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66"/>
  </p:handoutMasterIdLst>
  <p:sldIdLst>
    <p:sldId id="258" r:id="rId3"/>
    <p:sldId id="693" r:id="rId4"/>
    <p:sldId id="694" r:id="rId5"/>
    <p:sldId id="696" r:id="rId7"/>
    <p:sldId id="701" r:id="rId8"/>
    <p:sldId id="697" r:id="rId9"/>
    <p:sldId id="702" r:id="rId10"/>
    <p:sldId id="698" r:id="rId11"/>
    <p:sldId id="699" r:id="rId12"/>
    <p:sldId id="700" r:id="rId13"/>
    <p:sldId id="705" r:id="rId14"/>
    <p:sldId id="706" r:id="rId15"/>
    <p:sldId id="731" r:id="rId16"/>
    <p:sldId id="703" r:id="rId17"/>
    <p:sldId id="711" r:id="rId18"/>
    <p:sldId id="712" r:id="rId19"/>
    <p:sldId id="714" r:id="rId20"/>
    <p:sldId id="713" r:id="rId21"/>
    <p:sldId id="720" r:id="rId22"/>
    <p:sldId id="715" r:id="rId23"/>
    <p:sldId id="716" r:id="rId24"/>
    <p:sldId id="721" r:id="rId25"/>
    <p:sldId id="717" r:id="rId26"/>
    <p:sldId id="719" r:id="rId27"/>
    <p:sldId id="756" r:id="rId28"/>
    <p:sldId id="718" r:id="rId29"/>
    <p:sldId id="722" r:id="rId30"/>
    <p:sldId id="723" r:id="rId31"/>
    <p:sldId id="725" r:id="rId32"/>
    <p:sldId id="724" r:id="rId33"/>
    <p:sldId id="726" r:id="rId34"/>
    <p:sldId id="727" r:id="rId35"/>
    <p:sldId id="728" r:id="rId36"/>
    <p:sldId id="732" r:id="rId37"/>
    <p:sldId id="729" r:id="rId38"/>
    <p:sldId id="757" r:id="rId39"/>
    <p:sldId id="733" r:id="rId40"/>
    <p:sldId id="695" r:id="rId41"/>
    <p:sldId id="734" r:id="rId42"/>
    <p:sldId id="735" r:id="rId43"/>
    <p:sldId id="736" r:id="rId44"/>
    <p:sldId id="737" r:id="rId45"/>
    <p:sldId id="738" r:id="rId46"/>
    <p:sldId id="739" r:id="rId47"/>
    <p:sldId id="740" r:id="rId48"/>
    <p:sldId id="707" r:id="rId49"/>
    <p:sldId id="708" r:id="rId50"/>
    <p:sldId id="709" r:id="rId51"/>
    <p:sldId id="710" r:id="rId52"/>
    <p:sldId id="741" r:id="rId53"/>
    <p:sldId id="742" r:id="rId54"/>
    <p:sldId id="743" r:id="rId55"/>
    <p:sldId id="744" r:id="rId56"/>
    <p:sldId id="745" r:id="rId57"/>
    <p:sldId id="746" r:id="rId58"/>
    <p:sldId id="747" r:id="rId59"/>
    <p:sldId id="748" r:id="rId60"/>
    <p:sldId id="749" r:id="rId61"/>
    <p:sldId id="750" r:id="rId62"/>
    <p:sldId id="751" r:id="rId63"/>
    <p:sldId id="752" r:id="rId64"/>
    <p:sldId id="753" r:id="rId65"/>
    <p:sldId id="754" r:id="rId66"/>
    <p:sldId id="704" r:id="rId67"/>
    <p:sldId id="755" r:id="rId68"/>
    <p:sldId id="798" r:id="rId69"/>
    <p:sldId id="799" r:id="rId70"/>
    <p:sldId id="800" r:id="rId71"/>
    <p:sldId id="848" r:id="rId72"/>
    <p:sldId id="801" r:id="rId73"/>
    <p:sldId id="802" r:id="rId74"/>
    <p:sldId id="803" r:id="rId75"/>
    <p:sldId id="804" r:id="rId76"/>
    <p:sldId id="805" r:id="rId77"/>
    <p:sldId id="806" r:id="rId78"/>
    <p:sldId id="807" r:id="rId79"/>
    <p:sldId id="808" r:id="rId80"/>
    <p:sldId id="809" r:id="rId81"/>
    <p:sldId id="810" r:id="rId82"/>
    <p:sldId id="811" r:id="rId83"/>
    <p:sldId id="812" r:id="rId84"/>
    <p:sldId id="813" r:id="rId85"/>
    <p:sldId id="814" r:id="rId86"/>
    <p:sldId id="815" r:id="rId87"/>
    <p:sldId id="816" r:id="rId88"/>
    <p:sldId id="817" r:id="rId89"/>
    <p:sldId id="818" r:id="rId90"/>
    <p:sldId id="819" r:id="rId91"/>
    <p:sldId id="820" r:id="rId92"/>
    <p:sldId id="821" r:id="rId93"/>
    <p:sldId id="822" r:id="rId94"/>
    <p:sldId id="823" r:id="rId95"/>
    <p:sldId id="824" r:id="rId96"/>
    <p:sldId id="825" r:id="rId97"/>
    <p:sldId id="826" r:id="rId98"/>
    <p:sldId id="827" r:id="rId99"/>
    <p:sldId id="828" r:id="rId100"/>
    <p:sldId id="829" r:id="rId101"/>
    <p:sldId id="830" r:id="rId102"/>
    <p:sldId id="831" r:id="rId103"/>
    <p:sldId id="832" r:id="rId104"/>
    <p:sldId id="833" r:id="rId105"/>
    <p:sldId id="834" r:id="rId106"/>
    <p:sldId id="835" r:id="rId107"/>
    <p:sldId id="836" r:id="rId108"/>
    <p:sldId id="849" r:id="rId109"/>
    <p:sldId id="850" r:id="rId110"/>
    <p:sldId id="851" r:id="rId111"/>
    <p:sldId id="852" r:id="rId112"/>
    <p:sldId id="853" r:id="rId113"/>
    <p:sldId id="854" r:id="rId114"/>
    <p:sldId id="855" r:id="rId115"/>
    <p:sldId id="856" r:id="rId116"/>
    <p:sldId id="857" r:id="rId117"/>
    <p:sldId id="860" r:id="rId118"/>
    <p:sldId id="861" r:id="rId119"/>
    <p:sldId id="862" r:id="rId120"/>
    <p:sldId id="758" r:id="rId121"/>
    <p:sldId id="759" r:id="rId122"/>
    <p:sldId id="761" r:id="rId123"/>
    <p:sldId id="762" r:id="rId124"/>
    <p:sldId id="763" r:id="rId125"/>
    <p:sldId id="765" r:id="rId126"/>
    <p:sldId id="767" r:id="rId127"/>
    <p:sldId id="768" r:id="rId128"/>
    <p:sldId id="769" r:id="rId129"/>
    <p:sldId id="863" r:id="rId130"/>
    <p:sldId id="858" r:id="rId131"/>
    <p:sldId id="864" r:id="rId132"/>
    <p:sldId id="869" r:id="rId133"/>
    <p:sldId id="870" r:id="rId134"/>
    <p:sldId id="871" r:id="rId135"/>
    <p:sldId id="872" r:id="rId136"/>
    <p:sldId id="868" r:id="rId137"/>
    <p:sldId id="873" r:id="rId138"/>
    <p:sldId id="865" r:id="rId139"/>
    <p:sldId id="874" r:id="rId140"/>
    <p:sldId id="866" r:id="rId141"/>
    <p:sldId id="867" r:id="rId142"/>
    <p:sldId id="875" r:id="rId143"/>
    <p:sldId id="876" r:id="rId144"/>
    <p:sldId id="877" r:id="rId145"/>
    <p:sldId id="878" r:id="rId146"/>
    <p:sldId id="880" r:id="rId147"/>
    <p:sldId id="881" r:id="rId148"/>
    <p:sldId id="879" r:id="rId149"/>
    <p:sldId id="882" r:id="rId150"/>
    <p:sldId id="883" r:id="rId151"/>
    <p:sldId id="884" r:id="rId152"/>
    <p:sldId id="886" r:id="rId153"/>
    <p:sldId id="887" r:id="rId154"/>
    <p:sldId id="888" r:id="rId155"/>
    <p:sldId id="889" r:id="rId156"/>
    <p:sldId id="885" r:id="rId157"/>
    <p:sldId id="890" r:id="rId158"/>
    <p:sldId id="891" r:id="rId159"/>
    <p:sldId id="892" r:id="rId160"/>
    <p:sldId id="893" r:id="rId161"/>
    <p:sldId id="894" r:id="rId162"/>
    <p:sldId id="895" r:id="rId163"/>
    <p:sldId id="896" r:id="rId164"/>
    <p:sldId id="307" r:id="rId165"/>
  </p:sldIdLst>
  <p:sldSz cx="9144000" cy="6858000" type="screen4x3"/>
  <p:notesSz cx="9942195" cy="6760845"/>
  <p:custDataLst>
    <p:tags r:id="rId1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939FD"/>
    <a:srgbClr val="F5F5F5"/>
    <a:srgbClr val="F4F5F6"/>
    <a:srgbClr val="90AFC6"/>
    <a:srgbClr val="5482A3"/>
    <a:srgbClr val="8BABC3"/>
    <a:srgbClr val="A6A6A6"/>
    <a:srgbClr val="789BB5"/>
    <a:srgbClr val="D54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7" autoAdjust="0"/>
    <p:restoredTop sz="96517" autoAdjust="0"/>
  </p:normalViewPr>
  <p:slideViewPr>
    <p:cSldViewPr snapToGrid="0" showGuides="1">
      <p:cViewPr varScale="1">
        <p:scale>
          <a:sx n="111" d="100"/>
          <a:sy n="111" d="100"/>
        </p:scale>
        <p:origin x="1176" y="114"/>
      </p:cViewPr>
      <p:guideLst>
        <p:guide orient="horz" pos="223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0" Type="http://schemas.openxmlformats.org/officeDocument/2006/relationships/tags" Target="tags/tag5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emf"/></Relationships>
</file>

<file path=ppt/drawings/_rels/vmlDrawing100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5.wmf"/><Relationship Id="rId5" Type="http://schemas.openxmlformats.org/officeDocument/2006/relationships/image" Target="../media/image534.wmf"/><Relationship Id="rId4" Type="http://schemas.openxmlformats.org/officeDocument/2006/relationships/image" Target="../media/image533.wmf"/><Relationship Id="rId3" Type="http://schemas.openxmlformats.org/officeDocument/2006/relationships/image" Target="../media/image532.wmf"/><Relationship Id="rId2" Type="http://schemas.openxmlformats.org/officeDocument/2006/relationships/image" Target="../media/image531.wmf"/><Relationship Id="rId1" Type="http://schemas.openxmlformats.org/officeDocument/2006/relationships/image" Target="../media/image530.w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6.wmf"/></Relationships>
</file>

<file path=ppt/drawings/_rels/vmlDrawing102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wmf"/><Relationship Id="rId8" Type="http://schemas.openxmlformats.org/officeDocument/2006/relationships/image" Target="../media/image544.wmf"/><Relationship Id="rId7" Type="http://schemas.openxmlformats.org/officeDocument/2006/relationships/image" Target="../media/image543.wmf"/><Relationship Id="rId6" Type="http://schemas.openxmlformats.org/officeDocument/2006/relationships/image" Target="../media/image542.wmf"/><Relationship Id="rId5" Type="http://schemas.openxmlformats.org/officeDocument/2006/relationships/image" Target="../media/image541.wmf"/><Relationship Id="rId4" Type="http://schemas.openxmlformats.org/officeDocument/2006/relationships/image" Target="../media/image540.wmf"/><Relationship Id="rId3" Type="http://schemas.openxmlformats.org/officeDocument/2006/relationships/image" Target="../media/image539.wmf"/><Relationship Id="rId2" Type="http://schemas.openxmlformats.org/officeDocument/2006/relationships/image" Target="../media/image538.wmf"/><Relationship Id="rId14" Type="http://schemas.openxmlformats.org/officeDocument/2006/relationships/image" Target="../media/image550.wmf"/><Relationship Id="rId13" Type="http://schemas.openxmlformats.org/officeDocument/2006/relationships/image" Target="../media/image549.wmf"/><Relationship Id="rId12" Type="http://schemas.openxmlformats.org/officeDocument/2006/relationships/image" Target="../media/image548.wmf"/><Relationship Id="rId11" Type="http://schemas.openxmlformats.org/officeDocument/2006/relationships/image" Target="../media/image547.wmf"/><Relationship Id="rId10" Type="http://schemas.openxmlformats.org/officeDocument/2006/relationships/image" Target="../media/image546.wmf"/><Relationship Id="rId1" Type="http://schemas.openxmlformats.org/officeDocument/2006/relationships/image" Target="../media/image537.wmf"/></Relationships>
</file>

<file path=ppt/drawings/_rels/vmlDrawing10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emf"/><Relationship Id="rId8" Type="http://schemas.openxmlformats.org/officeDocument/2006/relationships/image" Target="../media/image558.emf"/><Relationship Id="rId7" Type="http://schemas.openxmlformats.org/officeDocument/2006/relationships/image" Target="../media/image557.wmf"/><Relationship Id="rId6" Type="http://schemas.openxmlformats.org/officeDocument/2006/relationships/image" Target="../media/image556.emf"/><Relationship Id="rId5" Type="http://schemas.openxmlformats.org/officeDocument/2006/relationships/image" Target="../media/image555.emf"/><Relationship Id="rId4" Type="http://schemas.openxmlformats.org/officeDocument/2006/relationships/image" Target="../media/image554.emf"/><Relationship Id="rId3" Type="http://schemas.openxmlformats.org/officeDocument/2006/relationships/image" Target="../media/image553.emf"/><Relationship Id="rId2" Type="http://schemas.openxmlformats.org/officeDocument/2006/relationships/image" Target="../media/image552.emf"/><Relationship Id="rId1" Type="http://schemas.openxmlformats.org/officeDocument/2006/relationships/image" Target="../media/image551.emf"/></Relationships>
</file>

<file path=ppt/drawings/_rels/vmlDrawing104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emf"/><Relationship Id="rId8" Type="http://schemas.openxmlformats.org/officeDocument/2006/relationships/image" Target="../media/image567.emf"/><Relationship Id="rId7" Type="http://schemas.openxmlformats.org/officeDocument/2006/relationships/image" Target="../media/image566.emf"/><Relationship Id="rId6" Type="http://schemas.openxmlformats.org/officeDocument/2006/relationships/image" Target="../media/image565.emf"/><Relationship Id="rId5" Type="http://schemas.openxmlformats.org/officeDocument/2006/relationships/image" Target="../media/image564.emf"/><Relationship Id="rId4" Type="http://schemas.openxmlformats.org/officeDocument/2006/relationships/image" Target="../media/image563.emf"/><Relationship Id="rId3" Type="http://schemas.openxmlformats.org/officeDocument/2006/relationships/image" Target="../media/image562.emf"/><Relationship Id="rId2" Type="http://schemas.openxmlformats.org/officeDocument/2006/relationships/image" Target="../media/image561.emf"/><Relationship Id="rId1" Type="http://schemas.openxmlformats.org/officeDocument/2006/relationships/image" Target="../media/image560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9.wmf"/></Relationships>
</file>

<file path=ppt/drawings/_rels/vmlDrawing106.vml.rels><?xml version="1.0" encoding="UTF-8" standalone="yes"?>
<Relationships xmlns="http://schemas.openxmlformats.org/package/2006/relationships"><Relationship Id="rId5" Type="http://schemas.openxmlformats.org/officeDocument/2006/relationships/image" Target="../media/image575.wmf"/><Relationship Id="rId4" Type="http://schemas.openxmlformats.org/officeDocument/2006/relationships/image" Target="../media/image574.wmf"/><Relationship Id="rId3" Type="http://schemas.openxmlformats.org/officeDocument/2006/relationships/image" Target="../media/image573.wmf"/><Relationship Id="rId2" Type="http://schemas.openxmlformats.org/officeDocument/2006/relationships/image" Target="../media/image572.emf"/><Relationship Id="rId1" Type="http://schemas.openxmlformats.org/officeDocument/2006/relationships/image" Target="../media/image571.emf"/></Relationships>
</file>

<file path=ppt/drawings/_rels/vmlDrawing10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wmf"/><Relationship Id="rId1" Type="http://schemas.openxmlformats.org/officeDocument/2006/relationships/image" Target="../media/image578.wmf"/></Relationships>
</file>

<file path=ppt/drawings/_rels/vmlDrawing10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emf"/><Relationship Id="rId2" Type="http://schemas.openxmlformats.org/officeDocument/2006/relationships/image" Target="../media/image588.emf"/><Relationship Id="rId1" Type="http://schemas.openxmlformats.org/officeDocument/2006/relationships/image" Target="../media/image587.emf"/></Relationships>
</file>

<file path=ppt/drawings/_rels/vmlDrawing10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emf"/><Relationship Id="rId1" Type="http://schemas.openxmlformats.org/officeDocument/2006/relationships/image" Target="../media/image590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10.vml.rels><?xml version="1.0" encoding="UTF-8" standalone="yes"?>
<Relationships xmlns="http://schemas.openxmlformats.org/package/2006/relationships"><Relationship Id="rId5" Type="http://schemas.openxmlformats.org/officeDocument/2006/relationships/image" Target="../media/image596.wmf"/><Relationship Id="rId4" Type="http://schemas.openxmlformats.org/officeDocument/2006/relationships/image" Target="../media/image595.wmf"/><Relationship Id="rId3" Type="http://schemas.openxmlformats.org/officeDocument/2006/relationships/image" Target="../media/image594.wmf"/><Relationship Id="rId2" Type="http://schemas.openxmlformats.org/officeDocument/2006/relationships/image" Target="../media/image593.wmf"/><Relationship Id="rId1" Type="http://schemas.openxmlformats.org/officeDocument/2006/relationships/image" Target="../media/image592.emf"/></Relationships>
</file>

<file path=ppt/drawings/_rels/vmlDrawing1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wmf"/><Relationship Id="rId2" Type="http://schemas.openxmlformats.org/officeDocument/2006/relationships/image" Target="../media/image598.emf"/><Relationship Id="rId1" Type="http://schemas.openxmlformats.org/officeDocument/2006/relationships/image" Target="../media/image597.emf"/></Relationships>
</file>

<file path=ppt/drawings/_rels/vmlDrawing1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wmf"/><Relationship Id="rId1" Type="http://schemas.openxmlformats.org/officeDocument/2006/relationships/image" Target="../media/image600.wmf"/></Relationships>
</file>

<file path=ppt/drawings/_rels/vmlDrawing1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wmf"/><Relationship Id="rId7" Type="http://schemas.openxmlformats.org/officeDocument/2006/relationships/image" Target="../media/image611.wmf"/><Relationship Id="rId6" Type="http://schemas.openxmlformats.org/officeDocument/2006/relationships/image" Target="../media/image610.wmf"/><Relationship Id="rId5" Type="http://schemas.openxmlformats.org/officeDocument/2006/relationships/image" Target="../media/image593.wmf"/><Relationship Id="rId4" Type="http://schemas.openxmlformats.org/officeDocument/2006/relationships/image" Target="../media/image609.emf"/><Relationship Id="rId3" Type="http://schemas.openxmlformats.org/officeDocument/2006/relationships/image" Target="../media/image608.wmf"/><Relationship Id="rId2" Type="http://schemas.openxmlformats.org/officeDocument/2006/relationships/image" Target="../media/image607.wmf"/><Relationship Id="rId1" Type="http://schemas.openxmlformats.org/officeDocument/2006/relationships/image" Target="../media/image606.wmf"/></Relationships>
</file>

<file path=ppt/drawings/_rels/vmlDrawing114.vml.rels><?xml version="1.0" encoding="UTF-8" standalone="yes"?>
<Relationships xmlns="http://schemas.openxmlformats.org/package/2006/relationships"><Relationship Id="rId5" Type="http://schemas.openxmlformats.org/officeDocument/2006/relationships/image" Target="../media/image617.emf"/><Relationship Id="rId4" Type="http://schemas.openxmlformats.org/officeDocument/2006/relationships/image" Target="../media/image616.wmf"/><Relationship Id="rId3" Type="http://schemas.openxmlformats.org/officeDocument/2006/relationships/image" Target="../media/image615.emf"/><Relationship Id="rId2" Type="http://schemas.openxmlformats.org/officeDocument/2006/relationships/image" Target="../media/image614.emf"/><Relationship Id="rId1" Type="http://schemas.openxmlformats.org/officeDocument/2006/relationships/image" Target="../media/image613.emf"/></Relationships>
</file>

<file path=ppt/drawings/_rels/vmlDrawing115.vml.rels><?xml version="1.0" encoding="UTF-8" standalone="yes"?>
<Relationships xmlns="http://schemas.openxmlformats.org/package/2006/relationships"><Relationship Id="rId4" Type="http://schemas.openxmlformats.org/officeDocument/2006/relationships/image" Target="../media/image621.wmf"/><Relationship Id="rId3" Type="http://schemas.openxmlformats.org/officeDocument/2006/relationships/image" Target="../media/image620.wmf"/><Relationship Id="rId2" Type="http://schemas.openxmlformats.org/officeDocument/2006/relationships/image" Target="../media/image619.wmf"/><Relationship Id="rId1" Type="http://schemas.openxmlformats.org/officeDocument/2006/relationships/image" Target="../media/image618.w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9.wmf"/></Relationships>
</file>

<file path=ppt/drawings/_rels/vmlDrawing1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emf"/><Relationship Id="rId7" Type="http://schemas.openxmlformats.org/officeDocument/2006/relationships/image" Target="../media/image699.emf"/><Relationship Id="rId6" Type="http://schemas.openxmlformats.org/officeDocument/2006/relationships/image" Target="../media/image698.wmf"/><Relationship Id="rId5" Type="http://schemas.openxmlformats.org/officeDocument/2006/relationships/image" Target="../media/image697.wmf"/><Relationship Id="rId4" Type="http://schemas.openxmlformats.org/officeDocument/2006/relationships/image" Target="../media/image696.wmf"/><Relationship Id="rId3" Type="http://schemas.openxmlformats.org/officeDocument/2006/relationships/image" Target="../media/image695.wmf"/><Relationship Id="rId2" Type="http://schemas.openxmlformats.org/officeDocument/2006/relationships/image" Target="../media/image694.wmf"/><Relationship Id="rId1" Type="http://schemas.openxmlformats.org/officeDocument/2006/relationships/image" Target="../media/image693.wmf"/></Relationships>
</file>

<file path=ppt/drawings/_rels/vmlDrawing1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wmf"/><Relationship Id="rId7" Type="http://schemas.openxmlformats.org/officeDocument/2006/relationships/image" Target="../media/image707.wmf"/><Relationship Id="rId6" Type="http://schemas.openxmlformats.org/officeDocument/2006/relationships/image" Target="../media/image706.wmf"/><Relationship Id="rId5" Type="http://schemas.openxmlformats.org/officeDocument/2006/relationships/image" Target="../media/image705.wmf"/><Relationship Id="rId4" Type="http://schemas.openxmlformats.org/officeDocument/2006/relationships/image" Target="../media/image704.wmf"/><Relationship Id="rId3" Type="http://schemas.openxmlformats.org/officeDocument/2006/relationships/image" Target="../media/image703.wmf"/><Relationship Id="rId2" Type="http://schemas.openxmlformats.org/officeDocument/2006/relationships/image" Target="../media/image702.wmf"/><Relationship Id="rId1" Type="http://schemas.openxmlformats.org/officeDocument/2006/relationships/image" Target="../media/image701.wmf"/></Relationships>
</file>

<file path=ppt/drawings/_rels/vmlDrawing1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751.wmf"/><Relationship Id="rId6" Type="http://schemas.openxmlformats.org/officeDocument/2006/relationships/image" Target="../media/image750.wmf"/><Relationship Id="rId5" Type="http://schemas.openxmlformats.org/officeDocument/2006/relationships/image" Target="../media/image749.wmf"/><Relationship Id="rId4" Type="http://schemas.openxmlformats.org/officeDocument/2006/relationships/image" Target="../media/image748.wmf"/><Relationship Id="rId3" Type="http://schemas.openxmlformats.org/officeDocument/2006/relationships/image" Target="../media/image747.wmf"/><Relationship Id="rId2" Type="http://schemas.openxmlformats.org/officeDocument/2006/relationships/image" Target="../media/image746.wmf"/><Relationship Id="rId1" Type="http://schemas.openxmlformats.org/officeDocument/2006/relationships/image" Target="../media/image745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57.wmf"/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760.wmf"/><Relationship Id="rId8" Type="http://schemas.openxmlformats.org/officeDocument/2006/relationships/image" Target="../media/image759.wmf"/><Relationship Id="rId7" Type="http://schemas.openxmlformats.org/officeDocument/2006/relationships/image" Target="../media/image758.wmf"/><Relationship Id="rId6" Type="http://schemas.openxmlformats.org/officeDocument/2006/relationships/image" Target="../media/image757.wmf"/><Relationship Id="rId5" Type="http://schemas.openxmlformats.org/officeDocument/2006/relationships/image" Target="../media/image756.wmf"/><Relationship Id="rId4" Type="http://schemas.openxmlformats.org/officeDocument/2006/relationships/image" Target="../media/image755.wmf"/><Relationship Id="rId3" Type="http://schemas.openxmlformats.org/officeDocument/2006/relationships/image" Target="../media/image754.wmf"/><Relationship Id="rId2" Type="http://schemas.openxmlformats.org/officeDocument/2006/relationships/image" Target="../media/image753.wmf"/><Relationship Id="rId11" Type="http://schemas.openxmlformats.org/officeDocument/2006/relationships/image" Target="../media/image762.wmf"/><Relationship Id="rId10" Type="http://schemas.openxmlformats.org/officeDocument/2006/relationships/image" Target="../media/image761.wmf"/><Relationship Id="rId1" Type="http://schemas.openxmlformats.org/officeDocument/2006/relationships/image" Target="../media/image752.w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2.wmf"/></Relationships>
</file>

<file path=ppt/drawings/_rels/vmlDrawing122.vml.rels><?xml version="1.0" encoding="UTF-8" standalone="yes"?>
<Relationships xmlns="http://schemas.openxmlformats.org/package/2006/relationships"><Relationship Id="rId6" Type="http://schemas.openxmlformats.org/officeDocument/2006/relationships/image" Target="../media/image871.wmf"/><Relationship Id="rId5" Type="http://schemas.openxmlformats.org/officeDocument/2006/relationships/image" Target="../media/image870.wmf"/><Relationship Id="rId4" Type="http://schemas.openxmlformats.org/officeDocument/2006/relationships/image" Target="../media/image869.wmf"/><Relationship Id="rId3" Type="http://schemas.openxmlformats.org/officeDocument/2006/relationships/image" Target="../media/image868.wmf"/><Relationship Id="rId2" Type="http://schemas.openxmlformats.org/officeDocument/2006/relationships/image" Target="../media/image867.wmf"/><Relationship Id="rId1" Type="http://schemas.openxmlformats.org/officeDocument/2006/relationships/image" Target="../media/image866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69.emf"/><Relationship Id="rId8" Type="http://schemas.openxmlformats.org/officeDocument/2006/relationships/image" Target="../media/image68.emf"/><Relationship Id="rId7" Type="http://schemas.openxmlformats.org/officeDocument/2006/relationships/image" Target="../media/image67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4" Type="http://schemas.openxmlformats.org/officeDocument/2006/relationships/image" Target="../media/image74.emf"/><Relationship Id="rId13" Type="http://schemas.openxmlformats.org/officeDocument/2006/relationships/image" Target="../media/image73.emf"/><Relationship Id="rId12" Type="http://schemas.openxmlformats.org/officeDocument/2006/relationships/image" Target="../media/image72.emf"/><Relationship Id="rId11" Type="http://schemas.openxmlformats.org/officeDocument/2006/relationships/image" Target="../media/image71.emf"/><Relationship Id="rId10" Type="http://schemas.openxmlformats.org/officeDocument/2006/relationships/image" Target="../media/image70.emf"/><Relationship Id="rId1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86.wmf"/><Relationship Id="rId3" Type="http://schemas.openxmlformats.org/officeDocument/2006/relationships/image" Target="../media/image85.w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wmf"/><Relationship Id="rId8" Type="http://schemas.openxmlformats.org/officeDocument/2006/relationships/image" Target="../media/image113.wmf"/><Relationship Id="rId7" Type="http://schemas.openxmlformats.org/officeDocument/2006/relationships/image" Target="../media/image112.wmf"/><Relationship Id="rId6" Type="http://schemas.openxmlformats.org/officeDocument/2006/relationships/image" Target="../media/image111.wmf"/><Relationship Id="rId5" Type="http://schemas.openxmlformats.org/officeDocument/2006/relationships/image" Target="../media/image110.wmf"/><Relationship Id="rId4" Type="http://schemas.openxmlformats.org/officeDocument/2006/relationships/image" Target="../media/image109.wmf"/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3" Type="http://schemas.openxmlformats.org/officeDocument/2006/relationships/image" Target="../media/image118.wmf"/><Relationship Id="rId12" Type="http://schemas.openxmlformats.org/officeDocument/2006/relationships/image" Target="../media/image117.wmf"/><Relationship Id="rId11" Type="http://schemas.openxmlformats.org/officeDocument/2006/relationships/image" Target="../media/image116.wmf"/><Relationship Id="rId10" Type="http://schemas.openxmlformats.org/officeDocument/2006/relationships/image" Target="../media/image115.wmf"/><Relationship Id="rId1" Type="http://schemas.openxmlformats.org/officeDocument/2006/relationships/image" Target="../media/image106.wmf"/></Relationships>
</file>

<file path=ppt/drawings/_rels/vmlDrawing2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24.emf"/><Relationship Id="rId5" Type="http://schemas.openxmlformats.org/officeDocument/2006/relationships/image" Target="../media/image123.wmf"/><Relationship Id="rId4" Type="http://schemas.openxmlformats.org/officeDocument/2006/relationships/image" Target="../media/image122.emf"/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wmf"/><Relationship Id="rId8" Type="http://schemas.openxmlformats.org/officeDocument/2006/relationships/image" Target="../media/image134.wmf"/><Relationship Id="rId7" Type="http://schemas.openxmlformats.org/officeDocument/2006/relationships/image" Target="../media/image133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2" Type="http://schemas.openxmlformats.org/officeDocument/2006/relationships/image" Target="../media/image138.wmf"/><Relationship Id="rId11" Type="http://schemas.openxmlformats.org/officeDocument/2006/relationships/image" Target="../media/image137.wmf"/><Relationship Id="rId10" Type="http://schemas.openxmlformats.org/officeDocument/2006/relationships/image" Target="../media/image136.wmf"/><Relationship Id="rId1" Type="http://schemas.openxmlformats.org/officeDocument/2006/relationships/image" Target="../media/image127.wmf"/></Relationships>
</file>

<file path=ppt/drawings/_rels/vmlDrawing26.vml.rels><?xml version="1.0" encoding="UTF-8" standalone="yes"?>
<Relationships xmlns="http://schemas.openxmlformats.org/package/2006/relationships"><Relationship Id="rId4" Type="http://schemas.openxmlformats.org/officeDocument/2006/relationships/image" Target="../media/image142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2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50.wmf"/><Relationship Id="rId3" Type="http://schemas.openxmlformats.org/officeDocument/2006/relationships/image" Target="../media/image149.wmf"/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4.wmf"/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7" Type="http://schemas.openxmlformats.org/officeDocument/2006/relationships/image" Target="../media/image164.wmf"/><Relationship Id="rId6" Type="http://schemas.openxmlformats.org/officeDocument/2006/relationships/image" Target="../media/image163.emf"/><Relationship Id="rId5" Type="http://schemas.openxmlformats.org/officeDocument/2006/relationships/image" Target="../media/image162.emf"/><Relationship Id="rId4" Type="http://schemas.openxmlformats.org/officeDocument/2006/relationships/image" Target="../media/image161.emf"/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image" Target="../media/image166.emf"/></Relationships>
</file>

<file path=ppt/drawings/_rels/vmlDrawing33.vml.rels><?xml version="1.0" encoding="UTF-8" standalone="yes"?>
<Relationships xmlns="http://schemas.openxmlformats.org/package/2006/relationships"><Relationship Id="rId5" Type="http://schemas.openxmlformats.org/officeDocument/2006/relationships/image" Target="../media/image172.wmf"/><Relationship Id="rId4" Type="http://schemas.openxmlformats.org/officeDocument/2006/relationships/image" Target="../media/image171.wmf"/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image" Target="../media/image178.emf"/></Relationships>
</file>

<file path=ppt/drawings/_rels/vmlDrawing37.vml.rels><?xml version="1.0" encoding="UTF-8" standalone="yes"?>
<Relationships xmlns="http://schemas.openxmlformats.org/package/2006/relationships"><Relationship Id="rId7" Type="http://schemas.openxmlformats.org/officeDocument/2006/relationships/image" Target="../media/image187.wmf"/><Relationship Id="rId6" Type="http://schemas.openxmlformats.org/officeDocument/2006/relationships/image" Target="../media/image186.wmf"/><Relationship Id="rId5" Type="http://schemas.openxmlformats.org/officeDocument/2006/relationships/image" Target="../media/image185.wmf"/><Relationship Id="rId4" Type="http://schemas.openxmlformats.org/officeDocument/2006/relationships/image" Target="../media/image184.wmf"/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/Relationships>
</file>

<file path=ppt/drawings/_rels/vmlDrawing3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6.emf"/><Relationship Id="rId8" Type="http://schemas.openxmlformats.org/officeDocument/2006/relationships/image" Target="../media/image195.emf"/><Relationship Id="rId7" Type="http://schemas.openxmlformats.org/officeDocument/2006/relationships/image" Target="../media/image194.emf"/><Relationship Id="rId6" Type="http://schemas.openxmlformats.org/officeDocument/2006/relationships/image" Target="../media/image193.emf"/><Relationship Id="rId5" Type="http://schemas.openxmlformats.org/officeDocument/2006/relationships/image" Target="../media/image192.wmf"/><Relationship Id="rId4" Type="http://schemas.openxmlformats.org/officeDocument/2006/relationships/image" Target="../media/image191.wmf"/><Relationship Id="rId3" Type="http://schemas.openxmlformats.org/officeDocument/2006/relationships/image" Target="../media/image190.wmf"/><Relationship Id="rId2" Type="http://schemas.openxmlformats.org/officeDocument/2006/relationships/image" Target="../media/image189.wmf"/><Relationship Id="rId11" Type="http://schemas.openxmlformats.org/officeDocument/2006/relationships/image" Target="../media/image198.wmf"/><Relationship Id="rId10" Type="http://schemas.openxmlformats.org/officeDocument/2006/relationships/image" Target="../media/image197.wmf"/><Relationship Id="rId1" Type="http://schemas.openxmlformats.org/officeDocument/2006/relationships/image" Target="../media/image188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40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7.emf"/><Relationship Id="rId8" Type="http://schemas.openxmlformats.org/officeDocument/2006/relationships/image" Target="../media/image206.emf"/><Relationship Id="rId7" Type="http://schemas.openxmlformats.org/officeDocument/2006/relationships/image" Target="../media/image205.emf"/><Relationship Id="rId6" Type="http://schemas.openxmlformats.org/officeDocument/2006/relationships/image" Target="../media/image204.emf"/><Relationship Id="rId5" Type="http://schemas.openxmlformats.org/officeDocument/2006/relationships/image" Target="../media/image203.emf"/><Relationship Id="rId4" Type="http://schemas.openxmlformats.org/officeDocument/2006/relationships/image" Target="../media/image202.emf"/><Relationship Id="rId3" Type="http://schemas.openxmlformats.org/officeDocument/2006/relationships/image" Target="../media/image195.emf"/><Relationship Id="rId2" Type="http://schemas.openxmlformats.org/officeDocument/2006/relationships/image" Target="../media/image201.emf"/><Relationship Id="rId11" Type="http://schemas.openxmlformats.org/officeDocument/2006/relationships/image" Target="../media/image209.emf"/><Relationship Id="rId10" Type="http://schemas.openxmlformats.org/officeDocument/2006/relationships/image" Target="../media/image208.emf"/><Relationship Id="rId1" Type="http://schemas.openxmlformats.org/officeDocument/2006/relationships/image" Target="../media/image193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0.emf"/><Relationship Id="rId8" Type="http://schemas.openxmlformats.org/officeDocument/2006/relationships/image" Target="../media/image219.emf"/><Relationship Id="rId7" Type="http://schemas.openxmlformats.org/officeDocument/2006/relationships/image" Target="../media/image218.wmf"/><Relationship Id="rId6" Type="http://schemas.openxmlformats.org/officeDocument/2006/relationships/image" Target="../media/image217.emf"/><Relationship Id="rId5" Type="http://schemas.openxmlformats.org/officeDocument/2006/relationships/image" Target="../media/image216.emf"/><Relationship Id="rId4" Type="http://schemas.openxmlformats.org/officeDocument/2006/relationships/image" Target="../media/image215.wmf"/><Relationship Id="rId3" Type="http://schemas.openxmlformats.org/officeDocument/2006/relationships/image" Target="../media/image180.wmf"/><Relationship Id="rId2" Type="http://schemas.openxmlformats.org/officeDocument/2006/relationships/image" Target="../media/image214.wmf"/><Relationship Id="rId10" Type="http://schemas.openxmlformats.org/officeDocument/2006/relationships/image" Target="../media/image221.emf"/><Relationship Id="rId1" Type="http://schemas.openxmlformats.org/officeDocument/2006/relationships/image" Target="../media/image213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44.vml.rels><?xml version="1.0" encoding="UTF-8" standalone="yes"?>
<Relationships xmlns="http://schemas.openxmlformats.org/package/2006/relationships"><Relationship Id="rId5" Type="http://schemas.openxmlformats.org/officeDocument/2006/relationships/image" Target="../media/image229.emf"/><Relationship Id="rId4" Type="http://schemas.openxmlformats.org/officeDocument/2006/relationships/image" Target="../media/image228.emf"/><Relationship Id="rId3" Type="http://schemas.openxmlformats.org/officeDocument/2006/relationships/image" Target="../media/image227.e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/Relationships>
</file>

<file path=ppt/drawings/_rels/vmlDrawing4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6.w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30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5.wmf"/><Relationship Id="rId8" Type="http://schemas.openxmlformats.org/officeDocument/2006/relationships/image" Target="../media/image244.wmf"/><Relationship Id="rId7" Type="http://schemas.openxmlformats.org/officeDocument/2006/relationships/image" Target="../media/image243.emf"/><Relationship Id="rId6" Type="http://schemas.openxmlformats.org/officeDocument/2006/relationships/image" Target="../media/image242.emf"/><Relationship Id="rId5" Type="http://schemas.openxmlformats.org/officeDocument/2006/relationships/image" Target="../media/image241.emf"/><Relationship Id="rId4" Type="http://schemas.openxmlformats.org/officeDocument/2006/relationships/image" Target="../media/image240.emf"/><Relationship Id="rId3" Type="http://schemas.openxmlformats.org/officeDocument/2006/relationships/image" Target="../media/image239.emf"/><Relationship Id="rId2" Type="http://schemas.openxmlformats.org/officeDocument/2006/relationships/image" Target="../media/image238.wmf"/><Relationship Id="rId10" Type="http://schemas.openxmlformats.org/officeDocument/2006/relationships/image" Target="../media/image246.wmf"/><Relationship Id="rId1" Type="http://schemas.openxmlformats.org/officeDocument/2006/relationships/image" Target="../media/image237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wmf"/><Relationship Id="rId2" Type="http://schemas.openxmlformats.org/officeDocument/2006/relationships/image" Target="../media/image248.wmf"/><Relationship Id="rId1" Type="http://schemas.openxmlformats.org/officeDocument/2006/relationships/image" Target="../media/image247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wmf"/><Relationship Id="rId1" Type="http://schemas.openxmlformats.org/officeDocument/2006/relationships/image" Target="../media/image250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2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21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4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wmf"/><Relationship Id="rId1" Type="http://schemas.openxmlformats.org/officeDocument/2006/relationships/image" Target="../media/image255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image" Target="../media/image258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wmf"/><Relationship Id="rId2" Type="http://schemas.openxmlformats.org/officeDocument/2006/relationships/image" Target="../media/image262.wmf"/><Relationship Id="rId1" Type="http://schemas.openxmlformats.org/officeDocument/2006/relationships/image" Target="../media/image26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2" Type="http://schemas.openxmlformats.org/officeDocument/2006/relationships/image" Target="../media/image271.emf"/><Relationship Id="rId1" Type="http://schemas.openxmlformats.org/officeDocument/2006/relationships/image" Target="../media/image270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emf"/><Relationship Id="rId1" Type="http://schemas.openxmlformats.org/officeDocument/2006/relationships/image" Target="../media/image281.emf"/></Relationships>
</file>

<file path=ppt/drawings/_rels/vmlDrawing5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8.wmf"/><Relationship Id="rId3" Type="http://schemas.openxmlformats.org/officeDocument/2006/relationships/image" Target="../media/image287.wmf"/><Relationship Id="rId2" Type="http://schemas.openxmlformats.org/officeDocument/2006/relationships/image" Target="../media/image286.wmf"/><Relationship Id="rId1" Type="http://schemas.openxmlformats.org/officeDocument/2006/relationships/image" Target="../media/image28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emf"/><Relationship Id="rId1" Type="http://schemas.openxmlformats.org/officeDocument/2006/relationships/image" Target="../media/image29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2.emf"/></Relationships>
</file>

<file path=ppt/drawings/_rels/vmlDrawing6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03.emf"/><Relationship Id="rId4" Type="http://schemas.openxmlformats.org/officeDocument/2006/relationships/image" Target="../media/image302.wmf"/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image" Target="../media/image29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emf"/><Relationship Id="rId2" Type="http://schemas.openxmlformats.org/officeDocument/2006/relationships/image" Target="../media/image306.emf"/><Relationship Id="rId1" Type="http://schemas.openxmlformats.org/officeDocument/2006/relationships/image" Target="../media/image305.wmf"/></Relationships>
</file>

<file path=ppt/drawings/_rels/vmlDrawing6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6.wmf"/><Relationship Id="rId8" Type="http://schemas.openxmlformats.org/officeDocument/2006/relationships/image" Target="../media/image315.wmf"/><Relationship Id="rId7" Type="http://schemas.openxmlformats.org/officeDocument/2006/relationships/image" Target="../media/image314.wmf"/><Relationship Id="rId6" Type="http://schemas.openxmlformats.org/officeDocument/2006/relationships/image" Target="../media/image313.wmf"/><Relationship Id="rId5" Type="http://schemas.openxmlformats.org/officeDocument/2006/relationships/image" Target="../media/image312.wmf"/><Relationship Id="rId4" Type="http://schemas.openxmlformats.org/officeDocument/2006/relationships/image" Target="../media/image311.wmf"/><Relationship Id="rId3" Type="http://schemas.openxmlformats.org/officeDocument/2006/relationships/image" Target="../media/image310.wmf"/><Relationship Id="rId2" Type="http://schemas.openxmlformats.org/officeDocument/2006/relationships/image" Target="../media/image309.wmf"/><Relationship Id="rId1" Type="http://schemas.openxmlformats.org/officeDocument/2006/relationships/image" Target="../media/image308.wmf"/></Relationships>
</file>

<file path=ppt/drawings/_rels/vmlDrawing6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22.wmf"/><Relationship Id="rId5" Type="http://schemas.openxmlformats.org/officeDocument/2006/relationships/image" Target="../media/image321.wmf"/><Relationship Id="rId4" Type="http://schemas.openxmlformats.org/officeDocument/2006/relationships/image" Target="../media/image320.wmf"/><Relationship Id="rId3" Type="http://schemas.openxmlformats.org/officeDocument/2006/relationships/image" Target="../media/image319.wmf"/><Relationship Id="rId2" Type="http://schemas.openxmlformats.org/officeDocument/2006/relationships/image" Target="../media/image318.emf"/><Relationship Id="rId1" Type="http://schemas.openxmlformats.org/officeDocument/2006/relationships/image" Target="../media/image317.e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wmf"/><Relationship Id="rId1" Type="http://schemas.openxmlformats.org/officeDocument/2006/relationships/image" Target="../media/image323.e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wmf"/><Relationship Id="rId1" Type="http://schemas.openxmlformats.org/officeDocument/2006/relationships/image" Target="../media/image325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7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8.e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0.wmf"/><Relationship Id="rId1" Type="http://schemas.openxmlformats.org/officeDocument/2006/relationships/image" Target="../media/image329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.wmf"/><Relationship Id="rId8" Type="http://schemas.openxmlformats.org/officeDocument/2006/relationships/image" Target="../media/image33.wmf"/><Relationship Id="rId7" Type="http://schemas.openxmlformats.org/officeDocument/2006/relationships/image" Target="../media/image3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3.wmf"/></Relationships>
</file>

<file path=ppt/drawings/_rels/vmlDrawing7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9.emf"/><Relationship Id="rId5" Type="http://schemas.openxmlformats.org/officeDocument/2006/relationships/image" Target="../media/image338.emf"/><Relationship Id="rId4" Type="http://schemas.openxmlformats.org/officeDocument/2006/relationships/image" Target="../media/image337.emf"/><Relationship Id="rId3" Type="http://schemas.openxmlformats.org/officeDocument/2006/relationships/image" Target="../media/image336.emf"/><Relationship Id="rId2" Type="http://schemas.openxmlformats.org/officeDocument/2006/relationships/image" Target="../media/image335.emf"/><Relationship Id="rId1" Type="http://schemas.openxmlformats.org/officeDocument/2006/relationships/image" Target="../media/image334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wmf"/><Relationship Id="rId2" Type="http://schemas.openxmlformats.org/officeDocument/2006/relationships/image" Target="../media/image342.emf"/><Relationship Id="rId1" Type="http://schemas.openxmlformats.org/officeDocument/2006/relationships/image" Target="../media/image341.wmf"/></Relationships>
</file>

<file path=ppt/drawings/_rels/vmlDrawing7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55.wmf"/><Relationship Id="rId8" Type="http://schemas.openxmlformats.org/officeDocument/2006/relationships/image" Target="../media/image354.wmf"/><Relationship Id="rId7" Type="http://schemas.openxmlformats.org/officeDocument/2006/relationships/image" Target="../media/image352.emf"/><Relationship Id="rId6" Type="http://schemas.openxmlformats.org/officeDocument/2006/relationships/image" Target="../media/image351.wmf"/><Relationship Id="rId5" Type="http://schemas.openxmlformats.org/officeDocument/2006/relationships/image" Target="../media/image350.wmf"/><Relationship Id="rId4" Type="http://schemas.openxmlformats.org/officeDocument/2006/relationships/image" Target="../media/image348.wmf"/><Relationship Id="rId3" Type="http://schemas.openxmlformats.org/officeDocument/2006/relationships/image" Target="../media/image347.wmf"/><Relationship Id="rId2" Type="http://schemas.openxmlformats.org/officeDocument/2006/relationships/image" Target="../media/image346.wmf"/><Relationship Id="rId11" Type="http://schemas.openxmlformats.org/officeDocument/2006/relationships/image" Target="../media/image357.wmf"/><Relationship Id="rId10" Type="http://schemas.openxmlformats.org/officeDocument/2006/relationships/image" Target="../media/image356.wmf"/><Relationship Id="rId1" Type="http://schemas.openxmlformats.org/officeDocument/2006/relationships/image" Target="../media/image345.wmf"/></Relationships>
</file>

<file path=ppt/drawings/_rels/vmlDrawing7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63.wmf"/><Relationship Id="rId5" Type="http://schemas.openxmlformats.org/officeDocument/2006/relationships/image" Target="../media/image362.emf"/><Relationship Id="rId4" Type="http://schemas.openxmlformats.org/officeDocument/2006/relationships/image" Target="../media/image361.emf"/><Relationship Id="rId3" Type="http://schemas.openxmlformats.org/officeDocument/2006/relationships/image" Target="../media/image360.emf"/><Relationship Id="rId2" Type="http://schemas.openxmlformats.org/officeDocument/2006/relationships/image" Target="../media/image359.emf"/><Relationship Id="rId1" Type="http://schemas.openxmlformats.org/officeDocument/2006/relationships/image" Target="../media/image358.emf"/></Relationships>
</file>

<file path=ppt/drawings/_rels/vmlDrawing7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2.wmf"/><Relationship Id="rId8" Type="http://schemas.openxmlformats.org/officeDocument/2006/relationships/image" Target="../media/image371.wmf"/><Relationship Id="rId7" Type="http://schemas.openxmlformats.org/officeDocument/2006/relationships/image" Target="../media/image370.wmf"/><Relationship Id="rId6" Type="http://schemas.openxmlformats.org/officeDocument/2006/relationships/image" Target="../media/image369.wmf"/><Relationship Id="rId5" Type="http://schemas.openxmlformats.org/officeDocument/2006/relationships/image" Target="../media/image368.emf"/><Relationship Id="rId4" Type="http://schemas.openxmlformats.org/officeDocument/2006/relationships/image" Target="../media/image367.emf"/><Relationship Id="rId3" Type="http://schemas.openxmlformats.org/officeDocument/2006/relationships/image" Target="../media/image366.emf"/><Relationship Id="rId2" Type="http://schemas.openxmlformats.org/officeDocument/2006/relationships/image" Target="../media/image365.emf"/><Relationship Id="rId10" Type="http://schemas.openxmlformats.org/officeDocument/2006/relationships/image" Target="../media/image373.emf"/><Relationship Id="rId1" Type="http://schemas.openxmlformats.org/officeDocument/2006/relationships/image" Target="../media/image364.emf"/></Relationships>
</file>

<file path=ppt/drawings/_rels/vmlDrawing7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2.emf"/><Relationship Id="rId8" Type="http://schemas.openxmlformats.org/officeDocument/2006/relationships/image" Target="../media/image381.emf"/><Relationship Id="rId7" Type="http://schemas.openxmlformats.org/officeDocument/2006/relationships/image" Target="../media/image380.emf"/><Relationship Id="rId6" Type="http://schemas.openxmlformats.org/officeDocument/2006/relationships/image" Target="../media/image379.emf"/><Relationship Id="rId5" Type="http://schemas.openxmlformats.org/officeDocument/2006/relationships/image" Target="../media/image378.emf"/><Relationship Id="rId4" Type="http://schemas.openxmlformats.org/officeDocument/2006/relationships/image" Target="../media/image377.emf"/><Relationship Id="rId3" Type="http://schemas.openxmlformats.org/officeDocument/2006/relationships/image" Target="../media/image376.emf"/><Relationship Id="rId2" Type="http://schemas.openxmlformats.org/officeDocument/2006/relationships/image" Target="../media/image375.wmf"/><Relationship Id="rId16" Type="http://schemas.openxmlformats.org/officeDocument/2006/relationships/image" Target="../media/image389.emf"/><Relationship Id="rId15" Type="http://schemas.openxmlformats.org/officeDocument/2006/relationships/image" Target="../media/image388.emf"/><Relationship Id="rId14" Type="http://schemas.openxmlformats.org/officeDocument/2006/relationships/image" Target="../media/image387.emf"/><Relationship Id="rId13" Type="http://schemas.openxmlformats.org/officeDocument/2006/relationships/image" Target="../media/image386.wmf"/><Relationship Id="rId12" Type="http://schemas.openxmlformats.org/officeDocument/2006/relationships/image" Target="../media/image385.emf"/><Relationship Id="rId11" Type="http://schemas.openxmlformats.org/officeDocument/2006/relationships/image" Target="../media/image384.emf"/><Relationship Id="rId10" Type="http://schemas.openxmlformats.org/officeDocument/2006/relationships/image" Target="../media/image383.wmf"/><Relationship Id="rId1" Type="http://schemas.openxmlformats.org/officeDocument/2006/relationships/image" Target="../media/image374.wmf"/></Relationships>
</file>

<file path=ppt/drawings/_rels/vmlDrawing7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93.wmf"/><Relationship Id="rId3" Type="http://schemas.openxmlformats.org/officeDocument/2006/relationships/image" Target="../media/image392.wmf"/><Relationship Id="rId2" Type="http://schemas.openxmlformats.org/officeDocument/2006/relationships/image" Target="../media/image391.wmf"/><Relationship Id="rId1" Type="http://schemas.openxmlformats.org/officeDocument/2006/relationships/image" Target="../media/image390.wmf"/></Relationships>
</file>

<file path=ppt/drawings/_rels/vmlDrawing78.vml.rels><?xml version="1.0" encoding="UTF-8" standalone="yes"?>
<Relationships xmlns="http://schemas.openxmlformats.org/package/2006/relationships"><Relationship Id="rId5" Type="http://schemas.openxmlformats.org/officeDocument/2006/relationships/image" Target="../media/image399.wmf"/><Relationship Id="rId4" Type="http://schemas.openxmlformats.org/officeDocument/2006/relationships/image" Target="../media/image398.wmf"/><Relationship Id="rId3" Type="http://schemas.openxmlformats.org/officeDocument/2006/relationships/image" Target="../media/image397.wmf"/><Relationship Id="rId2" Type="http://schemas.openxmlformats.org/officeDocument/2006/relationships/image" Target="../media/image396.wmf"/><Relationship Id="rId1" Type="http://schemas.openxmlformats.org/officeDocument/2006/relationships/image" Target="../media/image394.emf"/></Relationships>
</file>

<file path=ppt/drawings/_rels/vmlDrawing7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9.wmf"/><Relationship Id="rId8" Type="http://schemas.openxmlformats.org/officeDocument/2006/relationships/image" Target="../media/image398.wmf"/><Relationship Id="rId7" Type="http://schemas.openxmlformats.org/officeDocument/2006/relationships/image" Target="../media/image397.wmf"/><Relationship Id="rId6" Type="http://schemas.openxmlformats.org/officeDocument/2006/relationships/image" Target="../media/image396.wmf"/><Relationship Id="rId5" Type="http://schemas.openxmlformats.org/officeDocument/2006/relationships/image" Target="../media/image404.wmf"/><Relationship Id="rId4" Type="http://schemas.openxmlformats.org/officeDocument/2006/relationships/image" Target="../media/image403.wmf"/><Relationship Id="rId3" Type="http://schemas.openxmlformats.org/officeDocument/2006/relationships/image" Target="../media/image402.wmf"/><Relationship Id="rId2" Type="http://schemas.openxmlformats.org/officeDocument/2006/relationships/image" Target="../media/image401.wmf"/><Relationship Id="rId11" Type="http://schemas.openxmlformats.org/officeDocument/2006/relationships/image" Target="../media/image406.wmf"/><Relationship Id="rId10" Type="http://schemas.openxmlformats.org/officeDocument/2006/relationships/image" Target="../media/image405.wmf"/><Relationship Id="rId1" Type="http://schemas.openxmlformats.org/officeDocument/2006/relationships/image" Target="../media/image400.wmf"/></Relationships>
</file>

<file path=ppt/drawings/_rels/vmlDrawing8.vml.rels><?xml version="1.0" encoding="UTF-8" standalone="yes"?>
<Relationships xmlns="http://schemas.openxmlformats.org/package/2006/relationships"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7.e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3.emf"/><Relationship Id="rId7" Type="http://schemas.openxmlformats.org/officeDocument/2006/relationships/image" Target="../media/image422.wmf"/><Relationship Id="rId6" Type="http://schemas.openxmlformats.org/officeDocument/2006/relationships/image" Target="../media/image421.wmf"/><Relationship Id="rId5" Type="http://schemas.openxmlformats.org/officeDocument/2006/relationships/image" Target="../media/image419.wmf"/><Relationship Id="rId4" Type="http://schemas.openxmlformats.org/officeDocument/2006/relationships/image" Target="../media/image415.wmf"/><Relationship Id="rId3" Type="http://schemas.openxmlformats.org/officeDocument/2006/relationships/image" Target="../media/image414.wmf"/><Relationship Id="rId2" Type="http://schemas.openxmlformats.org/officeDocument/2006/relationships/image" Target="../media/image409.wmf"/><Relationship Id="rId1" Type="http://schemas.openxmlformats.org/officeDocument/2006/relationships/image" Target="../media/image408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image" Target="../media/image424.wmf"/></Relationships>
</file>

<file path=ppt/drawings/_rels/vmlDrawing83.vml.rels><?xml version="1.0" encoding="UTF-8" standalone="yes"?>
<Relationships xmlns="http://schemas.openxmlformats.org/package/2006/relationships"><Relationship Id="rId5" Type="http://schemas.openxmlformats.org/officeDocument/2006/relationships/image" Target="../media/image433.wmf"/><Relationship Id="rId4" Type="http://schemas.openxmlformats.org/officeDocument/2006/relationships/image" Target="../media/image432.wmf"/><Relationship Id="rId3" Type="http://schemas.openxmlformats.org/officeDocument/2006/relationships/image" Target="../media/image431.wmf"/><Relationship Id="rId2" Type="http://schemas.openxmlformats.org/officeDocument/2006/relationships/image" Target="../media/image430.wmf"/><Relationship Id="rId1" Type="http://schemas.openxmlformats.org/officeDocument/2006/relationships/image" Target="../media/image429.wmf"/></Relationships>
</file>

<file path=ppt/drawings/_rels/vmlDrawing8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wmf"/><Relationship Id="rId2" Type="http://schemas.openxmlformats.org/officeDocument/2006/relationships/image" Target="../media/image436.wmf"/><Relationship Id="rId1" Type="http://schemas.openxmlformats.org/officeDocument/2006/relationships/image" Target="../media/image435.w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8.wmf"/></Relationships>
</file>

<file path=ppt/drawings/_rels/vmlDrawing8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44.wmf"/><Relationship Id="rId3" Type="http://schemas.openxmlformats.org/officeDocument/2006/relationships/image" Target="../media/image443.wmf"/><Relationship Id="rId2" Type="http://schemas.openxmlformats.org/officeDocument/2006/relationships/image" Target="../media/image442.wmf"/><Relationship Id="rId1" Type="http://schemas.openxmlformats.org/officeDocument/2006/relationships/image" Target="../media/image441.wmf"/></Relationships>
</file>

<file path=ppt/drawings/_rels/vmlDrawing87.vml.rels><?xml version="1.0" encoding="UTF-8" standalone="yes"?>
<Relationships xmlns="http://schemas.openxmlformats.org/package/2006/relationships"><Relationship Id="rId7" Type="http://schemas.openxmlformats.org/officeDocument/2006/relationships/image" Target="../media/image451.wmf"/><Relationship Id="rId6" Type="http://schemas.openxmlformats.org/officeDocument/2006/relationships/image" Target="../media/image450.wmf"/><Relationship Id="rId5" Type="http://schemas.openxmlformats.org/officeDocument/2006/relationships/image" Target="../media/image449.wmf"/><Relationship Id="rId4" Type="http://schemas.openxmlformats.org/officeDocument/2006/relationships/image" Target="../media/image448.wmf"/><Relationship Id="rId3" Type="http://schemas.openxmlformats.org/officeDocument/2006/relationships/image" Target="../media/image447.wmf"/><Relationship Id="rId2" Type="http://schemas.openxmlformats.org/officeDocument/2006/relationships/image" Target="../media/image446.wmf"/><Relationship Id="rId1" Type="http://schemas.openxmlformats.org/officeDocument/2006/relationships/image" Target="../media/image445.wmf"/></Relationships>
</file>

<file path=ppt/drawings/_rels/vmlDrawing8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wmf"/><Relationship Id="rId1" Type="http://schemas.openxmlformats.org/officeDocument/2006/relationships/image" Target="../media/image452.wmf"/></Relationships>
</file>

<file path=ppt/drawings/_rels/vmlDrawing89.vml.rels><?xml version="1.0" encoding="UTF-8" standalone="yes"?>
<Relationships xmlns="http://schemas.openxmlformats.org/package/2006/relationships"><Relationship Id="rId6" Type="http://schemas.openxmlformats.org/officeDocument/2006/relationships/image" Target="../media/image459.wmf"/><Relationship Id="rId5" Type="http://schemas.openxmlformats.org/officeDocument/2006/relationships/image" Target="../media/image458.wmf"/><Relationship Id="rId4" Type="http://schemas.openxmlformats.org/officeDocument/2006/relationships/image" Target="../media/image457.wmf"/><Relationship Id="rId3" Type="http://schemas.openxmlformats.org/officeDocument/2006/relationships/image" Target="../media/image456.wmf"/><Relationship Id="rId2" Type="http://schemas.openxmlformats.org/officeDocument/2006/relationships/image" Target="../media/image455.wmf"/><Relationship Id="rId1" Type="http://schemas.openxmlformats.org/officeDocument/2006/relationships/image" Target="../media/image454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7" Type="http://schemas.openxmlformats.org/officeDocument/2006/relationships/image" Target="../media/image47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Relationship Id="rId3" Type="http://schemas.openxmlformats.org/officeDocument/2006/relationships/image" Target="../media/image43.w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9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8.wmf"/><Relationship Id="rId8" Type="http://schemas.openxmlformats.org/officeDocument/2006/relationships/image" Target="../media/image467.wmf"/><Relationship Id="rId7" Type="http://schemas.openxmlformats.org/officeDocument/2006/relationships/image" Target="../media/image466.wmf"/><Relationship Id="rId6" Type="http://schemas.openxmlformats.org/officeDocument/2006/relationships/image" Target="../media/image465.wmf"/><Relationship Id="rId5" Type="http://schemas.openxmlformats.org/officeDocument/2006/relationships/image" Target="../media/image464.wmf"/><Relationship Id="rId4" Type="http://schemas.openxmlformats.org/officeDocument/2006/relationships/image" Target="../media/image463.wmf"/><Relationship Id="rId3" Type="http://schemas.openxmlformats.org/officeDocument/2006/relationships/image" Target="../media/image462.wmf"/><Relationship Id="rId2" Type="http://schemas.openxmlformats.org/officeDocument/2006/relationships/image" Target="../media/image461.wmf"/><Relationship Id="rId11" Type="http://schemas.openxmlformats.org/officeDocument/2006/relationships/image" Target="../media/image470.wmf"/><Relationship Id="rId10" Type="http://schemas.openxmlformats.org/officeDocument/2006/relationships/image" Target="../media/image469.wmf"/><Relationship Id="rId1" Type="http://schemas.openxmlformats.org/officeDocument/2006/relationships/image" Target="../media/image460.wmf"/></Relationships>
</file>

<file path=ppt/drawings/_rels/vmlDrawing9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wmf"/><Relationship Id="rId1" Type="http://schemas.openxmlformats.org/officeDocument/2006/relationships/image" Target="../media/image471.wmf"/></Relationships>
</file>

<file path=ppt/drawings/_rels/vmlDrawing92.vml.rels><?xml version="1.0" encoding="UTF-8" standalone="yes"?>
<Relationships xmlns="http://schemas.openxmlformats.org/package/2006/relationships"><Relationship Id="rId6" Type="http://schemas.openxmlformats.org/officeDocument/2006/relationships/image" Target="../media/image484.wmf"/><Relationship Id="rId5" Type="http://schemas.openxmlformats.org/officeDocument/2006/relationships/image" Target="../media/image483.emf"/><Relationship Id="rId4" Type="http://schemas.openxmlformats.org/officeDocument/2006/relationships/image" Target="../media/image482.emf"/><Relationship Id="rId3" Type="http://schemas.openxmlformats.org/officeDocument/2006/relationships/image" Target="../media/image481.wmf"/><Relationship Id="rId2" Type="http://schemas.openxmlformats.org/officeDocument/2006/relationships/image" Target="../media/image480.wmf"/><Relationship Id="rId1" Type="http://schemas.openxmlformats.org/officeDocument/2006/relationships/image" Target="../media/image479.wmf"/></Relationships>
</file>

<file path=ppt/drawings/_rels/vmlDrawing9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90.wmf"/><Relationship Id="rId6" Type="http://schemas.openxmlformats.org/officeDocument/2006/relationships/image" Target="../media/image489.wmf"/><Relationship Id="rId5" Type="http://schemas.openxmlformats.org/officeDocument/2006/relationships/image" Target="../media/image488.wmf"/><Relationship Id="rId4" Type="http://schemas.openxmlformats.org/officeDocument/2006/relationships/image" Target="../media/image354.wmf"/><Relationship Id="rId3" Type="http://schemas.openxmlformats.org/officeDocument/2006/relationships/image" Target="../media/image487.wmf"/><Relationship Id="rId2" Type="http://schemas.openxmlformats.org/officeDocument/2006/relationships/image" Target="../media/image486.wmf"/><Relationship Id="rId1" Type="http://schemas.openxmlformats.org/officeDocument/2006/relationships/image" Target="../media/image485.wmf"/></Relationships>
</file>

<file path=ppt/drawings/_rels/vmlDrawing94.vml.rels><?xml version="1.0" encoding="UTF-8" standalone="yes"?>
<Relationships xmlns="http://schemas.openxmlformats.org/package/2006/relationships"><Relationship Id="rId7" Type="http://schemas.openxmlformats.org/officeDocument/2006/relationships/image" Target="../media/image498.wmf"/><Relationship Id="rId6" Type="http://schemas.openxmlformats.org/officeDocument/2006/relationships/image" Target="../media/image497.wmf"/><Relationship Id="rId5" Type="http://schemas.openxmlformats.org/officeDocument/2006/relationships/image" Target="../media/image496.wmf"/><Relationship Id="rId4" Type="http://schemas.openxmlformats.org/officeDocument/2006/relationships/image" Target="../media/image495.wmf"/><Relationship Id="rId3" Type="http://schemas.openxmlformats.org/officeDocument/2006/relationships/image" Target="../media/image494.wmf"/><Relationship Id="rId2" Type="http://schemas.openxmlformats.org/officeDocument/2006/relationships/image" Target="../media/image493.wmf"/><Relationship Id="rId1" Type="http://schemas.openxmlformats.org/officeDocument/2006/relationships/image" Target="../media/image492.wmf"/></Relationships>
</file>

<file path=ppt/drawings/_rels/vmlDrawing95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4.wmf"/><Relationship Id="rId5" Type="http://schemas.openxmlformats.org/officeDocument/2006/relationships/image" Target="../media/image503.wmf"/><Relationship Id="rId4" Type="http://schemas.openxmlformats.org/officeDocument/2006/relationships/image" Target="../media/image502.wmf"/><Relationship Id="rId3" Type="http://schemas.openxmlformats.org/officeDocument/2006/relationships/image" Target="../media/image501.wmf"/><Relationship Id="rId2" Type="http://schemas.openxmlformats.org/officeDocument/2006/relationships/image" Target="../media/image500.wmf"/><Relationship Id="rId1" Type="http://schemas.openxmlformats.org/officeDocument/2006/relationships/image" Target="../media/image499.wmf"/></Relationships>
</file>

<file path=ppt/drawings/_rels/vmlDrawing9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6.wmf"/><Relationship Id="rId1" Type="http://schemas.openxmlformats.org/officeDocument/2006/relationships/image" Target="../media/image505.wmf"/></Relationships>
</file>

<file path=ppt/drawings/_rels/vmlDrawing97.vml.rels><?xml version="1.0" encoding="UTF-8" standalone="yes"?>
<Relationships xmlns="http://schemas.openxmlformats.org/package/2006/relationships"><Relationship Id="rId7" Type="http://schemas.openxmlformats.org/officeDocument/2006/relationships/image" Target="../media/image514.wmf"/><Relationship Id="rId6" Type="http://schemas.openxmlformats.org/officeDocument/2006/relationships/image" Target="../media/image513.wmf"/><Relationship Id="rId5" Type="http://schemas.openxmlformats.org/officeDocument/2006/relationships/image" Target="../media/image512.wmf"/><Relationship Id="rId4" Type="http://schemas.openxmlformats.org/officeDocument/2006/relationships/image" Target="../media/image511.wmf"/><Relationship Id="rId3" Type="http://schemas.openxmlformats.org/officeDocument/2006/relationships/image" Target="../media/image509.wmf"/><Relationship Id="rId2" Type="http://schemas.openxmlformats.org/officeDocument/2006/relationships/image" Target="../media/image508.wmf"/><Relationship Id="rId1" Type="http://schemas.openxmlformats.org/officeDocument/2006/relationships/image" Target="../media/image507.wmf"/></Relationships>
</file>

<file path=ppt/drawings/_rels/vmlDrawing98.vml.rels><?xml version="1.0" encoding="UTF-8" standalone="yes"?>
<Relationships xmlns="http://schemas.openxmlformats.org/package/2006/relationships"><Relationship Id="rId9" Type="http://schemas.openxmlformats.org/officeDocument/2006/relationships/image" Target="../media/image521.wmf"/><Relationship Id="rId8" Type="http://schemas.openxmlformats.org/officeDocument/2006/relationships/image" Target="../media/image520.wmf"/><Relationship Id="rId7" Type="http://schemas.openxmlformats.org/officeDocument/2006/relationships/image" Target="../media/image519.wmf"/><Relationship Id="rId6" Type="http://schemas.openxmlformats.org/officeDocument/2006/relationships/image" Target="../media/image518.wmf"/><Relationship Id="rId5" Type="http://schemas.openxmlformats.org/officeDocument/2006/relationships/image" Target="../media/image517.wmf"/><Relationship Id="rId4" Type="http://schemas.openxmlformats.org/officeDocument/2006/relationships/image" Target="../media/image516.wmf"/><Relationship Id="rId3" Type="http://schemas.openxmlformats.org/officeDocument/2006/relationships/image" Target="../media/image515.wmf"/><Relationship Id="rId2" Type="http://schemas.openxmlformats.org/officeDocument/2006/relationships/image" Target="../media/image316.wmf"/><Relationship Id="rId15" Type="http://schemas.openxmlformats.org/officeDocument/2006/relationships/image" Target="../media/image527.wmf"/><Relationship Id="rId14" Type="http://schemas.openxmlformats.org/officeDocument/2006/relationships/image" Target="../media/image526.wmf"/><Relationship Id="rId13" Type="http://schemas.openxmlformats.org/officeDocument/2006/relationships/image" Target="../media/image525.wmf"/><Relationship Id="rId12" Type="http://schemas.openxmlformats.org/officeDocument/2006/relationships/image" Target="../media/image524.wmf"/><Relationship Id="rId11" Type="http://schemas.openxmlformats.org/officeDocument/2006/relationships/image" Target="../media/image523.wmf"/><Relationship Id="rId10" Type="http://schemas.openxmlformats.org/officeDocument/2006/relationships/image" Target="../media/image522.wmf"/><Relationship Id="rId1" Type="http://schemas.openxmlformats.org/officeDocument/2006/relationships/image" Target="../media/image315.wmf"/></Relationships>
</file>

<file path=ppt/drawings/_rels/vmlDrawing9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wmf"/><Relationship Id="rId1" Type="http://schemas.openxmlformats.org/officeDocument/2006/relationships/image" Target="../media/image5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3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1" y="2492946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1" y="6311902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wmf"/><Relationship Id="rId7" Type="http://schemas.openxmlformats.org/officeDocument/2006/relationships/oleObject" Target="../embeddings/oleObject18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3.png"/><Relationship Id="rId3" Type="http://schemas.openxmlformats.org/officeDocument/2006/relationships/image" Target="../media/image22.emf"/><Relationship Id="rId2" Type="http://schemas.openxmlformats.org/officeDocument/2006/relationships/oleObject" Target="../embeddings/oleObject16.bin"/><Relationship Id="rId11" Type="http://schemas.openxmlformats.org/officeDocument/2006/relationships/notesSlide" Target="../notesSlides/notesSlide2.xml"/><Relationship Id="rId10" Type="http://schemas.openxmlformats.org/officeDocument/2006/relationships/vmlDrawing" Target="../drawings/vmlDrawing6.v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4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7.wmf"/><Relationship Id="rId5" Type="http://schemas.openxmlformats.org/officeDocument/2006/relationships/oleObject" Target="../embeddings/oleObject387.bin"/><Relationship Id="rId4" Type="http://schemas.openxmlformats.org/officeDocument/2006/relationships/image" Target="../media/image436.wmf"/><Relationship Id="rId3" Type="http://schemas.openxmlformats.org/officeDocument/2006/relationships/oleObject" Target="../embeddings/oleObject386.bin"/><Relationship Id="rId2" Type="http://schemas.openxmlformats.org/officeDocument/2006/relationships/image" Target="../media/image435.wmf"/><Relationship Id="rId1" Type="http://schemas.openxmlformats.org/officeDocument/2006/relationships/oleObject" Target="../embeddings/oleObject385.bin"/></Relationships>
</file>

<file path=ppt/slides/_rels/slide10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11.png"/><Relationship Id="rId3" Type="http://schemas.openxmlformats.org/officeDocument/2006/relationships/image" Target="../media/image439.png"/><Relationship Id="rId2" Type="http://schemas.openxmlformats.org/officeDocument/2006/relationships/image" Target="../media/image438.wmf"/><Relationship Id="rId1" Type="http://schemas.openxmlformats.org/officeDocument/2006/relationships/oleObject" Target="../embeddings/oleObject388.bin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44.wmf"/><Relationship Id="rId7" Type="http://schemas.openxmlformats.org/officeDocument/2006/relationships/oleObject" Target="../embeddings/oleObject392.bin"/><Relationship Id="rId6" Type="http://schemas.openxmlformats.org/officeDocument/2006/relationships/image" Target="../media/image443.wmf"/><Relationship Id="rId5" Type="http://schemas.openxmlformats.org/officeDocument/2006/relationships/oleObject" Target="../embeddings/oleObject391.bin"/><Relationship Id="rId4" Type="http://schemas.openxmlformats.org/officeDocument/2006/relationships/image" Target="../media/image442.wmf"/><Relationship Id="rId3" Type="http://schemas.openxmlformats.org/officeDocument/2006/relationships/oleObject" Target="../embeddings/oleObject390.bin"/><Relationship Id="rId2" Type="http://schemas.openxmlformats.org/officeDocument/2006/relationships/image" Target="../media/image441.wmf"/><Relationship Id="rId10" Type="http://schemas.openxmlformats.org/officeDocument/2006/relationships/vmlDrawing" Target="../drawings/vmlDrawing86.vml"/><Relationship Id="rId1" Type="http://schemas.openxmlformats.org/officeDocument/2006/relationships/oleObject" Target="../embeddings/oleObject38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8.wmf"/><Relationship Id="rId8" Type="http://schemas.openxmlformats.org/officeDocument/2006/relationships/oleObject" Target="../embeddings/oleObject396.bin"/><Relationship Id="rId7" Type="http://schemas.openxmlformats.org/officeDocument/2006/relationships/image" Target="../media/image447.wmf"/><Relationship Id="rId6" Type="http://schemas.openxmlformats.org/officeDocument/2006/relationships/oleObject" Target="../embeddings/oleObject395.bin"/><Relationship Id="rId5" Type="http://schemas.openxmlformats.org/officeDocument/2006/relationships/image" Target="../media/image446.wmf"/><Relationship Id="rId4" Type="http://schemas.openxmlformats.org/officeDocument/2006/relationships/oleObject" Target="../embeddings/oleObject394.bin"/><Relationship Id="rId3" Type="http://schemas.openxmlformats.org/officeDocument/2006/relationships/image" Target="../media/image445.wmf"/><Relationship Id="rId2" Type="http://schemas.openxmlformats.org/officeDocument/2006/relationships/oleObject" Target="../embeddings/oleObject393.bin"/><Relationship Id="rId18" Type="http://schemas.openxmlformats.org/officeDocument/2006/relationships/notesSlide" Target="../notesSlides/notesSlide30.xml"/><Relationship Id="rId17" Type="http://schemas.openxmlformats.org/officeDocument/2006/relationships/vmlDrawing" Target="../drawings/vmlDrawing87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451.wmf"/><Relationship Id="rId14" Type="http://schemas.openxmlformats.org/officeDocument/2006/relationships/oleObject" Target="../embeddings/oleObject399.bin"/><Relationship Id="rId13" Type="http://schemas.openxmlformats.org/officeDocument/2006/relationships/image" Target="../media/image450.wmf"/><Relationship Id="rId12" Type="http://schemas.openxmlformats.org/officeDocument/2006/relationships/oleObject" Target="../embeddings/oleObject398.bin"/><Relationship Id="rId11" Type="http://schemas.openxmlformats.org/officeDocument/2006/relationships/image" Target="../media/image449.wmf"/><Relationship Id="rId10" Type="http://schemas.openxmlformats.org/officeDocument/2006/relationships/oleObject" Target="../embeddings/oleObject397.bin"/><Relationship Id="rId1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vmlDrawing" Target="../drawings/vmlDrawing8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53.wmf"/><Relationship Id="rId3" Type="http://schemas.openxmlformats.org/officeDocument/2006/relationships/oleObject" Target="../embeddings/oleObject401.bin"/><Relationship Id="rId2" Type="http://schemas.openxmlformats.org/officeDocument/2006/relationships/image" Target="../media/image452.wmf"/><Relationship Id="rId1" Type="http://schemas.openxmlformats.org/officeDocument/2006/relationships/oleObject" Target="../embeddings/oleObject400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6.bin"/><Relationship Id="rId8" Type="http://schemas.openxmlformats.org/officeDocument/2006/relationships/image" Target="../media/image457.wmf"/><Relationship Id="rId7" Type="http://schemas.openxmlformats.org/officeDocument/2006/relationships/oleObject" Target="../embeddings/oleObject405.bin"/><Relationship Id="rId6" Type="http://schemas.openxmlformats.org/officeDocument/2006/relationships/image" Target="../media/image456.wmf"/><Relationship Id="rId5" Type="http://schemas.openxmlformats.org/officeDocument/2006/relationships/oleObject" Target="../embeddings/oleObject404.bin"/><Relationship Id="rId4" Type="http://schemas.openxmlformats.org/officeDocument/2006/relationships/image" Target="../media/image455.wmf"/><Relationship Id="rId3" Type="http://schemas.openxmlformats.org/officeDocument/2006/relationships/oleObject" Target="../embeddings/oleObject403.bin"/><Relationship Id="rId2" Type="http://schemas.openxmlformats.org/officeDocument/2006/relationships/image" Target="../media/image454.wmf"/><Relationship Id="rId15" Type="http://schemas.openxmlformats.org/officeDocument/2006/relationships/notesSlide" Target="../notesSlides/notesSlide32.xml"/><Relationship Id="rId14" Type="http://schemas.openxmlformats.org/officeDocument/2006/relationships/vmlDrawing" Target="../drawings/vmlDrawing8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59.wmf"/><Relationship Id="rId11" Type="http://schemas.openxmlformats.org/officeDocument/2006/relationships/oleObject" Target="../embeddings/oleObject407.bin"/><Relationship Id="rId10" Type="http://schemas.openxmlformats.org/officeDocument/2006/relationships/image" Target="../media/image458.wmf"/><Relationship Id="rId1" Type="http://schemas.openxmlformats.org/officeDocument/2006/relationships/oleObject" Target="../embeddings/oleObject402.bin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3.wmf"/><Relationship Id="rId8" Type="http://schemas.openxmlformats.org/officeDocument/2006/relationships/oleObject" Target="../embeddings/oleObject411.bin"/><Relationship Id="rId7" Type="http://schemas.openxmlformats.org/officeDocument/2006/relationships/image" Target="../media/image462.wmf"/><Relationship Id="rId6" Type="http://schemas.openxmlformats.org/officeDocument/2006/relationships/oleObject" Target="../embeddings/oleObject410.bin"/><Relationship Id="rId5" Type="http://schemas.openxmlformats.org/officeDocument/2006/relationships/image" Target="../media/image461.wmf"/><Relationship Id="rId4" Type="http://schemas.openxmlformats.org/officeDocument/2006/relationships/oleObject" Target="../embeddings/oleObject409.bin"/><Relationship Id="rId3" Type="http://schemas.openxmlformats.org/officeDocument/2006/relationships/image" Target="../media/image11.png"/><Relationship Id="rId26" Type="http://schemas.openxmlformats.org/officeDocument/2006/relationships/notesSlide" Target="../notesSlides/notesSlide33.xml"/><Relationship Id="rId25" Type="http://schemas.openxmlformats.org/officeDocument/2006/relationships/vmlDrawing" Target="../drawings/vmlDrawing90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70.wmf"/><Relationship Id="rId22" Type="http://schemas.openxmlformats.org/officeDocument/2006/relationships/oleObject" Target="../embeddings/oleObject418.bin"/><Relationship Id="rId21" Type="http://schemas.openxmlformats.org/officeDocument/2006/relationships/image" Target="../media/image469.wmf"/><Relationship Id="rId20" Type="http://schemas.openxmlformats.org/officeDocument/2006/relationships/oleObject" Target="../embeddings/oleObject417.bin"/><Relationship Id="rId2" Type="http://schemas.openxmlformats.org/officeDocument/2006/relationships/image" Target="../media/image460.wmf"/><Relationship Id="rId19" Type="http://schemas.openxmlformats.org/officeDocument/2006/relationships/image" Target="../media/image468.wmf"/><Relationship Id="rId18" Type="http://schemas.openxmlformats.org/officeDocument/2006/relationships/oleObject" Target="../embeddings/oleObject416.bin"/><Relationship Id="rId17" Type="http://schemas.openxmlformats.org/officeDocument/2006/relationships/image" Target="../media/image467.wmf"/><Relationship Id="rId16" Type="http://schemas.openxmlformats.org/officeDocument/2006/relationships/oleObject" Target="../embeddings/oleObject415.bin"/><Relationship Id="rId15" Type="http://schemas.openxmlformats.org/officeDocument/2006/relationships/image" Target="../media/image466.wmf"/><Relationship Id="rId14" Type="http://schemas.openxmlformats.org/officeDocument/2006/relationships/oleObject" Target="../embeddings/oleObject414.bin"/><Relationship Id="rId13" Type="http://schemas.openxmlformats.org/officeDocument/2006/relationships/image" Target="../media/image465.wmf"/><Relationship Id="rId12" Type="http://schemas.openxmlformats.org/officeDocument/2006/relationships/oleObject" Target="../embeddings/oleObject413.bin"/><Relationship Id="rId11" Type="http://schemas.openxmlformats.org/officeDocument/2006/relationships/image" Target="../media/image464.wmf"/><Relationship Id="rId10" Type="http://schemas.openxmlformats.org/officeDocument/2006/relationships/oleObject" Target="../embeddings/oleObject412.bin"/><Relationship Id="rId1" Type="http://schemas.openxmlformats.org/officeDocument/2006/relationships/oleObject" Target="../embeddings/oleObject408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22.bin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7.wmf"/><Relationship Id="rId3" Type="http://schemas.openxmlformats.org/officeDocument/2006/relationships/oleObject" Target="../embeddings/oleObject20.bin"/><Relationship Id="rId21" Type="http://schemas.openxmlformats.org/officeDocument/2006/relationships/notesSlide" Target="../notesSlides/notesSlide3.xml"/><Relationship Id="rId20" Type="http://schemas.openxmlformats.org/officeDocument/2006/relationships/vmlDrawing" Target="../drawings/vmlDrawing7.vml"/><Relationship Id="rId2" Type="http://schemas.openxmlformats.org/officeDocument/2006/relationships/image" Target="../media/image26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4.wmf"/><Relationship Id="rId17" Type="http://schemas.openxmlformats.org/officeDocument/2006/relationships/oleObject" Target="../embeddings/oleObject27.bin"/><Relationship Id="rId16" Type="http://schemas.openxmlformats.org/officeDocument/2006/relationships/image" Target="../media/image33.wmf"/><Relationship Id="rId15" Type="http://schemas.openxmlformats.org/officeDocument/2006/relationships/oleObject" Target="../embeddings/oleObject26.bin"/><Relationship Id="rId14" Type="http://schemas.openxmlformats.org/officeDocument/2006/relationships/image" Target="../media/image32.wmf"/><Relationship Id="rId13" Type="http://schemas.openxmlformats.org/officeDocument/2006/relationships/oleObject" Target="../embeddings/oleObject25.bin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24.bin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19.bin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4.xml"/><Relationship Id="rId7" Type="http://schemas.openxmlformats.org/officeDocument/2006/relationships/vmlDrawing" Target="../drawings/vmlDrawing9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472.wmf"/><Relationship Id="rId3" Type="http://schemas.openxmlformats.org/officeDocument/2006/relationships/oleObject" Target="../embeddings/oleObject420.bin"/><Relationship Id="rId2" Type="http://schemas.openxmlformats.org/officeDocument/2006/relationships/image" Target="../media/image471.wmf"/><Relationship Id="rId1" Type="http://schemas.openxmlformats.org/officeDocument/2006/relationships/oleObject" Target="../embeddings/oleObject419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8.wmf"/><Relationship Id="rId5" Type="http://schemas.openxmlformats.org/officeDocument/2006/relationships/image" Target="../media/image477.wmf"/><Relationship Id="rId4" Type="http://schemas.openxmlformats.org/officeDocument/2006/relationships/image" Target="../media/image476.wmf"/><Relationship Id="rId3" Type="http://schemas.openxmlformats.org/officeDocument/2006/relationships/image" Target="../media/image475.wmf"/><Relationship Id="rId2" Type="http://schemas.openxmlformats.org/officeDocument/2006/relationships/image" Target="../media/image474.wmf"/><Relationship Id="rId1" Type="http://schemas.openxmlformats.org/officeDocument/2006/relationships/image" Target="../media/image473.png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5.bin"/><Relationship Id="rId8" Type="http://schemas.openxmlformats.org/officeDocument/2006/relationships/image" Target="../media/image482.emf"/><Relationship Id="rId7" Type="http://schemas.openxmlformats.org/officeDocument/2006/relationships/oleObject" Target="../embeddings/oleObject424.bin"/><Relationship Id="rId6" Type="http://schemas.openxmlformats.org/officeDocument/2006/relationships/image" Target="../media/image481.wmf"/><Relationship Id="rId5" Type="http://schemas.openxmlformats.org/officeDocument/2006/relationships/oleObject" Target="../embeddings/oleObject423.bin"/><Relationship Id="rId4" Type="http://schemas.openxmlformats.org/officeDocument/2006/relationships/image" Target="../media/image480.wmf"/><Relationship Id="rId3" Type="http://schemas.openxmlformats.org/officeDocument/2006/relationships/oleObject" Target="../embeddings/oleObject422.bin"/><Relationship Id="rId2" Type="http://schemas.openxmlformats.org/officeDocument/2006/relationships/image" Target="../media/image479.wmf"/><Relationship Id="rId15" Type="http://schemas.openxmlformats.org/officeDocument/2006/relationships/notesSlide" Target="../notesSlides/notesSlide36.xml"/><Relationship Id="rId14" Type="http://schemas.openxmlformats.org/officeDocument/2006/relationships/vmlDrawing" Target="../drawings/vmlDrawing9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84.wmf"/><Relationship Id="rId11" Type="http://schemas.openxmlformats.org/officeDocument/2006/relationships/oleObject" Target="../embeddings/oleObject426.bin"/><Relationship Id="rId10" Type="http://schemas.openxmlformats.org/officeDocument/2006/relationships/image" Target="../media/image483.emf"/><Relationship Id="rId1" Type="http://schemas.openxmlformats.org/officeDocument/2006/relationships/oleObject" Target="../embeddings/oleObject421.bin"/></Relationships>
</file>

<file path=ppt/slides/_rels/slide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4.wmf"/><Relationship Id="rId8" Type="http://schemas.openxmlformats.org/officeDocument/2006/relationships/oleObject" Target="../embeddings/oleObject430.bin"/><Relationship Id="rId7" Type="http://schemas.openxmlformats.org/officeDocument/2006/relationships/image" Target="../media/image353.png"/><Relationship Id="rId6" Type="http://schemas.openxmlformats.org/officeDocument/2006/relationships/image" Target="../media/image487.wmf"/><Relationship Id="rId5" Type="http://schemas.openxmlformats.org/officeDocument/2006/relationships/oleObject" Target="../embeddings/oleObject429.bin"/><Relationship Id="rId4" Type="http://schemas.openxmlformats.org/officeDocument/2006/relationships/image" Target="../media/image486.wmf"/><Relationship Id="rId3" Type="http://schemas.openxmlformats.org/officeDocument/2006/relationships/oleObject" Target="../embeddings/oleObject428.bin"/><Relationship Id="rId20" Type="http://schemas.openxmlformats.org/officeDocument/2006/relationships/notesSlide" Target="../notesSlides/notesSlide37.xml"/><Relationship Id="rId2" Type="http://schemas.openxmlformats.org/officeDocument/2006/relationships/image" Target="../media/image485.wmf"/><Relationship Id="rId19" Type="http://schemas.openxmlformats.org/officeDocument/2006/relationships/vmlDrawing" Target="../drawings/vmlDrawing9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91.png"/><Relationship Id="rId16" Type="http://schemas.openxmlformats.org/officeDocument/2006/relationships/image" Target="../media/image75.png"/><Relationship Id="rId15" Type="http://schemas.openxmlformats.org/officeDocument/2006/relationships/image" Target="../media/image490.wmf"/><Relationship Id="rId14" Type="http://schemas.openxmlformats.org/officeDocument/2006/relationships/oleObject" Target="../embeddings/oleObject433.bin"/><Relationship Id="rId13" Type="http://schemas.openxmlformats.org/officeDocument/2006/relationships/image" Target="../media/image489.wmf"/><Relationship Id="rId12" Type="http://schemas.openxmlformats.org/officeDocument/2006/relationships/oleObject" Target="../embeddings/oleObject432.bin"/><Relationship Id="rId11" Type="http://schemas.openxmlformats.org/officeDocument/2006/relationships/image" Target="../media/image488.wmf"/><Relationship Id="rId10" Type="http://schemas.openxmlformats.org/officeDocument/2006/relationships/oleObject" Target="../embeddings/oleObject431.bin"/><Relationship Id="rId1" Type="http://schemas.openxmlformats.org/officeDocument/2006/relationships/oleObject" Target="../embeddings/oleObject427.bin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8.bin"/><Relationship Id="rId8" Type="http://schemas.openxmlformats.org/officeDocument/2006/relationships/image" Target="../media/image495.wmf"/><Relationship Id="rId7" Type="http://schemas.openxmlformats.org/officeDocument/2006/relationships/oleObject" Target="../embeddings/oleObject437.bin"/><Relationship Id="rId6" Type="http://schemas.openxmlformats.org/officeDocument/2006/relationships/image" Target="../media/image494.wmf"/><Relationship Id="rId5" Type="http://schemas.openxmlformats.org/officeDocument/2006/relationships/oleObject" Target="../embeddings/oleObject436.bin"/><Relationship Id="rId4" Type="http://schemas.openxmlformats.org/officeDocument/2006/relationships/image" Target="../media/image493.wmf"/><Relationship Id="rId3" Type="http://schemas.openxmlformats.org/officeDocument/2006/relationships/oleObject" Target="../embeddings/oleObject435.bin"/><Relationship Id="rId2" Type="http://schemas.openxmlformats.org/officeDocument/2006/relationships/image" Target="../media/image492.wmf"/><Relationship Id="rId17" Type="http://schemas.openxmlformats.org/officeDocument/2006/relationships/notesSlide" Target="../notesSlides/notesSlide38.xml"/><Relationship Id="rId16" Type="http://schemas.openxmlformats.org/officeDocument/2006/relationships/vmlDrawing" Target="../drawings/vmlDrawing9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98.wmf"/><Relationship Id="rId13" Type="http://schemas.openxmlformats.org/officeDocument/2006/relationships/oleObject" Target="../embeddings/oleObject440.bin"/><Relationship Id="rId12" Type="http://schemas.openxmlformats.org/officeDocument/2006/relationships/image" Target="../media/image497.wmf"/><Relationship Id="rId11" Type="http://schemas.openxmlformats.org/officeDocument/2006/relationships/oleObject" Target="../embeddings/oleObject439.bin"/><Relationship Id="rId10" Type="http://schemas.openxmlformats.org/officeDocument/2006/relationships/image" Target="../media/image496.wmf"/><Relationship Id="rId1" Type="http://schemas.openxmlformats.org/officeDocument/2006/relationships/oleObject" Target="../embeddings/oleObject434.bin"/></Relationships>
</file>

<file path=ppt/slides/_rels/slide1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5.bin"/><Relationship Id="rId8" Type="http://schemas.openxmlformats.org/officeDocument/2006/relationships/image" Target="../media/image502.wmf"/><Relationship Id="rId7" Type="http://schemas.openxmlformats.org/officeDocument/2006/relationships/oleObject" Target="../embeddings/oleObject444.bin"/><Relationship Id="rId6" Type="http://schemas.openxmlformats.org/officeDocument/2006/relationships/image" Target="../media/image501.wmf"/><Relationship Id="rId5" Type="http://schemas.openxmlformats.org/officeDocument/2006/relationships/oleObject" Target="../embeddings/oleObject443.bin"/><Relationship Id="rId4" Type="http://schemas.openxmlformats.org/officeDocument/2006/relationships/image" Target="../media/image500.wmf"/><Relationship Id="rId3" Type="http://schemas.openxmlformats.org/officeDocument/2006/relationships/oleObject" Target="../embeddings/oleObject442.bin"/><Relationship Id="rId2" Type="http://schemas.openxmlformats.org/officeDocument/2006/relationships/image" Target="../media/image499.wmf"/><Relationship Id="rId15" Type="http://schemas.openxmlformats.org/officeDocument/2006/relationships/notesSlide" Target="../notesSlides/notesSlide39.xml"/><Relationship Id="rId14" Type="http://schemas.openxmlformats.org/officeDocument/2006/relationships/vmlDrawing" Target="../drawings/vmlDrawing95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4.wmf"/><Relationship Id="rId11" Type="http://schemas.openxmlformats.org/officeDocument/2006/relationships/oleObject" Target="../embeddings/oleObject446.bin"/><Relationship Id="rId10" Type="http://schemas.openxmlformats.org/officeDocument/2006/relationships/image" Target="../media/image503.wmf"/><Relationship Id="rId1" Type="http://schemas.openxmlformats.org/officeDocument/2006/relationships/oleObject" Target="../embeddings/oleObject441.bin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vmlDrawing" Target="../drawings/vmlDrawing9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6.wmf"/><Relationship Id="rId3" Type="http://schemas.openxmlformats.org/officeDocument/2006/relationships/oleObject" Target="../embeddings/oleObject448.bin"/><Relationship Id="rId2" Type="http://schemas.openxmlformats.org/officeDocument/2006/relationships/image" Target="../media/image505.wmf"/><Relationship Id="rId1" Type="http://schemas.openxmlformats.org/officeDocument/2006/relationships/oleObject" Target="../embeddings/oleObject447.bin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1.wmf"/><Relationship Id="rId8" Type="http://schemas.openxmlformats.org/officeDocument/2006/relationships/oleObject" Target="../embeddings/oleObject452.bin"/><Relationship Id="rId7" Type="http://schemas.openxmlformats.org/officeDocument/2006/relationships/image" Target="../media/image510.png"/><Relationship Id="rId6" Type="http://schemas.openxmlformats.org/officeDocument/2006/relationships/image" Target="../media/image509.wmf"/><Relationship Id="rId5" Type="http://schemas.openxmlformats.org/officeDocument/2006/relationships/oleObject" Target="../embeddings/oleObject451.bin"/><Relationship Id="rId4" Type="http://schemas.openxmlformats.org/officeDocument/2006/relationships/image" Target="../media/image508.wmf"/><Relationship Id="rId3" Type="http://schemas.openxmlformats.org/officeDocument/2006/relationships/oleObject" Target="../embeddings/oleObject450.bin"/><Relationship Id="rId2" Type="http://schemas.openxmlformats.org/officeDocument/2006/relationships/image" Target="../media/image507.wmf"/><Relationship Id="rId18" Type="http://schemas.openxmlformats.org/officeDocument/2006/relationships/notesSlide" Target="../notesSlides/notesSlide41.xml"/><Relationship Id="rId17" Type="http://schemas.openxmlformats.org/officeDocument/2006/relationships/vmlDrawing" Target="../drawings/vmlDrawing97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14.wmf"/><Relationship Id="rId14" Type="http://schemas.openxmlformats.org/officeDocument/2006/relationships/oleObject" Target="../embeddings/oleObject455.bin"/><Relationship Id="rId13" Type="http://schemas.openxmlformats.org/officeDocument/2006/relationships/image" Target="../media/image513.wmf"/><Relationship Id="rId12" Type="http://schemas.openxmlformats.org/officeDocument/2006/relationships/oleObject" Target="../embeddings/oleObject454.bin"/><Relationship Id="rId11" Type="http://schemas.openxmlformats.org/officeDocument/2006/relationships/image" Target="../media/image512.wmf"/><Relationship Id="rId10" Type="http://schemas.openxmlformats.org/officeDocument/2006/relationships/oleObject" Target="../embeddings/oleObject453.bin"/><Relationship Id="rId1" Type="http://schemas.openxmlformats.org/officeDocument/2006/relationships/oleObject" Target="../embeddings/oleObject449.bin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0.bin"/><Relationship Id="rId8" Type="http://schemas.openxmlformats.org/officeDocument/2006/relationships/image" Target="../media/image516.wmf"/><Relationship Id="rId7" Type="http://schemas.openxmlformats.org/officeDocument/2006/relationships/oleObject" Target="../embeddings/oleObject459.bin"/><Relationship Id="rId6" Type="http://schemas.openxmlformats.org/officeDocument/2006/relationships/image" Target="../media/image515.wmf"/><Relationship Id="rId5" Type="http://schemas.openxmlformats.org/officeDocument/2006/relationships/oleObject" Target="../embeddings/oleObject458.bin"/><Relationship Id="rId4" Type="http://schemas.openxmlformats.org/officeDocument/2006/relationships/image" Target="../media/image316.wmf"/><Relationship Id="rId38" Type="http://schemas.openxmlformats.org/officeDocument/2006/relationships/notesSlide" Target="../notesSlides/notesSlide42.xml"/><Relationship Id="rId37" Type="http://schemas.openxmlformats.org/officeDocument/2006/relationships/vmlDrawing" Target="../drawings/vmlDrawing98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527.wmf"/><Relationship Id="rId34" Type="http://schemas.openxmlformats.org/officeDocument/2006/relationships/oleObject" Target="../embeddings/oleObject475.bin"/><Relationship Id="rId33" Type="http://schemas.openxmlformats.org/officeDocument/2006/relationships/image" Target="../media/image526.wmf"/><Relationship Id="rId32" Type="http://schemas.openxmlformats.org/officeDocument/2006/relationships/oleObject" Target="../embeddings/oleObject474.bin"/><Relationship Id="rId31" Type="http://schemas.openxmlformats.org/officeDocument/2006/relationships/oleObject" Target="../embeddings/oleObject473.bin"/><Relationship Id="rId30" Type="http://schemas.openxmlformats.org/officeDocument/2006/relationships/image" Target="../media/image525.wmf"/><Relationship Id="rId3" Type="http://schemas.openxmlformats.org/officeDocument/2006/relationships/oleObject" Target="../embeddings/oleObject457.bin"/><Relationship Id="rId29" Type="http://schemas.openxmlformats.org/officeDocument/2006/relationships/oleObject" Target="../embeddings/oleObject472.bin"/><Relationship Id="rId28" Type="http://schemas.openxmlformats.org/officeDocument/2006/relationships/oleObject" Target="../embeddings/oleObject471.bin"/><Relationship Id="rId27" Type="http://schemas.openxmlformats.org/officeDocument/2006/relationships/image" Target="../media/image524.wmf"/><Relationship Id="rId26" Type="http://schemas.openxmlformats.org/officeDocument/2006/relationships/oleObject" Target="../embeddings/oleObject470.bin"/><Relationship Id="rId25" Type="http://schemas.openxmlformats.org/officeDocument/2006/relationships/image" Target="../media/image523.wmf"/><Relationship Id="rId24" Type="http://schemas.openxmlformats.org/officeDocument/2006/relationships/oleObject" Target="../embeddings/oleObject469.bin"/><Relationship Id="rId23" Type="http://schemas.openxmlformats.org/officeDocument/2006/relationships/oleObject" Target="../embeddings/oleObject468.bin"/><Relationship Id="rId22" Type="http://schemas.openxmlformats.org/officeDocument/2006/relationships/image" Target="../media/image522.wmf"/><Relationship Id="rId21" Type="http://schemas.openxmlformats.org/officeDocument/2006/relationships/oleObject" Target="../embeddings/oleObject467.bin"/><Relationship Id="rId20" Type="http://schemas.openxmlformats.org/officeDocument/2006/relationships/oleObject" Target="../embeddings/oleObject466.bin"/><Relationship Id="rId2" Type="http://schemas.openxmlformats.org/officeDocument/2006/relationships/image" Target="../media/image315.wmf"/><Relationship Id="rId19" Type="http://schemas.openxmlformats.org/officeDocument/2006/relationships/image" Target="../media/image521.wmf"/><Relationship Id="rId18" Type="http://schemas.openxmlformats.org/officeDocument/2006/relationships/oleObject" Target="../embeddings/oleObject465.bin"/><Relationship Id="rId17" Type="http://schemas.openxmlformats.org/officeDocument/2006/relationships/image" Target="../media/image520.wmf"/><Relationship Id="rId16" Type="http://schemas.openxmlformats.org/officeDocument/2006/relationships/oleObject" Target="../embeddings/oleObject464.bin"/><Relationship Id="rId15" Type="http://schemas.openxmlformats.org/officeDocument/2006/relationships/image" Target="../media/image519.wmf"/><Relationship Id="rId14" Type="http://schemas.openxmlformats.org/officeDocument/2006/relationships/oleObject" Target="../embeddings/oleObject463.bin"/><Relationship Id="rId13" Type="http://schemas.openxmlformats.org/officeDocument/2006/relationships/image" Target="../media/image518.wmf"/><Relationship Id="rId12" Type="http://schemas.openxmlformats.org/officeDocument/2006/relationships/oleObject" Target="../embeddings/oleObject462.bin"/><Relationship Id="rId11" Type="http://schemas.openxmlformats.org/officeDocument/2006/relationships/oleObject" Target="../embeddings/oleObject461.bin"/><Relationship Id="rId10" Type="http://schemas.openxmlformats.org/officeDocument/2006/relationships/image" Target="../media/image517.wmf"/><Relationship Id="rId1" Type="http://schemas.openxmlformats.org/officeDocument/2006/relationships/oleObject" Target="../embeddings/oleObject456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oleObject" Target="../embeddings/oleObject31.bin"/><Relationship Id="rId7" Type="http://schemas.openxmlformats.org/officeDocument/2006/relationships/image" Target="../media/image37.wmf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35.wmf"/><Relationship Id="rId2" Type="http://schemas.openxmlformats.org/officeDocument/2006/relationships/oleObject" Target="../embeddings/oleObject28.bin"/><Relationship Id="rId16" Type="http://schemas.openxmlformats.org/officeDocument/2006/relationships/notesSlide" Target="../notesSlides/notesSlide4.xml"/><Relationship Id="rId15" Type="http://schemas.openxmlformats.org/officeDocument/2006/relationships/vmlDrawing" Target="../drawings/vmlDrawing8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0.wmf"/><Relationship Id="rId12" Type="http://schemas.openxmlformats.org/officeDocument/2006/relationships/oleObject" Target="../embeddings/oleObject33.bin"/><Relationship Id="rId11" Type="http://schemas.openxmlformats.org/officeDocument/2006/relationships/image" Target="../media/image39.wmf"/><Relationship Id="rId10" Type="http://schemas.openxmlformats.org/officeDocument/2006/relationships/oleObject" Target="../embeddings/oleObject32.bin"/><Relationship Id="rId1" Type="http://schemas.openxmlformats.org/officeDocument/2006/relationships/tags" Target="../tags/tag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3.xml"/><Relationship Id="rId7" Type="http://schemas.openxmlformats.org/officeDocument/2006/relationships/vmlDrawing" Target="../drawings/vmlDrawing9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0.png"/><Relationship Id="rId4" Type="http://schemas.openxmlformats.org/officeDocument/2006/relationships/image" Target="../media/image529.wmf"/><Relationship Id="rId3" Type="http://schemas.openxmlformats.org/officeDocument/2006/relationships/oleObject" Target="../embeddings/oleObject477.bin"/><Relationship Id="rId2" Type="http://schemas.openxmlformats.org/officeDocument/2006/relationships/image" Target="../media/image528.wmf"/><Relationship Id="rId1" Type="http://schemas.openxmlformats.org/officeDocument/2006/relationships/oleObject" Target="../embeddings/oleObject476.bin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2.bin"/><Relationship Id="rId8" Type="http://schemas.openxmlformats.org/officeDocument/2006/relationships/image" Target="../media/image533.wmf"/><Relationship Id="rId7" Type="http://schemas.openxmlformats.org/officeDocument/2006/relationships/oleObject" Target="../embeddings/oleObject481.bin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480.bin"/><Relationship Id="rId4" Type="http://schemas.openxmlformats.org/officeDocument/2006/relationships/image" Target="../media/image531.wmf"/><Relationship Id="rId3" Type="http://schemas.openxmlformats.org/officeDocument/2006/relationships/oleObject" Target="../embeddings/oleObject479.bin"/><Relationship Id="rId2" Type="http://schemas.openxmlformats.org/officeDocument/2006/relationships/image" Target="../media/image530.wmf"/><Relationship Id="rId15" Type="http://schemas.openxmlformats.org/officeDocument/2006/relationships/notesSlide" Target="../notesSlides/notesSlide44.xml"/><Relationship Id="rId14" Type="http://schemas.openxmlformats.org/officeDocument/2006/relationships/vmlDrawing" Target="../drawings/vmlDrawing100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35.wmf"/><Relationship Id="rId11" Type="http://schemas.openxmlformats.org/officeDocument/2006/relationships/oleObject" Target="../embeddings/oleObject483.bin"/><Relationship Id="rId10" Type="http://schemas.openxmlformats.org/officeDocument/2006/relationships/image" Target="../media/image534.wmf"/><Relationship Id="rId1" Type="http://schemas.openxmlformats.org/officeDocument/2006/relationships/oleObject" Target="../embeddings/oleObject478.bin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vmlDrawing" Target="../drawings/vmlDrawing10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6.wmf"/><Relationship Id="rId1" Type="http://schemas.openxmlformats.org/officeDocument/2006/relationships/oleObject" Target="../embeddings/oleObject484.bin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9.bin"/><Relationship Id="rId8" Type="http://schemas.openxmlformats.org/officeDocument/2006/relationships/image" Target="../media/image540.wmf"/><Relationship Id="rId7" Type="http://schemas.openxmlformats.org/officeDocument/2006/relationships/oleObject" Target="../embeddings/oleObject488.bin"/><Relationship Id="rId6" Type="http://schemas.openxmlformats.org/officeDocument/2006/relationships/image" Target="../media/image539.wmf"/><Relationship Id="rId5" Type="http://schemas.openxmlformats.org/officeDocument/2006/relationships/oleObject" Target="../embeddings/oleObject487.bin"/><Relationship Id="rId4" Type="http://schemas.openxmlformats.org/officeDocument/2006/relationships/image" Target="../media/image538.wmf"/><Relationship Id="rId31" Type="http://schemas.openxmlformats.org/officeDocument/2006/relationships/notesSlide" Target="../notesSlides/notesSlide46.xml"/><Relationship Id="rId30" Type="http://schemas.openxmlformats.org/officeDocument/2006/relationships/vmlDrawing" Target="../drawings/vmlDrawing102.vml"/><Relationship Id="rId3" Type="http://schemas.openxmlformats.org/officeDocument/2006/relationships/oleObject" Target="../embeddings/oleObject486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550.wmf"/><Relationship Id="rId27" Type="http://schemas.openxmlformats.org/officeDocument/2006/relationships/oleObject" Target="../embeddings/oleObject498.bin"/><Relationship Id="rId26" Type="http://schemas.openxmlformats.org/officeDocument/2006/relationships/image" Target="../media/image549.wmf"/><Relationship Id="rId25" Type="http://schemas.openxmlformats.org/officeDocument/2006/relationships/oleObject" Target="../embeddings/oleObject497.bin"/><Relationship Id="rId24" Type="http://schemas.openxmlformats.org/officeDocument/2006/relationships/image" Target="../media/image548.wmf"/><Relationship Id="rId23" Type="http://schemas.openxmlformats.org/officeDocument/2006/relationships/oleObject" Target="../embeddings/oleObject496.bin"/><Relationship Id="rId22" Type="http://schemas.openxmlformats.org/officeDocument/2006/relationships/image" Target="../media/image547.wmf"/><Relationship Id="rId21" Type="http://schemas.openxmlformats.org/officeDocument/2006/relationships/oleObject" Target="../embeddings/oleObject495.bin"/><Relationship Id="rId20" Type="http://schemas.openxmlformats.org/officeDocument/2006/relationships/image" Target="../media/image546.wmf"/><Relationship Id="rId2" Type="http://schemas.openxmlformats.org/officeDocument/2006/relationships/image" Target="../media/image537.wmf"/><Relationship Id="rId19" Type="http://schemas.openxmlformats.org/officeDocument/2006/relationships/oleObject" Target="../embeddings/oleObject494.bin"/><Relationship Id="rId18" Type="http://schemas.openxmlformats.org/officeDocument/2006/relationships/image" Target="../media/image545.wmf"/><Relationship Id="rId17" Type="http://schemas.openxmlformats.org/officeDocument/2006/relationships/oleObject" Target="../embeddings/oleObject493.bin"/><Relationship Id="rId16" Type="http://schemas.openxmlformats.org/officeDocument/2006/relationships/image" Target="../media/image544.wmf"/><Relationship Id="rId15" Type="http://schemas.openxmlformats.org/officeDocument/2006/relationships/oleObject" Target="../embeddings/oleObject492.bin"/><Relationship Id="rId14" Type="http://schemas.openxmlformats.org/officeDocument/2006/relationships/image" Target="../media/image543.wmf"/><Relationship Id="rId13" Type="http://schemas.openxmlformats.org/officeDocument/2006/relationships/oleObject" Target="../embeddings/oleObject491.bin"/><Relationship Id="rId12" Type="http://schemas.openxmlformats.org/officeDocument/2006/relationships/image" Target="../media/image542.wmf"/><Relationship Id="rId11" Type="http://schemas.openxmlformats.org/officeDocument/2006/relationships/oleObject" Target="../embeddings/oleObject490.bin"/><Relationship Id="rId10" Type="http://schemas.openxmlformats.org/officeDocument/2006/relationships/image" Target="../media/image541.wmf"/><Relationship Id="rId1" Type="http://schemas.openxmlformats.org/officeDocument/2006/relationships/oleObject" Target="../embeddings/oleObject485.bin"/></Relationships>
</file>

<file path=ppt/slides/_rels/slide1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3.bin"/><Relationship Id="rId8" Type="http://schemas.openxmlformats.org/officeDocument/2006/relationships/image" Target="../media/image554.emf"/><Relationship Id="rId7" Type="http://schemas.openxmlformats.org/officeDocument/2006/relationships/oleObject" Target="../embeddings/oleObject502.bin"/><Relationship Id="rId6" Type="http://schemas.openxmlformats.org/officeDocument/2006/relationships/image" Target="../media/image553.emf"/><Relationship Id="rId5" Type="http://schemas.openxmlformats.org/officeDocument/2006/relationships/oleObject" Target="../embeddings/oleObject501.bin"/><Relationship Id="rId4" Type="http://schemas.openxmlformats.org/officeDocument/2006/relationships/image" Target="../media/image552.emf"/><Relationship Id="rId3" Type="http://schemas.openxmlformats.org/officeDocument/2006/relationships/oleObject" Target="../embeddings/oleObject500.bin"/><Relationship Id="rId21" Type="http://schemas.openxmlformats.org/officeDocument/2006/relationships/notesSlide" Target="../notesSlides/notesSlide47.xml"/><Relationship Id="rId20" Type="http://schemas.openxmlformats.org/officeDocument/2006/relationships/vmlDrawing" Target="../drawings/vmlDrawing103.vml"/><Relationship Id="rId2" Type="http://schemas.openxmlformats.org/officeDocument/2006/relationships/image" Target="../media/image551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59.emf"/><Relationship Id="rId17" Type="http://schemas.openxmlformats.org/officeDocument/2006/relationships/oleObject" Target="../embeddings/oleObject507.bin"/><Relationship Id="rId16" Type="http://schemas.openxmlformats.org/officeDocument/2006/relationships/image" Target="../media/image558.emf"/><Relationship Id="rId15" Type="http://schemas.openxmlformats.org/officeDocument/2006/relationships/oleObject" Target="../embeddings/oleObject506.bin"/><Relationship Id="rId14" Type="http://schemas.openxmlformats.org/officeDocument/2006/relationships/image" Target="../media/image557.wmf"/><Relationship Id="rId13" Type="http://schemas.openxmlformats.org/officeDocument/2006/relationships/oleObject" Target="../embeddings/oleObject505.bin"/><Relationship Id="rId12" Type="http://schemas.openxmlformats.org/officeDocument/2006/relationships/image" Target="../media/image556.emf"/><Relationship Id="rId11" Type="http://schemas.openxmlformats.org/officeDocument/2006/relationships/oleObject" Target="../embeddings/oleObject504.bin"/><Relationship Id="rId10" Type="http://schemas.openxmlformats.org/officeDocument/2006/relationships/image" Target="../media/image555.emf"/><Relationship Id="rId1" Type="http://schemas.openxmlformats.org/officeDocument/2006/relationships/oleObject" Target="../embeddings/oleObject499.bin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2.bin"/><Relationship Id="rId8" Type="http://schemas.openxmlformats.org/officeDocument/2006/relationships/image" Target="../media/image563.emf"/><Relationship Id="rId7" Type="http://schemas.openxmlformats.org/officeDocument/2006/relationships/oleObject" Target="../embeddings/oleObject511.bin"/><Relationship Id="rId6" Type="http://schemas.openxmlformats.org/officeDocument/2006/relationships/image" Target="../media/image562.emf"/><Relationship Id="rId5" Type="http://schemas.openxmlformats.org/officeDocument/2006/relationships/oleObject" Target="../embeddings/oleObject510.bin"/><Relationship Id="rId4" Type="http://schemas.openxmlformats.org/officeDocument/2006/relationships/image" Target="../media/image561.emf"/><Relationship Id="rId3" Type="http://schemas.openxmlformats.org/officeDocument/2006/relationships/oleObject" Target="../embeddings/oleObject509.bin"/><Relationship Id="rId22" Type="http://schemas.openxmlformats.org/officeDocument/2006/relationships/notesSlide" Target="../notesSlides/notesSlide48.xml"/><Relationship Id="rId21" Type="http://schemas.openxmlformats.org/officeDocument/2006/relationships/vmlDrawing" Target="../drawings/vmlDrawing10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60.emf"/><Relationship Id="rId19" Type="http://schemas.openxmlformats.org/officeDocument/2006/relationships/image" Target="../media/image510.png"/><Relationship Id="rId18" Type="http://schemas.openxmlformats.org/officeDocument/2006/relationships/image" Target="../media/image568.emf"/><Relationship Id="rId17" Type="http://schemas.openxmlformats.org/officeDocument/2006/relationships/oleObject" Target="../embeddings/oleObject516.bin"/><Relationship Id="rId16" Type="http://schemas.openxmlformats.org/officeDocument/2006/relationships/image" Target="../media/image567.emf"/><Relationship Id="rId15" Type="http://schemas.openxmlformats.org/officeDocument/2006/relationships/oleObject" Target="../embeddings/oleObject515.bin"/><Relationship Id="rId14" Type="http://schemas.openxmlformats.org/officeDocument/2006/relationships/image" Target="../media/image566.emf"/><Relationship Id="rId13" Type="http://schemas.openxmlformats.org/officeDocument/2006/relationships/oleObject" Target="../embeddings/oleObject514.bin"/><Relationship Id="rId12" Type="http://schemas.openxmlformats.org/officeDocument/2006/relationships/image" Target="../media/image565.emf"/><Relationship Id="rId11" Type="http://schemas.openxmlformats.org/officeDocument/2006/relationships/oleObject" Target="../embeddings/oleObject513.bin"/><Relationship Id="rId10" Type="http://schemas.openxmlformats.org/officeDocument/2006/relationships/image" Target="../media/image564.emf"/><Relationship Id="rId1" Type="http://schemas.openxmlformats.org/officeDocument/2006/relationships/oleObject" Target="../embeddings/oleObject508.bin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vmlDrawing" Target="../drawings/vmlDrawing10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0.png"/><Relationship Id="rId3" Type="http://schemas.openxmlformats.org/officeDocument/2006/relationships/image" Target="../media/image510.png"/><Relationship Id="rId2" Type="http://schemas.openxmlformats.org/officeDocument/2006/relationships/image" Target="../media/image569.wmf"/><Relationship Id="rId1" Type="http://schemas.openxmlformats.org/officeDocument/2006/relationships/oleObject" Target="../embeddings/oleObject517.bin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2.bin"/><Relationship Id="rId8" Type="http://schemas.openxmlformats.org/officeDocument/2006/relationships/image" Target="../media/image574.wmf"/><Relationship Id="rId7" Type="http://schemas.openxmlformats.org/officeDocument/2006/relationships/oleObject" Target="../embeddings/oleObject521.bin"/><Relationship Id="rId6" Type="http://schemas.openxmlformats.org/officeDocument/2006/relationships/image" Target="../media/image573.wmf"/><Relationship Id="rId5" Type="http://schemas.openxmlformats.org/officeDocument/2006/relationships/oleObject" Target="../embeddings/oleObject520.bin"/><Relationship Id="rId4" Type="http://schemas.openxmlformats.org/officeDocument/2006/relationships/image" Target="../media/image572.emf"/><Relationship Id="rId3" Type="http://schemas.openxmlformats.org/officeDocument/2006/relationships/oleObject" Target="../embeddings/oleObject519.bin"/><Relationship Id="rId2" Type="http://schemas.openxmlformats.org/officeDocument/2006/relationships/image" Target="../media/image571.emf"/><Relationship Id="rId14" Type="http://schemas.openxmlformats.org/officeDocument/2006/relationships/notesSlide" Target="../notesSlides/notesSlide50.xml"/><Relationship Id="rId13" Type="http://schemas.openxmlformats.org/officeDocument/2006/relationships/vmlDrawing" Target="../drawings/vmlDrawing106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10" Type="http://schemas.openxmlformats.org/officeDocument/2006/relationships/image" Target="../media/image575.wmf"/><Relationship Id="rId1" Type="http://schemas.openxmlformats.org/officeDocument/2006/relationships/oleObject" Target="../embeddings/oleObject518.bin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44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2.e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41.emf"/><Relationship Id="rId19" Type="http://schemas.openxmlformats.org/officeDocument/2006/relationships/notesSlide" Target="../notesSlides/notesSlide5.xml"/><Relationship Id="rId18" Type="http://schemas.openxmlformats.org/officeDocument/2006/relationships/vmlDrawing" Target="../drawings/vmlDrawing9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8.w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47.w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46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45.wmf"/><Relationship Id="rId1" Type="http://schemas.openxmlformats.org/officeDocument/2006/relationships/oleObject" Target="../embeddings/oleObject34.bin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microsoft.com/office/2007/relationships/hdphoto" Target="../media/image577.wdp"/><Relationship Id="rId1" Type="http://schemas.openxmlformats.org/officeDocument/2006/relationships/image" Target="../media/image576.png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82.png"/><Relationship Id="rId6" Type="http://schemas.microsoft.com/office/2007/relationships/hdphoto" Target="../media/image581.wdp"/><Relationship Id="rId5" Type="http://schemas.openxmlformats.org/officeDocument/2006/relationships/image" Target="../media/image580.png"/><Relationship Id="rId4" Type="http://schemas.openxmlformats.org/officeDocument/2006/relationships/image" Target="../media/image579.wmf"/><Relationship Id="rId3" Type="http://schemas.openxmlformats.org/officeDocument/2006/relationships/oleObject" Target="../embeddings/oleObject524.bin"/><Relationship Id="rId2" Type="http://schemas.openxmlformats.org/officeDocument/2006/relationships/image" Target="../media/image578.wmf"/><Relationship Id="rId10" Type="http://schemas.openxmlformats.org/officeDocument/2006/relationships/notesSlide" Target="../notesSlides/notesSlide53.xml"/><Relationship Id="rId1" Type="http://schemas.openxmlformats.org/officeDocument/2006/relationships/oleObject" Target="../embeddings/oleObject523.bin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microsoft.com/office/2007/relationships/hdphoto" Target="../media/image585.wdp"/><Relationship Id="rId2" Type="http://schemas.openxmlformats.org/officeDocument/2006/relationships/image" Target="../media/image584.png"/><Relationship Id="rId1" Type="http://schemas.openxmlformats.org/officeDocument/2006/relationships/image" Target="../media/image583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8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89.emf"/><Relationship Id="rId6" Type="http://schemas.openxmlformats.org/officeDocument/2006/relationships/oleObject" Target="../embeddings/oleObject527.bin"/><Relationship Id="rId5" Type="http://schemas.openxmlformats.org/officeDocument/2006/relationships/image" Target="../media/image588.emf"/><Relationship Id="rId4" Type="http://schemas.openxmlformats.org/officeDocument/2006/relationships/oleObject" Target="../embeddings/oleObject526.bin"/><Relationship Id="rId3" Type="http://schemas.openxmlformats.org/officeDocument/2006/relationships/image" Target="../media/image587.emf"/><Relationship Id="rId2" Type="http://schemas.openxmlformats.org/officeDocument/2006/relationships/oleObject" Target="../embeddings/oleObject525.bin"/><Relationship Id="rId10" Type="http://schemas.openxmlformats.org/officeDocument/2006/relationships/notesSlide" Target="../notesSlides/notesSlide55.xml"/><Relationship Id="rId1" Type="http://schemas.openxmlformats.org/officeDocument/2006/relationships/image" Target="../media/image586.emf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6.xml"/><Relationship Id="rId6" Type="http://schemas.openxmlformats.org/officeDocument/2006/relationships/vmlDrawing" Target="../drawings/vmlDrawing10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1.emf"/><Relationship Id="rId3" Type="http://schemas.openxmlformats.org/officeDocument/2006/relationships/oleObject" Target="../embeddings/oleObject529.bin"/><Relationship Id="rId2" Type="http://schemas.openxmlformats.org/officeDocument/2006/relationships/image" Target="../media/image590.emf"/><Relationship Id="rId1" Type="http://schemas.openxmlformats.org/officeDocument/2006/relationships/oleObject" Target="../embeddings/oleObject528.bin"/></Relationships>
</file>

<file path=ppt/slides/_rels/slide1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4.bin"/><Relationship Id="rId8" Type="http://schemas.openxmlformats.org/officeDocument/2006/relationships/image" Target="../media/image595.wmf"/><Relationship Id="rId7" Type="http://schemas.openxmlformats.org/officeDocument/2006/relationships/oleObject" Target="../embeddings/oleObject533.bin"/><Relationship Id="rId6" Type="http://schemas.openxmlformats.org/officeDocument/2006/relationships/image" Target="../media/image594.wmf"/><Relationship Id="rId5" Type="http://schemas.openxmlformats.org/officeDocument/2006/relationships/oleObject" Target="../embeddings/oleObject532.bin"/><Relationship Id="rId4" Type="http://schemas.openxmlformats.org/officeDocument/2006/relationships/image" Target="../media/image593.wmf"/><Relationship Id="rId3" Type="http://schemas.openxmlformats.org/officeDocument/2006/relationships/oleObject" Target="../embeddings/oleObject531.bin"/><Relationship Id="rId2" Type="http://schemas.openxmlformats.org/officeDocument/2006/relationships/image" Target="../media/image592.emf"/><Relationship Id="rId13" Type="http://schemas.openxmlformats.org/officeDocument/2006/relationships/notesSlide" Target="../notesSlides/notesSlide57.xml"/><Relationship Id="rId12" Type="http://schemas.openxmlformats.org/officeDocument/2006/relationships/vmlDrawing" Target="../drawings/vmlDrawing11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96.wmf"/><Relationship Id="rId1" Type="http://schemas.openxmlformats.org/officeDocument/2006/relationships/oleObject" Target="../embeddings/oleObject530.bin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8.xml"/><Relationship Id="rId8" Type="http://schemas.openxmlformats.org/officeDocument/2006/relationships/vmlDrawing" Target="../drawings/vmlDrawing11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9.wmf"/><Relationship Id="rId5" Type="http://schemas.openxmlformats.org/officeDocument/2006/relationships/oleObject" Target="../embeddings/oleObject537.bin"/><Relationship Id="rId4" Type="http://schemas.openxmlformats.org/officeDocument/2006/relationships/image" Target="../media/image598.emf"/><Relationship Id="rId3" Type="http://schemas.openxmlformats.org/officeDocument/2006/relationships/oleObject" Target="../embeddings/oleObject536.bin"/><Relationship Id="rId2" Type="http://schemas.openxmlformats.org/officeDocument/2006/relationships/image" Target="../media/image597.emf"/><Relationship Id="rId1" Type="http://schemas.openxmlformats.org/officeDocument/2006/relationships/oleObject" Target="../embeddings/oleObject535.bin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05.png"/><Relationship Id="rId7" Type="http://schemas.openxmlformats.org/officeDocument/2006/relationships/image" Target="../media/image604.png"/><Relationship Id="rId6" Type="http://schemas.microsoft.com/office/2007/relationships/hdphoto" Target="../media/image603.wdp"/><Relationship Id="rId5" Type="http://schemas.openxmlformats.org/officeDocument/2006/relationships/image" Target="../media/image602.png"/><Relationship Id="rId4" Type="http://schemas.openxmlformats.org/officeDocument/2006/relationships/image" Target="../media/image601.wmf"/><Relationship Id="rId3" Type="http://schemas.openxmlformats.org/officeDocument/2006/relationships/oleObject" Target="../embeddings/oleObject539.bin"/><Relationship Id="rId2" Type="http://schemas.openxmlformats.org/officeDocument/2006/relationships/image" Target="../media/image600.wmf"/><Relationship Id="rId11" Type="http://schemas.openxmlformats.org/officeDocument/2006/relationships/notesSlide" Target="../notesSlides/notesSlide59.xml"/><Relationship Id="rId10" Type="http://schemas.openxmlformats.org/officeDocument/2006/relationships/vmlDrawing" Target="../drawings/vmlDrawing112.vml"/><Relationship Id="rId1" Type="http://schemas.openxmlformats.org/officeDocument/2006/relationships/oleObject" Target="../embeddings/oleObject538.bin"/></Relationships>
</file>

<file path=ppt/slides/_rels/slide1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9.emf"/><Relationship Id="rId8" Type="http://schemas.openxmlformats.org/officeDocument/2006/relationships/oleObject" Target="../embeddings/oleObject543.bin"/><Relationship Id="rId7" Type="http://schemas.openxmlformats.org/officeDocument/2006/relationships/image" Target="../media/image608.wmf"/><Relationship Id="rId6" Type="http://schemas.openxmlformats.org/officeDocument/2006/relationships/oleObject" Target="../embeddings/oleObject542.bin"/><Relationship Id="rId5" Type="http://schemas.openxmlformats.org/officeDocument/2006/relationships/image" Target="../media/image607.wmf"/><Relationship Id="rId4" Type="http://schemas.openxmlformats.org/officeDocument/2006/relationships/oleObject" Target="../embeddings/oleObject541.bin"/><Relationship Id="rId3" Type="http://schemas.openxmlformats.org/officeDocument/2006/relationships/image" Target="../media/image606.wmf"/><Relationship Id="rId20" Type="http://schemas.openxmlformats.org/officeDocument/2006/relationships/notesSlide" Target="../notesSlides/notesSlide60.xml"/><Relationship Id="rId2" Type="http://schemas.openxmlformats.org/officeDocument/2006/relationships/oleObject" Target="../embeddings/oleObject540.bin"/><Relationship Id="rId19" Type="http://schemas.openxmlformats.org/officeDocument/2006/relationships/vmlDrawing" Target="../drawings/vmlDrawing113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12.wmf"/><Relationship Id="rId16" Type="http://schemas.openxmlformats.org/officeDocument/2006/relationships/oleObject" Target="../embeddings/oleObject547.bin"/><Relationship Id="rId15" Type="http://schemas.openxmlformats.org/officeDocument/2006/relationships/image" Target="../media/image611.wmf"/><Relationship Id="rId14" Type="http://schemas.openxmlformats.org/officeDocument/2006/relationships/oleObject" Target="../embeddings/oleObject546.bin"/><Relationship Id="rId13" Type="http://schemas.openxmlformats.org/officeDocument/2006/relationships/image" Target="../media/image610.wmf"/><Relationship Id="rId12" Type="http://schemas.openxmlformats.org/officeDocument/2006/relationships/oleObject" Target="../embeddings/oleObject545.bin"/><Relationship Id="rId11" Type="http://schemas.openxmlformats.org/officeDocument/2006/relationships/image" Target="../media/image593.wmf"/><Relationship Id="rId10" Type="http://schemas.openxmlformats.org/officeDocument/2006/relationships/oleObject" Target="../embeddings/oleObject544.bin"/><Relationship Id="rId1" Type="http://schemas.openxmlformats.org/officeDocument/2006/relationships/image" Target="../media/image11.png"/></Relationships>
</file>

<file path=ppt/slides/_rels/slide1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2.bin"/><Relationship Id="rId8" Type="http://schemas.openxmlformats.org/officeDocument/2006/relationships/image" Target="../media/image616.wmf"/><Relationship Id="rId7" Type="http://schemas.openxmlformats.org/officeDocument/2006/relationships/oleObject" Target="../embeddings/oleObject551.bin"/><Relationship Id="rId6" Type="http://schemas.openxmlformats.org/officeDocument/2006/relationships/image" Target="../media/image615.emf"/><Relationship Id="rId5" Type="http://schemas.openxmlformats.org/officeDocument/2006/relationships/oleObject" Target="../embeddings/oleObject550.bin"/><Relationship Id="rId4" Type="http://schemas.openxmlformats.org/officeDocument/2006/relationships/image" Target="../media/image614.emf"/><Relationship Id="rId3" Type="http://schemas.openxmlformats.org/officeDocument/2006/relationships/oleObject" Target="../embeddings/oleObject549.bin"/><Relationship Id="rId2" Type="http://schemas.openxmlformats.org/officeDocument/2006/relationships/image" Target="../media/image613.emf"/><Relationship Id="rId13" Type="http://schemas.openxmlformats.org/officeDocument/2006/relationships/notesSlide" Target="../notesSlides/notesSlide61.xml"/><Relationship Id="rId12" Type="http://schemas.openxmlformats.org/officeDocument/2006/relationships/vmlDrawing" Target="../drawings/vmlDrawing114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17.emf"/><Relationship Id="rId1" Type="http://schemas.openxmlformats.org/officeDocument/2006/relationships/oleObject" Target="../embeddings/oleObject54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wmf"/><Relationship Id="rId3" Type="http://schemas.openxmlformats.org/officeDocument/2006/relationships/oleObject" Target="../embeddings/oleObject43.bin"/><Relationship Id="rId2" Type="http://schemas.openxmlformats.org/officeDocument/2006/relationships/image" Target="../media/image49.emf"/><Relationship Id="rId1" Type="http://schemas.openxmlformats.org/officeDocument/2006/relationships/oleObject" Target="../embeddings/oleObject42.bin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1.wmf"/><Relationship Id="rId7" Type="http://schemas.openxmlformats.org/officeDocument/2006/relationships/oleObject" Target="../embeddings/oleObject556.bin"/><Relationship Id="rId6" Type="http://schemas.openxmlformats.org/officeDocument/2006/relationships/image" Target="../media/image620.wmf"/><Relationship Id="rId5" Type="http://schemas.openxmlformats.org/officeDocument/2006/relationships/oleObject" Target="../embeddings/oleObject555.bin"/><Relationship Id="rId4" Type="http://schemas.openxmlformats.org/officeDocument/2006/relationships/image" Target="../media/image619.wmf"/><Relationship Id="rId3" Type="http://schemas.openxmlformats.org/officeDocument/2006/relationships/oleObject" Target="../embeddings/oleObject554.bin"/><Relationship Id="rId2" Type="http://schemas.openxmlformats.org/officeDocument/2006/relationships/image" Target="../media/image618.wmf"/><Relationship Id="rId11" Type="http://schemas.openxmlformats.org/officeDocument/2006/relationships/notesSlide" Target="../notesSlides/notesSlide62.xml"/><Relationship Id="rId10" Type="http://schemas.openxmlformats.org/officeDocument/2006/relationships/vmlDrawing" Target="../drawings/vmlDrawing115.vml"/><Relationship Id="rId1" Type="http://schemas.openxmlformats.org/officeDocument/2006/relationships/oleObject" Target="../embeddings/oleObject553.bin"/></Relationships>
</file>

<file path=ppt/slides/_rels/slide1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9.png"/><Relationship Id="rId7" Type="http://schemas.openxmlformats.org/officeDocument/2006/relationships/image" Target="../media/image628.png"/><Relationship Id="rId6" Type="http://schemas.microsoft.com/office/2007/relationships/hdphoto" Target="../media/image627.wdp"/><Relationship Id="rId5" Type="http://schemas.openxmlformats.org/officeDocument/2006/relationships/image" Target="../media/image626.png"/><Relationship Id="rId4" Type="http://schemas.microsoft.com/office/2007/relationships/hdphoto" Target="../media/image625.wdp"/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0" Type="http://schemas.openxmlformats.org/officeDocument/2006/relationships/notesSlide" Target="../notesSlides/notesSlide63.xml"/><Relationship Id="rId1" Type="http://schemas.openxmlformats.org/officeDocument/2006/relationships/image" Target="../media/image622.pn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3.png"/><Relationship Id="rId3" Type="http://schemas.openxmlformats.org/officeDocument/2006/relationships/image" Target="../media/image632.png"/><Relationship Id="rId2" Type="http://schemas.openxmlformats.org/officeDocument/2006/relationships/image" Target="../media/image631.png"/><Relationship Id="rId1" Type="http://schemas.openxmlformats.org/officeDocument/2006/relationships/image" Target="../media/image630.png"/></Relationships>
</file>

<file path=ppt/slides/_rels/slide1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2.png"/><Relationship Id="rId8" Type="http://schemas.openxmlformats.org/officeDocument/2006/relationships/image" Target="../media/image641.png"/><Relationship Id="rId7" Type="http://schemas.microsoft.com/office/2007/relationships/hdphoto" Target="../media/image640.wdp"/><Relationship Id="rId6" Type="http://schemas.openxmlformats.org/officeDocument/2006/relationships/image" Target="../media/image639.png"/><Relationship Id="rId5" Type="http://schemas.microsoft.com/office/2007/relationships/hdphoto" Target="../media/image638.wdp"/><Relationship Id="rId4" Type="http://schemas.openxmlformats.org/officeDocument/2006/relationships/image" Target="../media/image637.png"/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1" Type="http://schemas.openxmlformats.org/officeDocument/2006/relationships/notesSlide" Target="../notesSlides/notesSlide6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34.png"/></Relationships>
</file>

<file path=ppt/slides/_rels/slide1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1.png"/><Relationship Id="rId8" Type="http://schemas.openxmlformats.org/officeDocument/2006/relationships/image" Target="../media/image650.png"/><Relationship Id="rId7" Type="http://schemas.openxmlformats.org/officeDocument/2006/relationships/image" Target="../media/image649.png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4" Type="http://schemas.openxmlformats.org/officeDocument/2006/relationships/image" Target="../media/image646.png"/><Relationship Id="rId3" Type="http://schemas.openxmlformats.org/officeDocument/2006/relationships/image" Target="../media/image645.png"/><Relationship Id="rId2" Type="http://schemas.openxmlformats.org/officeDocument/2006/relationships/image" Target="../media/image644.png"/><Relationship Id="rId11" Type="http://schemas.openxmlformats.org/officeDocument/2006/relationships/notesSlide" Target="../notesSlides/notesSlide6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43.png"/></Relationships>
</file>

<file path=ppt/slides/_rels/slide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0.png"/><Relationship Id="rId8" Type="http://schemas.openxmlformats.org/officeDocument/2006/relationships/image" Target="../media/image659.png"/><Relationship Id="rId7" Type="http://schemas.microsoft.com/office/2007/relationships/hdphoto" Target="../media/image658.wdp"/><Relationship Id="rId6" Type="http://schemas.openxmlformats.org/officeDocument/2006/relationships/image" Target="../media/image657.png"/><Relationship Id="rId5" Type="http://schemas.openxmlformats.org/officeDocument/2006/relationships/image" Target="../media/image656.png"/><Relationship Id="rId4" Type="http://schemas.openxmlformats.org/officeDocument/2006/relationships/image" Target="../media/image655.png"/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9" Type="http://schemas.openxmlformats.org/officeDocument/2006/relationships/notesSlide" Target="../notesSlides/notesSlide67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68.png"/><Relationship Id="rId16" Type="http://schemas.openxmlformats.org/officeDocument/2006/relationships/image" Target="../media/image667.png"/><Relationship Id="rId15" Type="http://schemas.openxmlformats.org/officeDocument/2006/relationships/image" Target="../media/image666.png"/><Relationship Id="rId14" Type="http://schemas.openxmlformats.org/officeDocument/2006/relationships/image" Target="../media/image665.png"/><Relationship Id="rId13" Type="http://schemas.openxmlformats.org/officeDocument/2006/relationships/image" Target="../media/image664.png"/><Relationship Id="rId12" Type="http://schemas.microsoft.com/office/2007/relationships/hdphoto" Target="../media/image663.wdp"/><Relationship Id="rId11" Type="http://schemas.openxmlformats.org/officeDocument/2006/relationships/image" Target="../media/image662.png"/><Relationship Id="rId10" Type="http://schemas.microsoft.com/office/2007/relationships/hdphoto" Target="../media/image661.wdp"/><Relationship Id="rId1" Type="http://schemas.openxmlformats.org/officeDocument/2006/relationships/image" Target="../media/image652.png"/></Relationships>
</file>

<file path=ppt/slides/_rels/slide146.xml.rels><?xml version="1.0" encoding="UTF-8" standalone="yes"?>
<Relationships xmlns="http://schemas.openxmlformats.org/package/2006/relationships"><Relationship Id="rId9" Type="http://schemas.microsoft.com/office/2007/relationships/hdphoto" Target="../media/image676.wdp"/><Relationship Id="rId8" Type="http://schemas.openxmlformats.org/officeDocument/2006/relationships/image" Target="../media/image675.png"/><Relationship Id="rId7" Type="http://schemas.openxmlformats.org/officeDocument/2006/relationships/image" Target="../media/image674.png"/><Relationship Id="rId6" Type="http://schemas.microsoft.com/office/2007/relationships/hdphoto" Target="../media/image673.wdp"/><Relationship Id="rId5" Type="http://schemas.openxmlformats.org/officeDocument/2006/relationships/image" Target="../media/image672.png"/><Relationship Id="rId4" Type="http://schemas.microsoft.com/office/2007/relationships/hdphoto" Target="../media/image671.wdp"/><Relationship Id="rId3" Type="http://schemas.openxmlformats.org/officeDocument/2006/relationships/image" Target="../media/image670.png"/><Relationship Id="rId2" Type="http://schemas.openxmlformats.org/officeDocument/2006/relationships/image" Target="../media/image669.wmf"/><Relationship Id="rId19" Type="http://schemas.openxmlformats.org/officeDocument/2006/relationships/notesSlide" Target="../notesSlides/notesSlide68.xml"/><Relationship Id="rId18" Type="http://schemas.openxmlformats.org/officeDocument/2006/relationships/vmlDrawing" Target="../drawings/vmlDrawing116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683.png"/><Relationship Id="rId15" Type="http://schemas.microsoft.com/office/2007/relationships/hdphoto" Target="../media/image682.wdp"/><Relationship Id="rId14" Type="http://schemas.openxmlformats.org/officeDocument/2006/relationships/image" Target="../media/image681.png"/><Relationship Id="rId13" Type="http://schemas.openxmlformats.org/officeDocument/2006/relationships/image" Target="../media/image680.png"/><Relationship Id="rId12" Type="http://schemas.openxmlformats.org/officeDocument/2006/relationships/image" Target="../media/image679.png"/><Relationship Id="rId11" Type="http://schemas.openxmlformats.org/officeDocument/2006/relationships/image" Target="../media/image678.png"/><Relationship Id="rId10" Type="http://schemas.openxmlformats.org/officeDocument/2006/relationships/image" Target="../media/image677.png"/><Relationship Id="rId1" Type="http://schemas.openxmlformats.org/officeDocument/2006/relationships/oleObject" Target="../embeddings/oleObject557.bin"/></Relationships>
</file>

<file path=ppt/slides/_rels/slide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2.png"/><Relationship Id="rId8" Type="http://schemas.openxmlformats.org/officeDocument/2006/relationships/image" Target="../media/image691.png"/><Relationship Id="rId7" Type="http://schemas.openxmlformats.org/officeDocument/2006/relationships/image" Target="../media/image690.png"/><Relationship Id="rId6" Type="http://schemas.microsoft.com/office/2007/relationships/hdphoto" Target="../media/image689.wdp"/><Relationship Id="rId5" Type="http://schemas.openxmlformats.org/officeDocument/2006/relationships/image" Target="../media/image688.png"/><Relationship Id="rId4" Type="http://schemas.microsoft.com/office/2007/relationships/hdphoto" Target="../media/image687.wdp"/><Relationship Id="rId3" Type="http://schemas.openxmlformats.org/officeDocument/2006/relationships/image" Target="../media/image686.png"/><Relationship Id="rId2" Type="http://schemas.microsoft.com/office/2007/relationships/hdphoto" Target="../media/image685.wdp"/><Relationship Id="rId11" Type="http://schemas.openxmlformats.org/officeDocument/2006/relationships/notesSlide" Target="../notesSlides/notesSlide6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84.png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2.bin"/><Relationship Id="rId8" Type="http://schemas.openxmlformats.org/officeDocument/2006/relationships/image" Target="../media/image696.wmf"/><Relationship Id="rId7" Type="http://schemas.openxmlformats.org/officeDocument/2006/relationships/oleObject" Target="../embeddings/oleObject561.bin"/><Relationship Id="rId6" Type="http://schemas.openxmlformats.org/officeDocument/2006/relationships/image" Target="../media/image695.wmf"/><Relationship Id="rId5" Type="http://schemas.openxmlformats.org/officeDocument/2006/relationships/oleObject" Target="../embeddings/oleObject560.bin"/><Relationship Id="rId4" Type="http://schemas.openxmlformats.org/officeDocument/2006/relationships/image" Target="../media/image694.wmf"/><Relationship Id="rId3" Type="http://schemas.openxmlformats.org/officeDocument/2006/relationships/oleObject" Target="../embeddings/oleObject559.bin"/><Relationship Id="rId2" Type="http://schemas.openxmlformats.org/officeDocument/2006/relationships/image" Target="../media/image693.wmf"/><Relationship Id="rId19" Type="http://schemas.openxmlformats.org/officeDocument/2006/relationships/notesSlide" Target="../notesSlides/notesSlide70.xml"/><Relationship Id="rId18" Type="http://schemas.openxmlformats.org/officeDocument/2006/relationships/vmlDrawing" Target="../drawings/vmlDrawing117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700.emf"/><Relationship Id="rId15" Type="http://schemas.openxmlformats.org/officeDocument/2006/relationships/oleObject" Target="../embeddings/oleObject565.bin"/><Relationship Id="rId14" Type="http://schemas.openxmlformats.org/officeDocument/2006/relationships/image" Target="../media/image699.emf"/><Relationship Id="rId13" Type="http://schemas.openxmlformats.org/officeDocument/2006/relationships/oleObject" Target="../embeddings/oleObject564.bin"/><Relationship Id="rId12" Type="http://schemas.openxmlformats.org/officeDocument/2006/relationships/image" Target="../media/image698.wmf"/><Relationship Id="rId11" Type="http://schemas.openxmlformats.org/officeDocument/2006/relationships/oleObject" Target="../embeddings/oleObject563.bin"/><Relationship Id="rId10" Type="http://schemas.openxmlformats.org/officeDocument/2006/relationships/image" Target="../media/image697.wmf"/><Relationship Id="rId1" Type="http://schemas.openxmlformats.org/officeDocument/2006/relationships/oleObject" Target="../embeddings/oleObject558.bin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0.bin"/><Relationship Id="rId8" Type="http://schemas.openxmlformats.org/officeDocument/2006/relationships/image" Target="../media/image704.wmf"/><Relationship Id="rId7" Type="http://schemas.openxmlformats.org/officeDocument/2006/relationships/oleObject" Target="../embeddings/oleObject569.bin"/><Relationship Id="rId6" Type="http://schemas.openxmlformats.org/officeDocument/2006/relationships/image" Target="../media/image703.wmf"/><Relationship Id="rId5" Type="http://schemas.openxmlformats.org/officeDocument/2006/relationships/oleObject" Target="../embeddings/oleObject568.bin"/><Relationship Id="rId4" Type="http://schemas.openxmlformats.org/officeDocument/2006/relationships/image" Target="../media/image702.wmf"/><Relationship Id="rId3" Type="http://schemas.openxmlformats.org/officeDocument/2006/relationships/oleObject" Target="../embeddings/oleObject567.bin"/><Relationship Id="rId2" Type="http://schemas.openxmlformats.org/officeDocument/2006/relationships/image" Target="../media/image701.wmf"/><Relationship Id="rId19" Type="http://schemas.openxmlformats.org/officeDocument/2006/relationships/notesSlide" Target="../notesSlides/notesSlide71.xml"/><Relationship Id="rId18" Type="http://schemas.openxmlformats.org/officeDocument/2006/relationships/vmlDrawing" Target="../drawings/vmlDrawing118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708.wmf"/><Relationship Id="rId15" Type="http://schemas.openxmlformats.org/officeDocument/2006/relationships/oleObject" Target="../embeddings/oleObject573.bin"/><Relationship Id="rId14" Type="http://schemas.openxmlformats.org/officeDocument/2006/relationships/image" Target="../media/image707.wmf"/><Relationship Id="rId13" Type="http://schemas.openxmlformats.org/officeDocument/2006/relationships/oleObject" Target="../embeddings/oleObject572.bin"/><Relationship Id="rId12" Type="http://schemas.openxmlformats.org/officeDocument/2006/relationships/image" Target="../media/image706.wmf"/><Relationship Id="rId11" Type="http://schemas.openxmlformats.org/officeDocument/2006/relationships/oleObject" Target="../embeddings/oleObject571.bin"/><Relationship Id="rId10" Type="http://schemas.openxmlformats.org/officeDocument/2006/relationships/image" Target="../media/image705.wmf"/><Relationship Id="rId1" Type="http://schemas.openxmlformats.org/officeDocument/2006/relationships/oleObject" Target="../embeddings/oleObject566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45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44.bin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7.png"/><Relationship Id="rId8" Type="http://schemas.microsoft.com/office/2007/relationships/hdphoto" Target="../media/image716.wdp"/><Relationship Id="rId7" Type="http://schemas.openxmlformats.org/officeDocument/2006/relationships/image" Target="../media/image715.png"/><Relationship Id="rId6" Type="http://schemas.microsoft.com/office/2007/relationships/hdphoto" Target="../media/image714.wdp"/><Relationship Id="rId5" Type="http://schemas.openxmlformats.org/officeDocument/2006/relationships/image" Target="../media/image713.png"/><Relationship Id="rId4" Type="http://schemas.microsoft.com/office/2007/relationships/hdphoto" Target="../media/image712.wdp"/><Relationship Id="rId3" Type="http://schemas.openxmlformats.org/officeDocument/2006/relationships/image" Target="../media/image711.png"/><Relationship Id="rId2" Type="http://schemas.microsoft.com/office/2007/relationships/hdphoto" Target="../media/image710.wdp"/><Relationship Id="rId17" Type="http://schemas.openxmlformats.org/officeDocument/2006/relationships/notesSlide" Target="../notesSlides/notesSlide72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23.png"/><Relationship Id="rId14" Type="http://schemas.openxmlformats.org/officeDocument/2006/relationships/image" Target="../media/image722.png"/><Relationship Id="rId13" Type="http://schemas.openxmlformats.org/officeDocument/2006/relationships/image" Target="../media/image721.png"/><Relationship Id="rId12" Type="http://schemas.openxmlformats.org/officeDocument/2006/relationships/image" Target="../media/image720.png"/><Relationship Id="rId11" Type="http://schemas.openxmlformats.org/officeDocument/2006/relationships/image" Target="../media/image719.png"/><Relationship Id="rId10" Type="http://schemas.openxmlformats.org/officeDocument/2006/relationships/image" Target="../media/image718.png"/><Relationship Id="rId1" Type="http://schemas.openxmlformats.org/officeDocument/2006/relationships/image" Target="../media/image709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6.png"/><Relationship Id="rId8" Type="http://schemas.microsoft.com/office/2007/relationships/hdphoto" Target="../media/image725.wdp"/><Relationship Id="rId7" Type="http://schemas.openxmlformats.org/officeDocument/2006/relationships/image" Target="../media/image724.png"/><Relationship Id="rId6" Type="http://schemas.microsoft.com/office/2007/relationships/hdphoto" Target="../media/image714.wdp"/><Relationship Id="rId5" Type="http://schemas.openxmlformats.org/officeDocument/2006/relationships/image" Target="../media/image713.png"/><Relationship Id="rId4" Type="http://schemas.microsoft.com/office/2007/relationships/hdphoto" Target="../media/image712.wdp"/><Relationship Id="rId3" Type="http://schemas.openxmlformats.org/officeDocument/2006/relationships/image" Target="../media/image711.png"/><Relationship Id="rId29" Type="http://schemas.openxmlformats.org/officeDocument/2006/relationships/notesSlide" Target="../notesSlides/notesSlide73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744.png"/><Relationship Id="rId26" Type="http://schemas.microsoft.com/office/2007/relationships/hdphoto" Target="../media/image743.wdp"/><Relationship Id="rId25" Type="http://schemas.openxmlformats.org/officeDocument/2006/relationships/image" Target="../media/image742.png"/><Relationship Id="rId24" Type="http://schemas.microsoft.com/office/2007/relationships/hdphoto" Target="../media/image741.wdp"/><Relationship Id="rId23" Type="http://schemas.openxmlformats.org/officeDocument/2006/relationships/image" Target="../media/image740.png"/><Relationship Id="rId22" Type="http://schemas.microsoft.com/office/2007/relationships/hdphoto" Target="../media/image739.wdp"/><Relationship Id="rId21" Type="http://schemas.openxmlformats.org/officeDocument/2006/relationships/image" Target="../media/image738.png"/><Relationship Id="rId20" Type="http://schemas.microsoft.com/office/2007/relationships/hdphoto" Target="../media/image737.wdp"/><Relationship Id="rId2" Type="http://schemas.microsoft.com/office/2007/relationships/hdphoto" Target="../media/image710.wdp"/><Relationship Id="rId19" Type="http://schemas.openxmlformats.org/officeDocument/2006/relationships/image" Target="../media/image736.png"/><Relationship Id="rId18" Type="http://schemas.openxmlformats.org/officeDocument/2006/relationships/image" Target="../media/image735.png"/><Relationship Id="rId17" Type="http://schemas.openxmlformats.org/officeDocument/2006/relationships/image" Target="../media/image734.png"/><Relationship Id="rId16" Type="http://schemas.microsoft.com/office/2007/relationships/hdphoto" Target="../media/image733.wdp"/><Relationship Id="rId15" Type="http://schemas.openxmlformats.org/officeDocument/2006/relationships/image" Target="../media/image732.png"/><Relationship Id="rId14" Type="http://schemas.microsoft.com/office/2007/relationships/hdphoto" Target="../media/image731.wdp"/><Relationship Id="rId13" Type="http://schemas.openxmlformats.org/officeDocument/2006/relationships/image" Target="../media/image730.png"/><Relationship Id="rId12" Type="http://schemas.microsoft.com/office/2007/relationships/hdphoto" Target="../media/image729.wdp"/><Relationship Id="rId11" Type="http://schemas.openxmlformats.org/officeDocument/2006/relationships/image" Target="../media/image728.png"/><Relationship Id="rId10" Type="http://schemas.openxmlformats.org/officeDocument/2006/relationships/image" Target="../media/image727.png"/><Relationship Id="rId1" Type="http://schemas.openxmlformats.org/officeDocument/2006/relationships/image" Target="../media/image709.pn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8.bin"/><Relationship Id="rId8" Type="http://schemas.openxmlformats.org/officeDocument/2006/relationships/image" Target="../media/image748.wmf"/><Relationship Id="rId7" Type="http://schemas.openxmlformats.org/officeDocument/2006/relationships/oleObject" Target="../embeddings/oleObject577.bin"/><Relationship Id="rId6" Type="http://schemas.openxmlformats.org/officeDocument/2006/relationships/image" Target="../media/image747.wmf"/><Relationship Id="rId5" Type="http://schemas.openxmlformats.org/officeDocument/2006/relationships/oleObject" Target="../embeddings/oleObject576.bin"/><Relationship Id="rId4" Type="http://schemas.openxmlformats.org/officeDocument/2006/relationships/image" Target="../media/image746.wmf"/><Relationship Id="rId3" Type="http://schemas.openxmlformats.org/officeDocument/2006/relationships/oleObject" Target="../embeddings/oleObject575.bin"/><Relationship Id="rId2" Type="http://schemas.openxmlformats.org/officeDocument/2006/relationships/image" Target="../media/image745.wmf"/><Relationship Id="rId18" Type="http://schemas.openxmlformats.org/officeDocument/2006/relationships/notesSlide" Target="../notesSlides/notesSlide74.xml"/><Relationship Id="rId17" Type="http://schemas.openxmlformats.org/officeDocument/2006/relationships/vmlDrawing" Target="../drawings/vmlDrawing119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75.png"/><Relationship Id="rId14" Type="http://schemas.openxmlformats.org/officeDocument/2006/relationships/image" Target="../media/image751.wmf"/><Relationship Id="rId13" Type="http://schemas.openxmlformats.org/officeDocument/2006/relationships/oleObject" Target="../embeddings/oleObject580.bin"/><Relationship Id="rId12" Type="http://schemas.openxmlformats.org/officeDocument/2006/relationships/image" Target="../media/image750.wmf"/><Relationship Id="rId11" Type="http://schemas.openxmlformats.org/officeDocument/2006/relationships/oleObject" Target="../embeddings/oleObject579.bin"/><Relationship Id="rId10" Type="http://schemas.openxmlformats.org/officeDocument/2006/relationships/image" Target="../media/image749.wmf"/><Relationship Id="rId1" Type="http://schemas.openxmlformats.org/officeDocument/2006/relationships/oleObject" Target="../embeddings/oleObject574.bin"/></Relationships>
</file>

<file path=ppt/slides/_rels/slide1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5.bin"/><Relationship Id="rId8" Type="http://schemas.openxmlformats.org/officeDocument/2006/relationships/image" Target="../media/image755.wmf"/><Relationship Id="rId7" Type="http://schemas.openxmlformats.org/officeDocument/2006/relationships/oleObject" Target="../embeddings/oleObject584.bin"/><Relationship Id="rId6" Type="http://schemas.openxmlformats.org/officeDocument/2006/relationships/image" Target="../media/image754.wmf"/><Relationship Id="rId5" Type="http://schemas.openxmlformats.org/officeDocument/2006/relationships/oleObject" Target="../embeddings/oleObject583.bin"/><Relationship Id="rId4" Type="http://schemas.openxmlformats.org/officeDocument/2006/relationships/image" Target="../media/image753.wmf"/><Relationship Id="rId3" Type="http://schemas.openxmlformats.org/officeDocument/2006/relationships/oleObject" Target="../embeddings/oleObject582.bin"/><Relationship Id="rId26" Type="http://schemas.openxmlformats.org/officeDocument/2006/relationships/notesSlide" Target="../notesSlides/notesSlide75.xml"/><Relationship Id="rId25" Type="http://schemas.openxmlformats.org/officeDocument/2006/relationships/vmlDrawing" Target="../drawings/vmlDrawing120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762.wmf"/><Relationship Id="rId22" Type="http://schemas.openxmlformats.org/officeDocument/2006/relationships/oleObject" Target="../embeddings/oleObject591.bin"/><Relationship Id="rId21" Type="http://schemas.openxmlformats.org/officeDocument/2006/relationships/image" Target="../media/image75.png"/><Relationship Id="rId20" Type="http://schemas.openxmlformats.org/officeDocument/2006/relationships/image" Target="../media/image761.wmf"/><Relationship Id="rId2" Type="http://schemas.openxmlformats.org/officeDocument/2006/relationships/image" Target="../media/image752.wmf"/><Relationship Id="rId19" Type="http://schemas.openxmlformats.org/officeDocument/2006/relationships/oleObject" Target="../embeddings/oleObject590.bin"/><Relationship Id="rId18" Type="http://schemas.openxmlformats.org/officeDocument/2006/relationships/image" Target="../media/image760.wmf"/><Relationship Id="rId17" Type="http://schemas.openxmlformats.org/officeDocument/2006/relationships/oleObject" Target="../embeddings/oleObject589.bin"/><Relationship Id="rId16" Type="http://schemas.openxmlformats.org/officeDocument/2006/relationships/image" Target="../media/image759.wmf"/><Relationship Id="rId15" Type="http://schemas.openxmlformats.org/officeDocument/2006/relationships/oleObject" Target="../embeddings/oleObject588.bin"/><Relationship Id="rId14" Type="http://schemas.openxmlformats.org/officeDocument/2006/relationships/image" Target="../media/image758.wmf"/><Relationship Id="rId13" Type="http://schemas.openxmlformats.org/officeDocument/2006/relationships/oleObject" Target="../embeddings/oleObject587.bin"/><Relationship Id="rId12" Type="http://schemas.openxmlformats.org/officeDocument/2006/relationships/image" Target="../media/image757.wmf"/><Relationship Id="rId11" Type="http://schemas.openxmlformats.org/officeDocument/2006/relationships/oleObject" Target="../embeddings/oleObject586.bin"/><Relationship Id="rId10" Type="http://schemas.openxmlformats.org/officeDocument/2006/relationships/image" Target="../media/image756.wmf"/><Relationship Id="rId1" Type="http://schemas.openxmlformats.org/officeDocument/2006/relationships/oleObject" Target="../embeddings/oleObject581.bin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1.png"/><Relationship Id="rId8" Type="http://schemas.microsoft.com/office/2007/relationships/hdphoto" Target="../media/image770.wdp"/><Relationship Id="rId7" Type="http://schemas.openxmlformats.org/officeDocument/2006/relationships/image" Target="../media/image769.png"/><Relationship Id="rId6" Type="http://schemas.microsoft.com/office/2007/relationships/hdphoto" Target="../media/image768.wdp"/><Relationship Id="rId5" Type="http://schemas.openxmlformats.org/officeDocument/2006/relationships/image" Target="../media/image767.png"/><Relationship Id="rId4" Type="http://schemas.microsoft.com/office/2007/relationships/hdphoto" Target="../media/image766.wdp"/><Relationship Id="rId3" Type="http://schemas.openxmlformats.org/officeDocument/2006/relationships/image" Target="../media/image765.png"/><Relationship Id="rId21" Type="http://schemas.openxmlformats.org/officeDocument/2006/relationships/notesSlide" Target="../notesSlides/notesSlide76.xml"/><Relationship Id="rId20" Type="http://schemas.openxmlformats.org/officeDocument/2006/relationships/slideLayout" Target="../slideLayouts/slideLayout2.xml"/><Relationship Id="rId2" Type="http://schemas.microsoft.com/office/2007/relationships/hdphoto" Target="../media/image764.wdp"/><Relationship Id="rId19" Type="http://schemas.openxmlformats.org/officeDocument/2006/relationships/image" Target="../media/image781.png"/><Relationship Id="rId18" Type="http://schemas.openxmlformats.org/officeDocument/2006/relationships/image" Target="../media/image780.png"/><Relationship Id="rId17" Type="http://schemas.microsoft.com/office/2007/relationships/hdphoto" Target="../media/image779.wdp"/><Relationship Id="rId16" Type="http://schemas.openxmlformats.org/officeDocument/2006/relationships/image" Target="../media/image778.png"/><Relationship Id="rId15" Type="http://schemas.openxmlformats.org/officeDocument/2006/relationships/image" Target="../media/image777.png"/><Relationship Id="rId14" Type="http://schemas.microsoft.com/office/2007/relationships/hdphoto" Target="../media/image776.wdp"/><Relationship Id="rId13" Type="http://schemas.openxmlformats.org/officeDocument/2006/relationships/image" Target="../media/image775.png"/><Relationship Id="rId12" Type="http://schemas.microsoft.com/office/2007/relationships/hdphoto" Target="../media/image774.wdp"/><Relationship Id="rId11" Type="http://schemas.openxmlformats.org/officeDocument/2006/relationships/image" Target="../media/image773.png"/><Relationship Id="rId10" Type="http://schemas.microsoft.com/office/2007/relationships/hdphoto" Target="../media/image772.wdp"/><Relationship Id="rId1" Type="http://schemas.openxmlformats.org/officeDocument/2006/relationships/image" Target="../media/image763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8" Type="http://schemas.microsoft.com/office/2007/relationships/hdphoto" Target="../media/image789.wdp"/><Relationship Id="rId7" Type="http://schemas.openxmlformats.org/officeDocument/2006/relationships/image" Target="../media/image788.png"/><Relationship Id="rId6" Type="http://schemas.openxmlformats.org/officeDocument/2006/relationships/image" Target="../media/image787.png"/><Relationship Id="rId5" Type="http://schemas.openxmlformats.org/officeDocument/2006/relationships/image" Target="../media/image786.png"/><Relationship Id="rId4" Type="http://schemas.microsoft.com/office/2007/relationships/hdphoto" Target="../media/image785.wdp"/><Relationship Id="rId3" Type="http://schemas.openxmlformats.org/officeDocument/2006/relationships/image" Target="../media/image784.png"/><Relationship Id="rId2" Type="http://schemas.microsoft.com/office/2007/relationships/hdphoto" Target="../media/image783.wdp"/><Relationship Id="rId18" Type="http://schemas.openxmlformats.org/officeDocument/2006/relationships/notesSlide" Target="../notesSlides/notesSlide77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780.png"/><Relationship Id="rId15" Type="http://schemas.openxmlformats.org/officeDocument/2006/relationships/image" Target="../media/image796.png"/><Relationship Id="rId14" Type="http://schemas.microsoft.com/office/2007/relationships/hdphoto" Target="../media/image795.wdp"/><Relationship Id="rId13" Type="http://schemas.openxmlformats.org/officeDocument/2006/relationships/image" Target="../media/image794.png"/><Relationship Id="rId12" Type="http://schemas.microsoft.com/office/2007/relationships/hdphoto" Target="../media/image793.wdp"/><Relationship Id="rId11" Type="http://schemas.openxmlformats.org/officeDocument/2006/relationships/image" Target="../media/image792.png"/><Relationship Id="rId10" Type="http://schemas.openxmlformats.org/officeDocument/2006/relationships/image" Target="../media/image791.png"/><Relationship Id="rId1" Type="http://schemas.openxmlformats.org/officeDocument/2006/relationships/image" Target="../media/image782.pn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2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02.wmf"/><Relationship Id="rId6" Type="http://schemas.openxmlformats.org/officeDocument/2006/relationships/oleObject" Target="../embeddings/oleObject592.bin"/><Relationship Id="rId5" Type="http://schemas.openxmlformats.org/officeDocument/2006/relationships/image" Target="../media/image801.wmf"/><Relationship Id="rId4" Type="http://schemas.openxmlformats.org/officeDocument/2006/relationships/image" Target="../media/image800.wmf"/><Relationship Id="rId3" Type="http://schemas.openxmlformats.org/officeDocument/2006/relationships/image" Target="../media/image799.wmf"/><Relationship Id="rId2" Type="http://schemas.openxmlformats.org/officeDocument/2006/relationships/image" Target="../media/image798.wmf"/><Relationship Id="rId10" Type="http://schemas.openxmlformats.org/officeDocument/2006/relationships/notesSlide" Target="../notesSlides/notesSlide78.xml"/><Relationship Id="rId1" Type="http://schemas.openxmlformats.org/officeDocument/2006/relationships/image" Target="../media/image797.wmf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9.png"/><Relationship Id="rId8" Type="http://schemas.microsoft.com/office/2007/relationships/hdphoto" Target="../media/image795.wdp"/><Relationship Id="rId7" Type="http://schemas.openxmlformats.org/officeDocument/2006/relationships/image" Target="../media/image794.png"/><Relationship Id="rId6" Type="http://schemas.openxmlformats.org/officeDocument/2006/relationships/image" Target="../media/image808.png"/><Relationship Id="rId5" Type="http://schemas.openxmlformats.org/officeDocument/2006/relationships/image" Target="../media/image807.png"/><Relationship Id="rId4" Type="http://schemas.openxmlformats.org/officeDocument/2006/relationships/image" Target="../media/image806.png"/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4" Type="http://schemas.openxmlformats.org/officeDocument/2006/relationships/notesSlide" Target="../notesSlides/notesSlide79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12.png"/><Relationship Id="rId11" Type="http://schemas.openxmlformats.org/officeDocument/2006/relationships/image" Target="../media/image811.png"/><Relationship Id="rId10" Type="http://schemas.openxmlformats.org/officeDocument/2006/relationships/image" Target="../media/image810.png"/><Relationship Id="rId1" Type="http://schemas.openxmlformats.org/officeDocument/2006/relationships/image" Target="../media/image803.png"/></Relationships>
</file>

<file path=ppt/slides/_rels/slide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1.png"/><Relationship Id="rId8" Type="http://schemas.microsoft.com/office/2007/relationships/hdphoto" Target="../media/image820.wdp"/><Relationship Id="rId7" Type="http://schemas.openxmlformats.org/officeDocument/2006/relationships/image" Target="../media/image819.png"/><Relationship Id="rId6" Type="http://schemas.openxmlformats.org/officeDocument/2006/relationships/image" Target="../media/image818.png"/><Relationship Id="rId5" Type="http://schemas.microsoft.com/office/2007/relationships/hdphoto" Target="../media/image817.wdp"/><Relationship Id="rId4" Type="http://schemas.openxmlformats.org/officeDocument/2006/relationships/image" Target="../media/image816.png"/><Relationship Id="rId3" Type="http://schemas.microsoft.com/office/2007/relationships/hdphoto" Target="../media/image815.wdp"/><Relationship Id="rId25" Type="http://schemas.openxmlformats.org/officeDocument/2006/relationships/notesSlide" Target="../notesSlides/notesSlide80.xml"/><Relationship Id="rId24" Type="http://schemas.openxmlformats.org/officeDocument/2006/relationships/slideLayout" Target="../slideLayouts/slideLayout2.xml"/><Relationship Id="rId23" Type="http://schemas.microsoft.com/office/2007/relationships/hdphoto" Target="../media/image835.wdp"/><Relationship Id="rId22" Type="http://schemas.openxmlformats.org/officeDocument/2006/relationships/image" Target="../media/image834.png"/><Relationship Id="rId21" Type="http://schemas.openxmlformats.org/officeDocument/2006/relationships/image" Target="../media/image833.png"/><Relationship Id="rId20" Type="http://schemas.openxmlformats.org/officeDocument/2006/relationships/image" Target="../media/image832.png"/><Relationship Id="rId2" Type="http://schemas.openxmlformats.org/officeDocument/2006/relationships/image" Target="../media/image814.png"/><Relationship Id="rId19" Type="http://schemas.microsoft.com/office/2007/relationships/hdphoto" Target="../media/image831.wdp"/><Relationship Id="rId18" Type="http://schemas.openxmlformats.org/officeDocument/2006/relationships/image" Target="../media/image830.png"/><Relationship Id="rId17" Type="http://schemas.microsoft.com/office/2007/relationships/hdphoto" Target="../media/image829.wdp"/><Relationship Id="rId16" Type="http://schemas.openxmlformats.org/officeDocument/2006/relationships/image" Target="../media/image828.png"/><Relationship Id="rId15" Type="http://schemas.microsoft.com/office/2007/relationships/hdphoto" Target="../media/image827.wdp"/><Relationship Id="rId14" Type="http://schemas.openxmlformats.org/officeDocument/2006/relationships/image" Target="../media/image826.png"/><Relationship Id="rId13" Type="http://schemas.microsoft.com/office/2007/relationships/hdphoto" Target="../media/image825.wdp"/><Relationship Id="rId12" Type="http://schemas.openxmlformats.org/officeDocument/2006/relationships/image" Target="../media/image824.png"/><Relationship Id="rId11" Type="http://schemas.microsoft.com/office/2007/relationships/hdphoto" Target="../media/image823.wdp"/><Relationship Id="rId10" Type="http://schemas.openxmlformats.org/officeDocument/2006/relationships/image" Target="../media/image822.png"/><Relationship Id="rId1" Type="http://schemas.openxmlformats.org/officeDocument/2006/relationships/image" Target="../media/image813.png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4.png"/><Relationship Id="rId8" Type="http://schemas.openxmlformats.org/officeDocument/2006/relationships/image" Target="../media/image843.png"/><Relationship Id="rId7" Type="http://schemas.openxmlformats.org/officeDocument/2006/relationships/image" Target="../media/image842.png"/><Relationship Id="rId6" Type="http://schemas.openxmlformats.org/officeDocument/2006/relationships/image" Target="../media/image841.png"/><Relationship Id="rId5" Type="http://schemas.openxmlformats.org/officeDocument/2006/relationships/image" Target="../media/image840.png"/><Relationship Id="rId4" Type="http://schemas.openxmlformats.org/officeDocument/2006/relationships/image" Target="../media/image839.png"/><Relationship Id="rId3" Type="http://schemas.openxmlformats.org/officeDocument/2006/relationships/image" Target="../media/image838.png"/><Relationship Id="rId2" Type="http://schemas.openxmlformats.org/officeDocument/2006/relationships/image" Target="../media/image837.png"/><Relationship Id="rId16" Type="http://schemas.openxmlformats.org/officeDocument/2006/relationships/notesSlide" Target="../notesSlides/notesSlide8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49.png"/><Relationship Id="rId13" Type="http://schemas.microsoft.com/office/2007/relationships/hdphoto" Target="../media/image848.wdp"/><Relationship Id="rId12" Type="http://schemas.openxmlformats.org/officeDocument/2006/relationships/image" Target="../media/image847.png"/><Relationship Id="rId11" Type="http://schemas.microsoft.com/office/2007/relationships/hdphoto" Target="../media/image846.wdp"/><Relationship Id="rId10" Type="http://schemas.openxmlformats.org/officeDocument/2006/relationships/image" Target="../media/image845.png"/><Relationship Id="rId1" Type="http://schemas.openxmlformats.org/officeDocument/2006/relationships/image" Target="../media/image83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7.w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56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5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54.wmf"/><Relationship Id="rId11" Type="http://schemas.openxmlformats.org/officeDocument/2006/relationships/notesSlide" Target="../notesSlides/notesSlide8.xml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46.bin"/></Relationships>
</file>

<file path=ppt/slides/_rels/slide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8.png"/><Relationship Id="rId8" Type="http://schemas.openxmlformats.org/officeDocument/2006/relationships/image" Target="../media/image857.png"/><Relationship Id="rId7" Type="http://schemas.openxmlformats.org/officeDocument/2006/relationships/image" Target="../media/image856.png"/><Relationship Id="rId6" Type="http://schemas.microsoft.com/office/2007/relationships/hdphoto" Target="../media/image855.wdp"/><Relationship Id="rId5" Type="http://schemas.openxmlformats.org/officeDocument/2006/relationships/image" Target="../media/image854.png"/><Relationship Id="rId4" Type="http://schemas.microsoft.com/office/2007/relationships/hdphoto" Target="../media/image853.wdp"/><Relationship Id="rId3" Type="http://schemas.openxmlformats.org/officeDocument/2006/relationships/image" Target="../media/image852.png"/><Relationship Id="rId2" Type="http://schemas.microsoft.com/office/2007/relationships/hdphoto" Target="../media/image851.wdp"/><Relationship Id="rId18" Type="http://schemas.openxmlformats.org/officeDocument/2006/relationships/notesSlide" Target="../notesSlides/notesSlide82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65.png"/><Relationship Id="rId15" Type="http://schemas.openxmlformats.org/officeDocument/2006/relationships/image" Target="../media/image864.png"/><Relationship Id="rId14" Type="http://schemas.openxmlformats.org/officeDocument/2006/relationships/image" Target="../media/image863.png"/><Relationship Id="rId13" Type="http://schemas.openxmlformats.org/officeDocument/2006/relationships/image" Target="../media/image862.png"/><Relationship Id="rId12" Type="http://schemas.openxmlformats.org/officeDocument/2006/relationships/image" Target="../media/image861.png"/><Relationship Id="rId11" Type="http://schemas.openxmlformats.org/officeDocument/2006/relationships/image" Target="../media/image860.png"/><Relationship Id="rId10" Type="http://schemas.openxmlformats.org/officeDocument/2006/relationships/image" Target="../media/image859.png"/><Relationship Id="rId1" Type="http://schemas.openxmlformats.org/officeDocument/2006/relationships/image" Target="../media/image850.png"/></Relationships>
</file>

<file path=ppt/slides/_rels/slide1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7.bin"/><Relationship Id="rId8" Type="http://schemas.openxmlformats.org/officeDocument/2006/relationships/image" Target="../media/image869.wmf"/><Relationship Id="rId7" Type="http://schemas.openxmlformats.org/officeDocument/2006/relationships/oleObject" Target="../embeddings/oleObject596.bin"/><Relationship Id="rId6" Type="http://schemas.openxmlformats.org/officeDocument/2006/relationships/image" Target="../media/image868.wmf"/><Relationship Id="rId5" Type="http://schemas.openxmlformats.org/officeDocument/2006/relationships/oleObject" Target="../embeddings/oleObject595.bin"/><Relationship Id="rId4" Type="http://schemas.openxmlformats.org/officeDocument/2006/relationships/image" Target="../media/image867.wmf"/><Relationship Id="rId3" Type="http://schemas.openxmlformats.org/officeDocument/2006/relationships/oleObject" Target="../embeddings/oleObject594.bin"/><Relationship Id="rId2" Type="http://schemas.openxmlformats.org/officeDocument/2006/relationships/image" Target="../media/image866.wmf"/><Relationship Id="rId15" Type="http://schemas.openxmlformats.org/officeDocument/2006/relationships/notesSlide" Target="../notesSlides/notesSlide83.xml"/><Relationship Id="rId14" Type="http://schemas.openxmlformats.org/officeDocument/2006/relationships/vmlDrawing" Target="../drawings/vmlDrawing12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871.wmf"/><Relationship Id="rId11" Type="http://schemas.openxmlformats.org/officeDocument/2006/relationships/oleObject" Target="../embeddings/oleObject598.bin"/><Relationship Id="rId10" Type="http://schemas.openxmlformats.org/officeDocument/2006/relationships/image" Target="../media/image870.wmf"/><Relationship Id="rId1" Type="http://schemas.openxmlformats.org/officeDocument/2006/relationships/oleObject" Target="../embeddings/oleObject593.bin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wmf"/><Relationship Id="rId6" Type="http://schemas.openxmlformats.org/officeDocument/2006/relationships/oleObject" Target="../embeddings/oleObject52.bin"/><Relationship Id="rId5" Type="http://schemas.openxmlformats.org/officeDocument/2006/relationships/image" Target="../media/image59.wmf"/><Relationship Id="rId4" Type="http://schemas.openxmlformats.org/officeDocument/2006/relationships/oleObject" Target="../embeddings/oleObject51.bin"/><Relationship Id="rId3" Type="http://schemas.openxmlformats.org/officeDocument/2006/relationships/image" Target="../media/image11.png"/><Relationship Id="rId2" Type="http://schemas.openxmlformats.org/officeDocument/2006/relationships/image" Target="../media/image58.wmf"/><Relationship Id="rId10" Type="http://schemas.openxmlformats.org/officeDocument/2006/relationships/notesSlide" Target="../notesSlides/notesSlide10.xml"/><Relationship Id="rId1" Type="http://schemas.openxmlformats.org/officeDocument/2006/relationships/oleObject" Target="../embeddings/oleObject50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.bin"/><Relationship Id="rId8" Type="http://schemas.openxmlformats.org/officeDocument/2006/relationships/image" Target="../media/image64.emf"/><Relationship Id="rId7" Type="http://schemas.openxmlformats.org/officeDocument/2006/relationships/oleObject" Target="../embeddings/oleObject56.bin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2.emf"/><Relationship Id="rId32" Type="http://schemas.openxmlformats.org/officeDocument/2006/relationships/notesSlide" Target="../notesSlides/notesSlide11.xml"/><Relationship Id="rId31" Type="http://schemas.openxmlformats.org/officeDocument/2006/relationships/vmlDrawing" Target="../drawings/vmlDrawing14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54.bin"/><Relationship Id="rId29" Type="http://schemas.openxmlformats.org/officeDocument/2006/relationships/image" Target="../media/image75.png"/><Relationship Id="rId28" Type="http://schemas.openxmlformats.org/officeDocument/2006/relationships/image" Target="../media/image74.emf"/><Relationship Id="rId27" Type="http://schemas.openxmlformats.org/officeDocument/2006/relationships/oleObject" Target="../embeddings/oleObject66.bin"/><Relationship Id="rId26" Type="http://schemas.openxmlformats.org/officeDocument/2006/relationships/image" Target="../media/image73.emf"/><Relationship Id="rId25" Type="http://schemas.openxmlformats.org/officeDocument/2006/relationships/oleObject" Target="../embeddings/oleObject65.bin"/><Relationship Id="rId24" Type="http://schemas.openxmlformats.org/officeDocument/2006/relationships/image" Target="../media/image72.emf"/><Relationship Id="rId23" Type="http://schemas.openxmlformats.org/officeDocument/2006/relationships/oleObject" Target="../embeddings/oleObject64.bin"/><Relationship Id="rId22" Type="http://schemas.openxmlformats.org/officeDocument/2006/relationships/image" Target="../media/image71.emf"/><Relationship Id="rId21" Type="http://schemas.openxmlformats.org/officeDocument/2006/relationships/oleObject" Target="../embeddings/oleObject63.bin"/><Relationship Id="rId20" Type="http://schemas.openxmlformats.org/officeDocument/2006/relationships/image" Target="../media/image70.emf"/><Relationship Id="rId2" Type="http://schemas.openxmlformats.org/officeDocument/2006/relationships/image" Target="../media/image61.wmf"/><Relationship Id="rId19" Type="http://schemas.openxmlformats.org/officeDocument/2006/relationships/oleObject" Target="../embeddings/oleObject62.bin"/><Relationship Id="rId18" Type="http://schemas.openxmlformats.org/officeDocument/2006/relationships/image" Target="../media/image69.emf"/><Relationship Id="rId17" Type="http://schemas.openxmlformats.org/officeDocument/2006/relationships/oleObject" Target="../embeddings/oleObject61.bin"/><Relationship Id="rId16" Type="http://schemas.openxmlformats.org/officeDocument/2006/relationships/image" Target="../media/image68.emf"/><Relationship Id="rId15" Type="http://schemas.openxmlformats.org/officeDocument/2006/relationships/oleObject" Target="../embeddings/oleObject60.bin"/><Relationship Id="rId14" Type="http://schemas.openxmlformats.org/officeDocument/2006/relationships/image" Target="../media/image67.emf"/><Relationship Id="rId13" Type="http://schemas.openxmlformats.org/officeDocument/2006/relationships/oleObject" Target="../embeddings/oleObject59.bin"/><Relationship Id="rId12" Type="http://schemas.openxmlformats.org/officeDocument/2006/relationships/image" Target="../media/image66.emf"/><Relationship Id="rId11" Type="http://schemas.openxmlformats.org/officeDocument/2006/relationships/oleObject" Target="../embeddings/oleObject58.bin"/><Relationship Id="rId10" Type="http://schemas.openxmlformats.org/officeDocument/2006/relationships/image" Target="../media/image65.emf"/><Relationship Id="rId1" Type="http://schemas.openxmlformats.org/officeDocument/2006/relationships/oleObject" Target="../embeddings/oleObject5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15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68.bin"/><Relationship Id="rId3" Type="http://schemas.openxmlformats.org/officeDocument/2006/relationships/image" Target="../media/image77.wmf"/><Relationship Id="rId2" Type="http://schemas.openxmlformats.org/officeDocument/2006/relationships/oleObject" Target="../embeddings/oleObject67.bin"/><Relationship Id="rId1" Type="http://schemas.openxmlformats.org/officeDocument/2006/relationships/image" Target="../media/image76.wm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86.w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85.w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4.emf"/><Relationship Id="rId3" Type="http://schemas.openxmlformats.org/officeDocument/2006/relationships/oleObject" Target="../embeddings/oleObject70.bin"/><Relationship Id="rId2" Type="http://schemas.openxmlformats.org/officeDocument/2006/relationships/image" Target="../media/image83.emf"/><Relationship Id="rId12" Type="http://schemas.openxmlformats.org/officeDocument/2006/relationships/notesSlide" Target="../notesSlides/notesSlide14.xml"/><Relationship Id="rId11" Type="http://schemas.openxmlformats.org/officeDocument/2006/relationships/vmlDrawing" Target="../drawings/vmlDrawing16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69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vmlDrawing" Target="../drawings/vmlDrawing1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wmf"/><Relationship Id="rId2" Type="http://schemas.openxmlformats.org/officeDocument/2006/relationships/oleObject" Target="../embeddings/oleObject73.bin"/><Relationship Id="rId1" Type="http://schemas.openxmlformats.org/officeDocument/2006/relationships/tags" Target="../tags/tag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93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75.bin"/><Relationship Id="rId21" Type="http://schemas.openxmlformats.org/officeDocument/2006/relationships/notesSlide" Target="../notesSlides/notesSlide17.xml"/><Relationship Id="rId20" Type="http://schemas.openxmlformats.org/officeDocument/2006/relationships/vmlDrawing" Target="../drawings/vmlDrawing18.vml"/><Relationship Id="rId2" Type="http://schemas.openxmlformats.org/officeDocument/2006/relationships/image" Target="../media/image90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98.wmf"/><Relationship Id="rId17" Type="http://schemas.openxmlformats.org/officeDocument/2006/relationships/oleObject" Target="../embeddings/oleObject82.bin"/><Relationship Id="rId16" Type="http://schemas.openxmlformats.org/officeDocument/2006/relationships/image" Target="../media/image97.wmf"/><Relationship Id="rId15" Type="http://schemas.openxmlformats.org/officeDocument/2006/relationships/oleObject" Target="../embeddings/oleObject81.bin"/><Relationship Id="rId14" Type="http://schemas.openxmlformats.org/officeDocument/2006/relationships/image" Target="../media/image96.wmf"/><Relationship Id="rId13" Type="http://schemas.openxmlformats.org/officeDocument/2006/relationships/oleObject" Target="../embeddings/oleObject80.bin"/><Relationship Id="rId12" Type="http://schemas.openxmlformats.org/officeDocument/2006/relationships/image" Target="../media/image95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94.wmf"/><Relationship Id="rId1" Type="http://schemas.openxmlformats.org/officeDocument/2006/relationships/oleObject" Target="../embeddings/oleObject7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vmlDrawing" Target="../drawings/vmlDrawing19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wmf"/><Relationship Id="rId2" Type="http://schemas.openxmlformats.org/officeDocument/2006/relationships/oleObject" Target="../embeddings/oleObject83.bin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vmlDrawing" Target="../drawings/vmlDrawing20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85.bin"/><Relationship Id="rId2" Type="http://schemas.openxmlformats.org/officeDocument/2006/relationships/image" Target="../media/image100.wmf"/><Relationship Id="rId1" Type="http://schemas.openxmlformats.org/officeDocument/2006/relationships/oleObject" Target="../embeddings/oleObject8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1.xml"/><Relationship Id="rId8" Type="http://schemas.openxmlformats.org/officeDocument/2006/relationships/vmlDrawing" Target="../drawings/vmlDrawing2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04.w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103.wmf"/><Relationship Id="rId1" Type="http://schemas.openxmlformats.org/officeDocument/2006/relationships/oleObject" Target="../embeddings/oleObject86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3.bin"/><Relationship Id="rId8" Type="http://schemas.openxmlformats.org/officeDocument/2006/relationships/image" Target="../media/image109.wmf"/><Relationship Id="rId7" Type="http://schemas.openxmlformats.org/officeDocument/2006/relationships/oleObject" Target="../embeddings/oleObject92.bin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107.wmf"/><Relationship Id="rId31" Type="http://schemas.openxmlformats.org/officeDocument/2006/relationships/notesSlide" Target="../notesSlides/notesSlide22.xml"/><Relationship Id="rId30" Type="http://schemas.openxmlformats.org/officeDocument/2006/relationships/vmlDrawing" Target="../drawings/vmlDrawing22.vml"/><Relationship Id="rId3" Type="http://schemas.openxmlformats.org/officeDocument/2006/relationships/oleObject" Target="../embeddings/oleObject90.bin"/><Relationship Id="rId29" Type="http://schemas.openxmlformats.org/officeDocument/2006/relationships/slideLayout" Target="../slideLayouts/slideLayout2.xml"/><Relationship Id="rId28" Type="http://schemas.openxmlformats.org/officeDocument/2006/relationships/oleObject" Target="../embeddings/oleObject103.bin"/><Relationship Id="rId27" Type="http://schemas.openxmlformats.org/officeDocument/2006/relationships/oleObject" Target="../embeddings/oleObject102.bin"/><Relationship Id="rId26" Type="http://schemas.openxmlformats.org/officeDocument/2006/relationships/image" Target="../media/image118.wmf"/><Relationship Id="rId25" Type="http://schemas.openxmlformats.org/officeDocument/2006/relationships/oleObject" Target="../embeddings/oleObject101.bin"/><Relationship Id="rId24" Type="http://schemas.openxmlformats.org/officeDocument/2006/relationships/image" Target="../media/image117.wmf"/><Relationship Id="rId23" Type="http://schemas.openxmlformats.org/officeDocument/2006/relationships/oleObject" Target="../embeddings/oleObject100.bin"/><Relationship Id="rId22" Type="http://schemas.openxmlformats.org/officeDocument/2006/relationships/image" Target="../media/image116.wmf"/><Relationship Id="rId21" Type="http://schemas.openxmlformats.org/officeDocument/2006/relationships/oleObject" Target="../embeddings/oleObject99.bin"/><Relationship Id="rId20" Type="http://schemas.openxmlformats.org/officeDocument/2006/relationships/image" Target="../media/image115.wmf"/><Relationship Id="rId2" Type="http://schemas.openxmlformats.org/officeDocument/2006/relationships/image" Target="../media/image106.wmf"/><Relationship Id="rId19" Type="http://schemas.openxmlformats.org/officeDocument/2006/relationships/oleObject" Target="../embeddings/oleObject98.bin"/><Relationship Id="rId18" Type="http://schemas.openxmlformats.org/officeDocument/2006/relationships/image" Target="../media/image114.wmf"/><Relationship Id="rId17" Type="http://schemas.openxmlformats.org/officeDocument/2006/relationships/oleObject" Target="../embeddings/oleObject97.bin"/><Relationship Id="rId16" Type="http://schemas.openxmlformats.org/officeDocument/2006/relationships/image" Target="../media/image113.wmf"/><Relationship Id="rId15" Type="http://schemas.openxmlformats.org/officeDocument/2006/relationships/oleObject" Target="../embeddings/oleObject96.bin"/><Relationship Id="rId14" Type="http://schemas.openxmlformats.org/officeDocument/2006/relationships/image" Target="../media/image112.wmf"/><Relationship Id="rId13" Type="http://schemas.openxmlformats.org/officeDocument/2006/relationships/oleObject" Target="../embeddings/oleObject95.bin"/><Relationship Id="rId12" Type="http://schemas.openxmlformats.org/officeDocument/2006/relationships/image" Target="../media/image111.wmf"/><Relationship Id="rId11" Type="http://schemas.openxmlformats.org/officeDocument/2006/relationships/oleObject" Target="../embeddings/oleObject94.bin"/><Relationship Id="rId10" Type="http://schemas.openxmlformats.org/officeDocument/2006/relationships/image" Target="../media/image110.wmf"/><Relationship Id="rId1" Type="http://schemas.openxmlformats.org/officeDocument/2006/relationships/oleObject" Target="../embeddings/oleObject89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8.bin"/><Relationship Id="rId8" Type="http://schemas.openxmlformats.org/officeDocument/2006/relationships/image" Target="../media/image122.emf"/><Relationship Id="rId7" Type="http://schemas.openxmlformats.org/officeDocument/2006/relationships/oleObject" Target="../embeddings/oleObject107.bin"/><Relationship Id="rId6" Type="http://schemas.openxmlformats.org/officeDocument/2006/relationships/image" Target="../media/image121.e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20.e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19.emf"/><Relationship Id="rId16" Type="http://schemas.openxmlformats.org/officeDocument/2006/relationships/notesSlide" Target="../notesSlides/notesSlide23.xml"/><Relationship Id="rId15" Type="http://schemas.openxmlformats.org/officeDocument/2006/relationships/vmlDrawing" Target="../drawings/vmlDrawing23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5.png"/><Relationship Id="rId12" Type="http://schemas.openxmlformats.org/officeDocument/2006/relationships/image" Target="../media/image124.emf"/><Relationship Id="rId11" Type="http://schemas.openxmlformats.org/officeDocument/2006/relationships/oleObject" Target="../embeddings/oleObject109.bin"/><Relationship Id="rId10" Type="http://schemas.openxmlformats.org/officeDocument/2006/relationships/image" Target="../media/image123.wmf"/><Relationship Id="rId1" Type="http://schemas.openxmlformats.org/officeDocument/2006/relationships/oleObject" Target="../embeddings/oleObject104.bin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2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wmf"/><Relationship Id="rId1" Type="http://schemas.openxmlformats.org/officeDocument/2006/relationships/oleObject" Target="../embeddings/oleObject110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8" Type="http://schemas.openxmlformats.org/officeDocument/2006/relationships/image" Target="../media/image130.wmf"/><Relationship Id="rId7" Type="http://schemas.openxmlformats.org/officeDocument/2006/relationships/oleObject" Target="../embeddings/oleObject114.bin"/><Relationship Id="rId6" Type="http://schemas.openxmlformats.org/officeDocument/2006/relationships/image" Target="../media/image129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28.wmf"/><Relationship Id="rId3" Type="http://schemas.openxmlformats.org/officeDocument/2006/relationships/oleObject" Target="../embeddings/oleObject112.bin"/><Relationship Id="rId27" Type="http://schemas.openxmlformats.org/officeDocument/2006/relationships/notesSlide" Target="../notesSlides/notesSlide25.xml"/><Relationship Id="rId26" Type="http://schemas.openxmlformats.org/officeDocument/2006/relationships/vmlDrawing" Target="../drawings/vmlDrawing25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38.wmf"/><Relationship Id="rId23" Type="http://schemas.openxmlformats.org/officeDocument/2006/relationships/oleObject" Target="../embeddings/oleObject122.bin"/><Relationship Id="rId22" Type="http://schemas.openxmlformats.org/officeDocument/2006/relationships/image" Target="../media/image137.wmf"/><Relationship Id="rId21" Type="http://schemas.openxmlformats.org/officeDocument/2006/relationships/oleObject" Target="../embeddings/oleObject121.bin"/><Relationship Id="rId20" Type="http://schemas.openxmlformats.org/officeDocument/2006/relationships/image" Target="../media/image136.wmf"/><Relationship Id="rId2" Type="http://schemas.openxmlformats.org/officeDocument/2006/relationships/image" Target="../media/image127.wmf"/><Relationship Id="rId19" Type="http://schemas.openxmlformats.org/officeDocument/2006/relationships/oleObject" Target="../embeddings/oleObject120.bin"/><Relationship Id="rId18" Type="http://schemas.openxmlformats.org/officeDocument/2006/relationships/image" Target="../media/image135.wmf"/><Relationship Id="rId17" Type="http://schemas.openxmlformats.org/officeDocument/2006/relationships/oleObject" Target="../embeddings/oleObject119.bin"/><Relationship Id="rId16" Type="http://schemas.openxmlformats.org/officeDocument/2006/relationships/image" Target="../media/image134.wmf"/><Relationship Id="rId15" Type="http://schemas.openxmlformats.org/officeDocument/2006/relationships/oleObject" Target="../embeddings/oleObject118.bin"/><Relationship Id="rId14" Type="http://schemas.openxmlformats.org/officeDocument/2006/relationships/image" Target="../media/image133.wmf"/><Relationship Id="rId13" Type="http://schemas.openxmlformats.org/officeDocument/2006/relationships/oleObject" Target="../embeddings/oleObject117.bin"/><Relationship Id="rId12" Type="http://schemas.openxmlformats.org/officeDocument/2006/relationships/image" Target="../media/image132.wmf"/><Relationship Id="rId11" Type="http://schemas.openxmlformats.org/officeDocument/2006/relationships/oleObject" Target="../embeddings/oleObject116.bin"/><Relationship Id="rId10" Type="http://schemas.openxmlformats.org/officeDocument/2006/relationships/image" Target="../media/image131.wmf"/><Relationship Id="rId1" Type="http://schemas.openxmlformats.org/officeDocument/2006/relationships/oleObject" Target="../embeddings/oleObject111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2.w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139.wmf"/><Relationship Id="rId11" Type="http://schemas.openxmlformats.org/officeDocument/2006/relationships/notesSlide" Target="../notesSlides/notesSlide26.xml"/><Relationship Id="rId10" Type="http://schemas.openxmlformats.org/officeDocument/2006/relationships/vmlDrawing" Target="../drawings/vmlDrawing26.vml"/><Relationship Id="rId1" Type="http://schemas.openxmlformats.org/officeDocument/2006/relationships/oleObject" Target="../embeddings/oleObject123.bin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vmlDrawing" Target="../drawings/vmlDrawing27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4.wmf"/><Relationship Id="rId3" Type="http://schemas.openxmlformats.org/officeDocument/2006/relationships/oleObject" Target="../embeddings/oleObject128.bin"/><Relationship Id="rId2" Type="http://schemas.openxmlformats.org/officeDocument/2006/relationships/image" Target="../media/image143.wmf"/><Relationship Id="rId1" Type="http://schemas.openxmlformats.org/officeDocument/2006/relationships/oleObject" Target="../embeddings/oleObject127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6.png"/><Relationship Id="rId2" Type="http://schemas.openxmlformats.org/officeDocument/2006/relationships/image" Target="../media/image145.wmf"/><Relationship Id="rId1" Type="http://schemas.openxmlformats.org/officeDocument/2006/relationships/oleObject" Target="../embeddings/oleObject129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0.wmf"/><Relationship Id="rId7" Type="http://schemas.openxmlformats.org/officeDocument/2006/relationships/oleObject" Target="../embeddings/oleObject133.bin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48.wmf"/><Relationship Id="rId3" Type="http://schemas.openxmlformats.org/officeDocument/2006/relationships/oleObject" Target="../embeddings/oleObject131.bin"/><Relationship Id="rId2" Type="http://schemas.openxmlformats.org/officeDocument/2006/relationships/image" Target="../media/image147.wmf"/><Relationship Id="rId10" Type="http://schemas.openxmlformats.org/officeDocument/2006/relationships/vmlDrawing" Target="../drawings/vmlDrawing29.vml"/><Relationship Id="rId1" Type="http://schemas.openxmlformats.org/officeDocument/2006/relationships/oleObject" Target="../embeddings/oleObject130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5.png"/><Relationship Id="rId8" Type="http://schemas.openxmlformats.org/officeDocument/2006/relationships/image" Target="../media/image154.wmf"/><Relationship Id="rId7" Type="http://schemas.openxmlformats.org/officeDocument/2006/relationships/oleObject" Target="../embeddings/oleObject137.bin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52.wmf"/><Relationship Id="rId3" Type="http://schemas.openxmlformats.org/officeDocument/2006/relationships/oleObject" Target="../embeddings/oleObject135.bin"/><Relationship Id="rId2" Type="http://schemas.openxmlformats.org/officeDocument/2006/relationships/image" Target="../media/image151.wmf"/><Relationship Id="rId16" Type="http://schemas.openxmlformats.org/officeDocument/2006/relationships/vmlDrawing" Target="../drawings/vmlDrawing3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46.png"/><Relationship Id="rId13" Type="http://schemas.openxmlformats.org/officeDocument/2006/relationships/image" Target="../media/image157.wmf"/><Relationship Id="rId12" Type="http://schemas.openxmlformats.org/officeDocument/2006/relationships/oleObject" Target="../embeddings/oleObject139.bin"/><Relationship Id="rId11" Type="http://schemas.openxmlformats.org/officeDocument/2006/relationships/image" Target="../media/image156.wmf"/><Relationship Id="rId10" Type="http://schemas.openxmlformats.org/officeDocument/2006/relationships/oleObject" Target="../embeddings/oleObject138.bin"/><Relationship Id="rId1" Type="http://schemas.openxmlformats.org/officeDocument/2006/relationships/oleObject" Target="../embeddings/oleObject134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8" Type="http://schemas.openxmlformats.org/officeDocument/2006/relationships/image" Target="../media/image161.emf"/><Relationship Id="rId7" Type="http://schemas.openxmlformats.org/officeDocument/2006/relationships/oleObject" Target="../embeddings/oleObject143.bin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59.wmf"/><Relationship Id="rId3" Type="http://schemas.openxmlformats.org/officeDocument/2006/relationships/oleObject" Target="../embeddings/oleObject141.bin"/><Relationship Id="rId2" Type="http://schemas.openxmlformats.org/officeDocument/2006/relationships/image" Target="../media/image158.emf"/><Relationship Id="rId18" Type="http://schemas.openxmlformats.org/officeDocument/2006/relationships/vmlDrawing" Target="../drawings/vmlDrawing31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5.emf"/><Relationship Id="rId15" Type="http://schemas.openxmlformats.org/officeDocument/2006/relationships/oleObject" Target="../embeddings/oleObject147.bin"/><Relationship Id="rId14" Type="http://schemas.openxmlformats.org/officeDocument/2006/relationships/image" Target="../media/image164.wmf"/><Relationship Id="rId13" Type="http://schemas.openxmlformats.org/officeDocument/2006/relationships/oleObject" Target="../embeddings/oleObject146.bin"/><Relationship Id="rId12" Type="http://schemas.openxmlformats.org/officeDocument/2006/relationships/image" Target="../media/image163.emf"/><Relationship Id="rId11" Type="http://schemas.openxmlformats.org/officeDocument/2006/relationships/oleObject" Target="../embeddings/oleObject145.bin"/><Relationship Id="rId10" Type="http://schemas.openxmlformats.org/officeDocument/2006/relationships/image" Target="../media/image162.emf"/><Relationship Id="rId1" Type="http://schemas.openxmlformats.org/officeDocument/2006/relationships/oleObject" Target="../embeddings/oleObject140.bin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67.emf"/><Relationship Id="rId3" Type="http://schemas.openxmlformats.org/officeDocument/2006/relationships/oleObject" Target="../embeddings/oleObject149.bin"/><Relationship Id="rId2" Type="http://schemas.openxmlformats.org/officeDocument/2006/relationships/image" Target="../media/image166.emf"/><Relationship Id="rId1" Type="http://schemas.openxmlformats.org/officeDocument/2006/relationships/oleObject" Target="../embeddings/oleObject148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4.bin"/><Relationship Id="rId8" Type="http://schemas.openxmlformats.org/officeDocument/2006/relationships/image" Target="../media/image171.wmf"/><Relationship Id="rId7" Type="http://schemas.openxmlformats.org/officeDocument/2006/relationships/oleObject" Target="../embeddings/oleObject153.bin"/><Relationship Id="rId6" Type="http://schemas.openxmlformats.org/officeDocument/2006/relationships/image" Target="../media/image170.wmf"/><Relationship Id="rId5" Type="http://schemas.openxmlformats.org/officeDocument/2006/relationships/oleObject" Target="../embeddings/oleObject152.bin"/><Relationship Id="rId4" Type="http://schemas.openxmlformats.org/officeDocument/2006/relationships/image" Target="../media/image169.wmf"/><Relationship Id="rId3" Type="http://schemas.openxmlformats.org/officeDocument/2006/relationships/oleObject" Target="../embeddings/oleObject151.bin"/><Relationship Id="rId2" Type="http://schemas.openxmlformats.org/officeDocument/2006/relationships/image" Target="../media/image168.wmf"/><Relationship Id="rId12" Type="http://schemas.openxmlformats.org/officeDocument/2006/relationships/vmlDrawing" Target="../drawings/vmlDrawing3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2.wmf"/><Relationship Id="rId1" Type="http://schemas.openxmlformats.org/officeDocument/2006/relationships/oleObject" Target="../embeddings/oleObject150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6.png"/><Relationship Id="rId3" Type="http://schemas.openxmlformats.org/officeDocument/2006/relationships/image" Target="../media/image174.png"/><Relationship Id="rId2" Type="http://schemas.openxmlformats.org/officeDocument/2006/relationships/image" Target="../media/image173.wmf"/><Relationship Id="rId1" Type="http://schemas.openxmlformats.org/officeDocument/2006/relationships/oleObject" Target="../embeddings/oleObject155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5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7.emf"/><Relationship Id="rId2" Type="http://schemas.openxmlformats.org/officeDocument/2006/relationships/oleObject" Target="../embeddings/oleObject156.bin"/><Relationship Id="rId1" Type="http://schemas.openxmlformats.org/officeDocument/2006/relationships/image" Target="../media/image176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6.png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59.bin"/><Relationship Id="rId4" Type="http://schemas.openxmlformats.org/officeDocument/2006/relationships/image" Target="../media/image179.wmf"/><Relationship Id="rId3" Type="http://schemas.openxmlformats.org/officeDocument/2006/relationships/oleObject" Target="../embeddings/oleObject158.bin"/><Relationship Id="rId2" Type="http://schemas.openxmlformats.org/officeDocument/2006/relationships/image" Target="../media/image178.emf"/><Relationship Id="rId1" Type="http://schemas.openxmlformats.org/officeDocument/2006/relationships/oleObject" Target="../embeddings/oleObject157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4.bin"/><Relationship Id="rId8" Type="http://schemas.openxmlformats.org/officeDocument/2006/relationships/image" Target="../media/image184.wmf"/><Relationship Id="rId7" Type="http://schemas.openxmlformats.org/officeDocument/2006/relationships/oleObject" Target="../embeddings/oleObject163.bin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62.bin"/><Relationship Id="rId4" Type="http://schemas.openxmlformats.org/officeDocument/2006/relationships/image" Target="../media/image182.wmf"/><Relationship Id="rId3" Type="http://schemas.openxmlformats.org/officeDocument/2006/relationships/oleObject" Target="../embeddings/oleObject161.bin"/><Relationship Id="rId2" Type="http://schemas.openxmlformats.org/officeDocument/2006/relationships/image" Target="../media/image181.wmf"/><Relationship Id="rId17" Type="http://schemas.openxmlformats.org/officeDocument/2006/relationships/vmlDrawing" Target="../drawings/vmlDrawing37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46.png"/><Relationship Id="rId14" Type="http://schemas.openxmlformats.org/officeDocument/2006/relationships/image" Target="../media/image187.wmf"/><Relationship Id="rId13" Type="http://schemas.openxmlformats.org/officeDocument/2006/relationships/oleObject" Target="../embeddings/oleObject166.bin"/><Relationship Id="rId12" Type="http://schemas.openxmlformats.org/officeDocument/2006/relationships/image" Target="../media/image186.wmf"/><Relationship Id="rId11" Type="http://schemas.openxmlformats.org/officeDocument/2006/relationships/oleObject" Target="../embeddings/oleObject165.bin"/><Relationship Id="rId10" Type="http://schemas.openxmlformats.org/officeDocument/2006/relationships/image" Target="../media/image185.wmf"/><Relationship Id="rId1" Type="http://schemas.openxmlformats.org/officeDocument/2006/relationships/oleObject" Target="../embeddings/oleObject160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1.bin"/><Relationship Id="rId8" Type="http://schemas.openxmlformats.org/officeDocument/2006/relationships/image" Target="../media/image191.wmf"/><Relationship Id="rId7" Type="http://schemas.openxmlformats.org/officeDocument/2006/relationships/oleObject" Target="../embeddings/oleObject170.bin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69.bin"/><Relationship Id="rId4" Type="http://schemas.openxmlformats.org/officeDocument/2006/relationships/image" Target="../media/image189.wmf"/><Relationship Id="rId3" Type="http://schemas.openxmlformats.org/officeDocument/2006/relationships/oleObject" Target="../embeddings/oleObject168.bin"/><Relationship Id="rId26" Type="http://schemas.openxmlformats.org/officeDocument/2006/relationships/vmlDrawing" Target="../drawings/vmlDrawing38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98.wmf"/><Relationship Id="rId23" Type="http://schemas.openxmlformats.org/officeDocument/2006/relationships/oleObject" Target="../embeddings/oleObject179.bin"/><Relationship Id="rId22" Type="http://schemas.openxmlformats.org/officeDocument/2006/relationships/image" Target="../media/image197.wmf"/><Relationship Id="rId21" Type="http://schemas.openxmlformats.org/officeDocument/2006/relationships/oleObject" Target="../embeddings/oleObject178.bin"/><Relationship Id="rId20" Type="http://schemas.openxmlformats.org/officeDocument/2006/relationships/oleObject" Target="../embeddings/oleObject177.bin"/><Relationship Id="rId2" Type="http://schemas.openxmlformats.org/officeDocument/2006/relationships/image" Target="../media/image188.wmf"/><Relationship Id="rId19" Type="http://schemas.openxmlformats.org/officeDocument/2006/relationships/image" Target="../media/image196.emf"/><Relationship Id="rId18" Type="http://schemas.openxmlformats.org/officeDocument/2006/relationships/oleObject" Target="../embeddings/oleObject176.bin"/><Relationship Id="rId17" Type="http://schemas.openxmlformats.org/officeDocument/2006/relationships/image" Target="../media/image195.emf"/><Relationship Id="rId16" Type="http://schemas.openxmlformats.org/officeDocument/2006/relationships/oleObject" Target="../embeddings/oleObject175.bin"/><Relationship Id="rId15" Type="http://schemas.openxmlformats.org/officeDocument/2006/relationships/image" Target="../media/image194.emf"/><Relationship Id="rId14" Type="http://schemas.openxmlformats.org/officeDocument/2006/relationships/oleObject" Target="../embeddings/oleObject174.bin"/><Relationship Id="rId13" Type="http://schemas.openxmlformats.org/officeDocument/2006/relationships/image" Target="../media/image193.emf"/><Relationship Id="rId12" Type="http://schemas.openxmlformats.org/officeDocument/2006/relationships/oleObject" Target="../embeddings/oleObject173.bin"/><Relationship Id="rId11" Type="http://schemas.openxmlformats.org/officeDocument/2006/relationships/oleObject" Target="../embeddings/oleObject172.bin"/><Relationship Id="rId10" Type="http://schemas.openxmlformats.org/officeDocument/2006/relationships/image" Target="../media/image192.wmf"/><Relationship Id="rId1" Type="http://schemas.openxmlformats.org/officeDocument/2006/relationships/oleObject" Target="../embeddings/oleObject167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9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1.wmf"/><Relationship Id="rId6" Type="http://schemas.openxmlformats.org/officeDocument/2006/relationships/oleObject" Target="../embeddings/oleObject182.bin"/><Relationship Id="rId5" Type="http://schemas.openxmlformats.org/officeDocument/2006/relationships/image" Target="../media/image200.wmf"/><Relationship Id="rId4" Type="http://schemas.openxmlformats.org/officeDocument/2006/relationships/oleObject" Target="../embeddings/oleObject181.bin"/><Relationship Id="rId3" Type="http://schemas.openxmlformats.org/officeDocument/2006/relationships/image" Target="../media/image146.png"/><Relationship Id="rId2" Type="http://schemas.openxmlformats.org/officeDocument/2006/relationships/image" Target="../media/image199.wmf"/><Relationship Id="rId1" Type="http://schemas.openxmlformats.org/officeDocument/2006/relationships/oleObject" Target="../embeddings/oleObject180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7.bin"/><Relationship Id="rId8" Type="http://schemas.openxmlformats.org/officeDocument/2006/relationships/image" Target="../media/image202.emf"/><Relationship Id="rId7" Type="http://schemas.openxmlformats.org/officeDocument/2006/relationships/oleObject" Target="../embeddings/oleObject186.bin"/><Relationship Id="rId6" Type="http://schemas.openxmlformats.org/officeDocument/2006/relationships/image" Target="../media/image195.emf"/><Relationship Id="rId5" Type="http://schemas.openxmlformats.org/officeDocument/2006/relationships/oleObject" Target="../embeddings/oleObject185.bin"/><Relationship Id="rId4" Type="http://schemas.openxmlformats.org/officeDocument/2006/relationships/image" Target="../media/image201.emf"/><Relationship Id="rId3" Type="http://schemas.openxmlformats.org/officeDocument/2006/relationships/oleObject" Target="../embeddings/oleObject184.bin"/><Relationship Id="rId26" Type="http://schemas.openxmlformats.org/officeDocument/2006/relationships/vmlDrawing" Target="../drawings/vmlDrawing40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09.emf"/><Relationship Id="rId23" Type="http://schemas.openxmlformats.org/officeDocument/2006/relationships/oleObject" Target="../embeddings/oleObject195.bin"/><Relationship Id="rId22" Type="http://schemas.openxmlformats.org/officeDocument/2006/relationships/image" Target="../media/image208.emf"/><Relationship Id="rId21" Type="http://schemas.openxmlformats.org/officeDocument/2006/relationships/oleObject" Target="../embeddings/oleObject194.bin"/><Relationship Id="rId20" Type="http://schemas.openxmlformats.org/officeDocument/2006/relationships/image" Target="../media/image207.emf"/><Relationship Id="rId2" Type="http://schemas.openxmlformats.org/officeDocument/2006/relationships/image" Target="../media/image193.emf"/><Relationship Id="rId19" Type="http://schemas.openxmlformats.org/officeDocument/2006/relationships/oleObject" Target="../embeddings/oleObject193.bin"/><Relationship Id="rId18" Type="http://schemas.openxmlformats.org/officeDocument/2006/relationships/image" Target="../media/image206.emf"/><Relationship Id="rId17" Type="http://schemas.openxmlformats.org/officeDocument/2006/relationships/oleObject" Target="../embeddings/oleObject192.bin"/><Relationship Id="rId16" Type="http://schemas.openxmlformats.org/officeDocument/2006/relationships/image" Target="../media/image205.emf"/><Relationship Id="rId15" Type="http://schemas.openxmlformats.org/officeDocument/2006/relationships/oleObject" Target="../embeddings/oleObject191.bin"/><Relationship Id="rId14" Type="http://schemas.openxmlformats.org/officeDocument/2006/relationships/image" Target="../media/image204.emf"/><Relationship Id="rId13" Type="http://schemas.openxmlformats.org/officeDocument/2006/relationships/oleObject" Target="../embeddings/oleObject190.bin"/><Relationship Id="rId12" Type="http://schemas.openxmlformats.org/officeDocument/2006/relationships/image" Target="../media/image203.emf"/><Relationship Id="rId11" Type="http://schemas.openxmlformats.org/officeDocument/2006/relationships/oleObject" Target="../embeddings/oleObject189.bin"/><Relationship Id="rId10" Type="http://schemas.openxmlformats.org/officeDocument/2006/relationships/oleObject" Target="../embeddings/oleObject188.bin"/><Relationship Id="rId1" Type="http://schemas.openxmlformats.org/officeDocument/2006/relationships/oleObject" Target="../embeddings/oleObject183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2.wmf"/><Relationship Id="rId5" Type="http://schemas.openxmlformats.org/officeDocument/2006/relationships/oleObject" Target="../embeddings/oleObject198.bin"/><Relationship Id="rId4" Type="http://schemas.openxmlformats.org/officeDocument/2006/relationships/image" Target="../media/image211.wmf"/><Relationship Id="rId3" Type="http://schemas.openxmlformats.org/officeDocument/2006/relationships/oleObject" Target="../embeddings/oleObject197.bin"/><Relationship Id="rId2" Type="http://schemas.openxmlformats.org/officeDocument/2006/relationships/image" Target="../media/image210.wmf"/><Relationship Id="rId1" Type="http://schemas.openxmlformats.org/officeDocument/2006/relationships/oleObject" Target="../embeddings/oleObject196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3.bin"/><Relationship Id="rId8" Type="http://schemas.openxmlformats.org/officeDocument/2006/relationships/image" Target="../media/image215.wmf"/><Relationship Id="rId7" Type="http://schemas.openxmlformats.org/officeDocument/2006/relationships/oleObject" Target="../embeddings/oleObject202.bin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201.bin"/><Relationship Id="rId4" Type="http://schemas.openxmlformats.org/officeDocument/2006/relationships/image" Target="../media/image214.wmf"/><Relationship Id="rId3" Type="http://schemas.openxmlformats.org/officeDocument/2006/relationships/oleObject" Target="../embeddings/oleObject200.bin"/><Relationship Id="rId22" Type="http://schemas.openxmlformats.org/officeDocument/2006/relationships/vmlDrawing" Target="../drawings/vmlDrawing42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21.emf"/><Relationship Id="rId2" Type="http://schemas.openxmlformats.org/officeDocument/2006/relationships/image" Target="../media/image213.wmf"/><Relationship Id="rId19" Type="http://schemas.openxmlformats.org/officeDocument/2006/relationships/oleObject" Target="../embeddings/oleObject208.bin"/><Relationship Id="rId18" Type="http://schemas.openxmlformats.org/officeDocument/2006/relationships/image" Target="../media/image220.emf"/><Relationship Id="rId17" Type="http://schemas.openxmlformats.org/officeDocument/2006/relationships/oleObject" Target="../embeddings/oleObject207.bin"/><Relationship Id="rId16" Type="http://schemas.openxmlformats.org/officeDocument/2006/relationships/image" Target="../media/image219.emf"/><Relationship Id="rId15" Type="http://schemas.openxmlformats.org/officeDocument/2006/relationships/oleObject" Target="../embeddings/oleObject206.bin"/><Relationship Id="rId14" Type="http://schemas.openxmlformats.org/officeDocument/2006/relationships/image" Target="../media/image218.wmf"/><Relationship Id="rId13" Type="http://schemas.openxmlformats.org/officeDocument/2006/relationships/oleObject" Target="../embeddings/oleObject205.bin"/><Relationship Id="rId12" Type="http://schemas.openxmlformats.org/officeDocument/2006/relationships/image" Target="../media/image217.emf"/><Relationship Id="rId11" Type="http://schemas.openxmlformats.org/officeDocument/2006/relationships/oleObject" Target="../embeddings/oleObject204.bin"/><Relationship Id="rId10" Type="http://schemas.openxmlformats.org/officeDocument/2006/relationships/image" Target="../media/image216.emf"/><Relationship Id="rId1" Type="http://schemas.openxmlformats.org/officeDocument/2006/relationships/oleObject" Target="../embeddings/oleObject199.bin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210.bin"/><Relationship Id="rId3" Type="http://schemas.openxmlformats.org/officeDocument/2006/relationships/tags" Target="../tags/tag4.xml"/><Relationship Id="rId2" Type="http://schemas.openxmlformats.org/officeDocument/2006/relationships/image" Target="../media/image222.wmf"/><Relationship Id="rId1" Type="http://schemas.openxmlformats.org/officeDocument/2006/relationships/oleObject" Target="../embeddings/oleObject209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4.bin"/><Relationship Id="rId8" Type="http://schemas.openxmlformats.org/officeDocument/2006/relationships/image" Target="../media/image227.emf"/><Relationship Id="rId7" Type="http://schemas.openxmlformats.org/officeDocument/2006/relationships/oleObject" Target="../embeddings/oleObject213.bin"/><Relationship Id="rId6" Type="http://schemas.openxmlformats.org/officeDocument/2006/relationships/image" Target="../media/image146.png"/><Relationship Id="rId5" Type="http://schemas.openxmlformats.org/officeDocument/2006/relationships/image" Target="../media/image226.png"/><Relationship Id="rId4" Type="http://schemas.openxmlformats.org/officeDocument/2006/relationships/image" Target="../media/image225.wmf"/><Relationship Id="rId3" Type="http://schemas.openxmlformats.org/officeDocument/2006/relationships/oleObject" Target="../embeddings/oleObject212.bin"/><Relationship Id="rId2" Type="http://schemas.openxmlformats.org/officeDocument/2006/relationships/image" Target="../media/image224.w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29.emf"/><Relationship Id="rId11" Type="http://schemas.openxmlformats.org/officeDocument/2006/relationships/oleObject" Target="../embeddings/oleObject215.bin"/><Relationship Id="rId10" Type="http://schemas.openxmlformats.org/officeDocument/2006/relationships/image" Target="../media/image228.emf"/><Relationship Id="rId1" Type="http://schemas.openxmlformats.org/officeDocument/2006/relationships/oleObject" Target="../embeddings/oleObject211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0.bin"/><Relationship Id="rId8" Type="http://schemas.openxmlformats.org/officeDocument/2006/relationships/image" Target="../media/image233.wmf"/><Relationship Id="rId7" Type="http://schemas.openxmlformats.org/officeDocument/2006/relationships/oleObject" Target="../embeddings/oleObject219.bin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18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17.bin"/><Relationship Id="rId2" Type="http://schemas.openxmlformats.org/officeDocument/2006/relationships/image" Target="../media/image230.wmf"/><Relationship Id="rId16" Type="http://schemas.openxmlformats.org/officeDocument/2006/relationships/vmlDrawing" Target="../drawings/vmlDrawing45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36.wmf"/><Relationship Id="rId13" Type="http://schemas.openxmlformats.org/officeDocument/2006/relationships/oleObject" Target="../embeddings/oleObject222.bin"/><Relationship Id="rId12" Type="http://schemas.openxmlformats.org/officeDocument/2006/relationships/image" Target="../media/image235.wmf"/><Relationship Id="rId11" Type="http://schemas.openxmlformats.org/officeDocument/2006/relationships/oleObject" Target="../embeddings/oleObject221.bin"/><Relationship Id="rId10" Type="http://schemas.openxmlformats.org/officeDocument/2006/relationships/image" Target="../media/image234.wmf"/><Relationship Id="rId1" Type="http://schemas.openxmlformats.org/officeDocument/2006/relationships/oleObject" Target="../embeddings/oleObject216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7.bin"/><Relationship Id="rId8" Type="http://schemas.openxmlformats.org/officeDocument/2006/relationships/image" Target="../media/image239.emf"/><Relationship Id="rId7" Type="http://schemas.openxmlformats.org/officeDocument/2006/relationships/oleObject" Target="../embeddings/oleObject226.bin"/><Relationship Id="rId6" Type="http://schemas.openxmlformats.org/officeDocument/2006/relationships/image" Target="../media/image175.png"/><Relationship Id="rId5" Type="http://schemas.openxmlformats.org/officeDocument/2006/relationships/oleObject" Target="../embeddings/oleObject225.bin"/><Relationship Id="rId4" Type="http://schemas.openxmlformats.org/officeDocument/2006/relationships/image" Target="../media/image238.wmf"/><Relationship Id="rId3" Type="http://schemas.openxmlformats.org/officeDocument/2006/relationships/oleObject" Target="../embeddings/oleObject224.bin"/><Relationship Id="rId24" Type="http://schemas.openxmlformats.org/officeDocument/2006/relationships/vmlDrawing" Target="../drawings/vmlDrawing46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46.wmf"/><Relationship Id="rId21" Type="http://schemas.openxmlformats.org/officeDocument/2006/relationships/oleObject" Target="../embeddings/oleObject233.bin"/><Relationship Id="rId20" Type="http://schemas.openxmlformats.org/officeDocument/2006/relationships/image" Target="../media/image245.wmf"/><Relationship Id="rId2" Type="http://schemas.openxmlformats.org/officeDocument/2006/relationships/image" Target="../media/image237.wmf"/><Relationship Id="rId19" Type="http://schemas.openxmlformats.org/officeDocument/2006/relationships/oleObject" Target="../embeddings/oleObject232.bin"/><Relationship Id="rId18" Type="http://schemas.openxmlformats.org/officeDocument/2006/relationships/image" Target="../media/image244.wmf"/><Relationship Id="rId17" Type="http://schemas.openxmlformats.org/officeDocument/2006/relationships/oleObject" Target="../embeddings/oleObject231.bin"/><Relationship Id="rId16" Type="http://schemas.openxmlformats.org/officeDocument/2006/relationships/image" Target="../media/image243.emf"/><Relationship Id="rId15" Type="http://schemas.openxmlformats.org/officeDocument/2006/relationships/oleObject" Target="../embeddings/oleObject230.bin"/><Relationship Id="rId14" Type="http://schemas.openxmlformats.org/officeDocument/2006/relationships/image" Target="../media/image242.emf"/><Relationship Id="rId13" Type="http://schemas.openxmlformats.org/officeDocument/2006/relationships/oleObject" Target="../embeddings/oleObject229.bin"/><Relationship Id="rId12" Type="http://schemas.openxmlformats.org/officeDocument/2006/relationships/image" Target="../media/image241.emf"/><Relationship Id="rId11" Type="http://schemas.openxmlformats.org/officeDocument/2006/relationships/oleObject" Target="../embeddings/oleObject228.bin"/><Relationship Id="rId10" Type="http://schemas.openxmlformats.org/officeDocument/2006/relationships/image" Target="../media/image240.emf"/><Relationship Id="rId1" Type="http://schemas.openxmlformats.org/officeDocument/2006/relationships/oleObject" Target="../embeddings/oleObject223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7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6.png"/><Relationship Id="rId6" Type="http://schemas.openxmlformats.org/officeDocument/2006/relationships/image" Target="../media/image249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248.wmf"/><Relationship Id="rId3" Type="http://schemas.openxmlformats.org/officeDocument/2006/relationships/oleObject" Target="../embeddings/oleObject235.bin"/><Relationship Id="rId2" Type="http://schemas.openxmlformats.org/officeDocument/2006/relationships/image" Target="../media/image247.wmf"/><Relationship Id="rId1" Type="http://schemas.openxmlformats.org/officeDocument/2006/relationships/oleObject" Target="../embeddings/oleObject234.bin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8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251.wmf"/><Relationship Id="rId3" Type="http://schemas.openxmlformats.org/officeDocument/2006/relationships/oleObject" Target="../embeddings/oleObject238.bin"/><Relationship Id="rId2" Type="http://schemas.openxmlformats.org/officeDocument/2006/relationships/image" Target="../media/image250.wmf"/><Relationship Id="rId1" Type="http://schemas.openxmlformats.org/officeDocument/2006/relationships/oleObject" Target="../embeddings/oleObject237.bin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6.png"/><Relationship Id="rId3" Type="http://schemas.openxmlformats.org/officeDocument/2006/relationships/image" Target="../media/image253.png"/><Relationship Id="rId2" Type="http://schemas.openxmlformats.org/officeDocument/2006/relationships/image" Target="../media/image252.wmf"/><Relationship Id="rId1" Type="http://schemas.openxmlformats.org/officeDocument/2006/relationships/oleObject" Target="../embeddings/oleObject239.bin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6.png"/><Relationship Id="rId2" Type="http://schemas.openxmlformats.org/officeDocument/2006/relationships/image" Target="../media/image254.emf"/><Relationship Id="rId1" Type="http://schemas.openxmlformats.org/officeDocument/2006/relationships/oleObject" Target="../embeddings/oleObject240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8.xml"/><Relationship Id="rId8" Type="http://schemas.openxmlformats.org/officeDocument/2006/relationships/vmlDrawing" Target="../drawings/vmlDrawing5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257.wmf"/><Relationship Id="rId4" Type="http://schemas.openxmlformats.org/officeDocument/2006/relationships/oleObject" Target="../embeddings/oleObject242.bin"/><Relationship Id="rId3" Type="http://schemas.openxmlformats.org/officeDocument/2006/relationships/image" Target="../media/image256.png"/><Relationship Id="rId2" Type="http://schemas.openxmlformats.org/officeDocument/2006/relationships/image" Target="../media/image255.emf"/><Relationship Id="rId1" Type="http://schemas.openxmlformats.org/officeDocument/2006/relationships/oleObject" Target="../embeddings/oleObject241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6.png"/><Relationship Id="rId6" Type="http://schemas.openxmlformats.org/officeDocument/2006/relationships/image" Target="../media/image260.e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59.e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258.emf"/><Relationship Id="rId1" Type="http://schemas.openxmlformats.org/officeDocument/2006/relationships/oleObject" Target="../embeddings/oleObject243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248.bin"/><Relationship Id="rId4" Type="http://schemas.openxmlformats.org/officeDocument/2006/relationships/image" Target="../media/image262.wmf"/><Relationship Id="rId3" Type="http://schemas.openxmlformats.org/officeDocument/2006/relationships/oleObject" Target="../embeddings/oleObject247.bin"/><Relationship Id="rId2" Type="http://schemas.openxmlformats.org/officeDocument/2006/relationships/image" Target="../media/image261.emf"/><Relationship Id="rId1" Type="http://schemas.openxmlformats.org/officeDocument/2006/relationships/oleObject" Target="../embeddings/oleObject246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4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264.emf"/><Relationship Id="rId1" Type="http://schemas.openxmlformats.org/officeDocument/2006/relationships/oleObject" Target="../embeddings/oleObject249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3.png"/><Relationship Id="rId8" Type="http://schemas.openxmlformats.org/officeDocument/2006/relationships/image" Target="../media/image75.png"/><Relationship Id="rId7" Type="http://schemas.openxmlformats.org/officeDocument/2006/relationships/image" Target="../media/image272.emf"/><Relationship Id="rId6" Type="http://schemas.openxmlformats.org/officeDocument/2006/relationships/oleObject" Target="../embeddings/oleObject252.bin"/><Relationship Id="rId5" Type="http://schemas.openxmlformats.org/officeDocument/2006/relationships/image" Target="../media/image271.emf"/><Relationship Id="rId4" Type="http://schemas.openxmlformats.org/officeDocument/2006/relationships/oleObject" Target="../embeddings/oleObject251.bin"/><Relationship Id="rId3" Type="http://schemas.openxmlformats.org/officeDocument/2006/relationships/image" Target="../media/image270.emf"/><Relationship Id="rId2" Type="http://schemas.openxmlformats.org/officeDocument/2006/relationships/oleObject" Target="../embeddings/oleObject250.bin"/><Relationship Id="rId18" Type="http://schemas.openxmlformats.org/officeDocument/2006/relationships/vmlDrawing" Target="../drawings/vmlDrawing5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80.png"/><Relationship Id="rId15" Type="http://schemas.openxmlformats.org/officeDocument/2006/relationships/image" Target="../media/image279.png"/><Relationship Id="rId14" Type="http://schemas.openxmlformats.org/officeDocument/2006/relationships/image" Target="../media/image278.png"/><Relationship Id="rId13" Type="http://schemas.openxmlformats.org/officeDocument/2006/relationships/image" Target="../media/image277.png"/><Relationship Id="rId12" Type="http://schemas.openxmlformats.org/officeDocument/2006/relationships/image" Target="../media/image276.png"/><Relationship Id="rId11" Type="http://schemas.openxmlformats.org/officeDocument/2006/relationships/image" Target="../media/image275.png"/><Relationship Id="rId10" Type="http://schemas.openxmlformats.org/officeDocument/2006/relationships/image" Target="../media/image274.png"/><Relationship Id="rId1" Type="http://schemas.openxmlformats.org/officeDocument/2006/relationships/image" Target="../media/image269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6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4.png"/><Relationship Id="rId6" Type="http://schemas.openxmlformats.org/officeDocument/2006/relationships/image" Target="../media/image75.png"/><Relationship Id="rId5" Type="http://schemas.openxmlformats.org/officeDocument/2006/relationships/image" Target="../media/image283.png"/><Relationship Id="rId4" Type="http://schemas.openxmlformats.org/officeDocument/2006/relationships/image" Target="../media/image282.emf"/><Relationship Id="rId3" Type="http://schemas.openxmlformats.org/officeDocument/2006/relationships/oleObject" Target="../embeddings/oleObject254.bin"/><Relationship Id="rId2" Type="http://schemas.openxmlformats.org/officeDocument/2006/relationships/image" Target="../media/image281.emf"/><Relationship Id="rId1" Type="http://schemas.openxmlformats.org/officeDocument/2006/relationships/oleObject" Target="../embeddings/oleObject253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5.png"/><Relationship Id="rId8" Type="http://schemas.openxmlformats.org/officeDocument/2006/relationships/image" Target="../media/image288.wmf"/><Relationship Id="rId7" Type="http://schemas.openxmlformats.org/officeDocument/2006/relationships/oleObject" Target="../embeddings/oleObject258.bin"/><Relationship Id="rId6" Type="http://schemas.openxmlformats.org/officeDocument/2006/relationships/image" Target="../media/image287.wmf"/><Relationship Id="rId5" Type="http://schemas.openxmlformats.org/officeDocument/2006/relationships/oleObject" Target="../embeddings/oleObject257.bin"/><Relationship Id="rId4" Type="http://schemas.openxmlformats.org/officeDocument/2006/relationships/image" Target="../media/image286.wmf"/><Relationship Id="rId3" Type="http://schemas.openxmlformats.org/officeDocument/2006/relationships/oleObject" Target="../embeddings/oleObject256.bin"/><Relationship Id="rId2" Type="http://schemas.openxmlformats.org/officeDocument/2006/relationships/image" Target="../media/image285.emf"/><Relationship Id="rId13" Type="http://schemas.openxmlformats.org/officeDocument/2006/relationships/notesSlide" Target="../notesSlides/notesSlide29.xml"/><Relationship Id="rId12" Type="http://schemas.openxmlformats.org/officeDocument/2006/relationships/vmlDrawing" Target="../drawings/vmlDrawing5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89.png"/><Relationship Id="rId1" Type="http://schemas.openxmlformats.org/officeDocument/2006/relationships/oleObject" Target="../embeddings/oleObject255.bin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1.png"/><Relationship Id="rId2" Type="http://schemas.openxmlformats.org/officeDocument/2006/relationships/image" Target="../media/image290.emf"/><Relationship Id="rId1" Type="http://schemas.openxmlformats.org/officeDocument/2006/relationships/oleObject" Target="../embeddings/oleObject259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8.emf"/><Relationship Id="rId8" Type="http://schemas.openxmlformats.org/officeDocument/2006/relationships/image" Target="../media/image297.emf"/><Relationship Id="rId7" Type="http://schemas.openxmlformats.org/officeDocument/2006/relationships/image" Target="../media/image296.png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emf"/><Relationship Id="rId3" Type="http://schemas.openxmlformats.org/officeDocument/2006/relationships/oleObject" Target="../embeddings/oleObject261.bin"/><Relationship Id="rId2" Type="http://schemas.openxmlformats.org/officeDocument/2006/relationships/image" Target="../media/image292.emf"/><Relationship Id="rId11" Type="http://schemas.openxmlformats.org/officeDocument/2006/relationships/vmlDrawing" Target="../drawings/vmlDrawing59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260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6.bin"/><Relationship Id="rId8" Type="http://schemas.openxmlformats.org/officeDocument/2006/relationships/image" Target="../media/image302.wmf"/><Relationship Id="rId7" Type="http://schemas.openxmlformats.org/officeDocument/2006/relationships/oleObject" Target="../embeddings/oleObject265.bin"/><Relationship Id="rId6" Type="http://schemas.openxmlformats.org/officeDocument/2006/relationships/image" Target="../media/image301.emf"/><Relationship Id="rId5" Type="http://schemas.openxmlformats.org/officeDocument/2006/relationships/oleObject" Target="../embeddings/oleObject264.bin"/><Relationship Id="rId4" Type="http://schemas.openxmlformats.org/officeDocument/2006/relationships/image" Target="../media/image300.emf"/><Relationship Id="rId3" Type="http://schemas.openxmlformats.org/officeDocument/2006/relationships/oleObject" Target="../embeddings/oleObject263.bin"/><Relationship Id="rId2" Type="http://schemas.openxmlformats.org/officeDocument/2006/relationships/image" Target="../media/image299.emf"/><Relationship Id="rId13" Type="http://schemas.openxmlformats.org/officeDocument/2006/relationships/vmlDrawing" Target="../drawings/vmlDrawing60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5.png"/><Relationship Id="rId10" Type="http://schemas.openxmlformats.org/officeDocument/2006/relationships/image" Target="../media/image303.emf"/><Relationship Id="rId1" Type="http://schemas.openxmlformats.org/officeDocument/2006/relationships/oleObject" Target="../embeddings/oleObject262.bin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4.emf"/><Relationship Id="rId1" Type="http://schemas.openxmlformats.org/officeDocument/2006/relationships/oleObject" Target="../embeddings/oleObject267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7.emf"/><Relationship Id="rId5" Type="http://schemas.openxmlformats.org/officeDocument/2006/relationships/oleObject" Target="../embeddings/oleObject270.bin"/><Relationship Id="rId4" Type="http://schemas.openxmlformats.org/officeDocument/2006/relationships/image" Target="../media/image306.emf"/><Relationship Id="rId3" Type="http://schemas.openxmlformats.org/officeDocument/2006/relationships/oleObject" Target="../embeddings/oleObject269.bin"/><Relationship Id="rId2" Type="http://schemas.openxmlformats.org/officeDocument/2006/relationships/image" Target="../media/image305.wmf"/><Relationship Id="rId1" Type="http://schemas.openxmlformats.org/officeDocument/2006/relationships/oleObject" Target="../embeddings/oleObject268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5.bin"/><Relationship Id="rId8" Type="http://schemas.openxmlformats.org/officeDocument/2006/relationships/image" Target="../media/image311.wmf"/><Relationship Id="rId7" Type="http://schemas.openxmlformats.org/officeDocument/2006/relationships/oleObject" Target="../embeddings/oleObject274.bin"/><Relationship Id="rId6" Type="http://schemas.openxmlformats.org/officeDocument/2006/relationships/image" Target="../media/image310.wmf"/><Relationship Id="rId5" Type="http://schemas.openxmlformats.org/officeDocument/2006/relationships/oleObject" Target="../embeddings/oleObject273.bin"/><Relationship Id="rId4" Type="http://schemas.openxmlformats.org/officeDocument/2006/relationships/image" Target="../media/image309.wmf"/><Relationship Id="rId3" Type="http://schemas.openxmlformats.org/officeDocument/2006/relationships/oleObject" Target="../embeddings/oleObject272.bin"/><Relationship Id="rId20" Type="http://schemas.openxmlformats.org/officeDocument/2006/relationships/vmlDrawing" Target="../drawings/vmlDrawing63.vml"/><Relationship Id="rId2" Type="http://schemas.openxmlformats.org/officeDocument/2006/relationships/image" Target="../media/image30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16.wmf"/><Relationship Id="rId17" Type="http://schemas.openxmlformats.org/officeDocument/2006/relationships/oleObject" Target="../embeddings/oleObject279.bin"/><Relationship Id="rId16" Type="http://schemas.openxmlformats.org/officeDocument/2006/relationships/image" Target="../media/image315.wmf"/><Relationship Id="rId15" Type="http://schemas.openxmlformats.org/officeDocument/2006/relationships/oleObject" Target="../embeddings/oleObject278.bin"/><Relationship Id="rId14" Type="http://schemas.openxmlformats.org/officeDocument/2006/relationships/image" Target="../media/image314.wmf"/><Relationship Id="rId13" Type="http://schemas.openxmlformats.org/officeDocument/2006/relationships/oleObject" Target="../embeddings/oleObject277.bin"/><Relationship Id="rId12" Type="http://schemas.openxmlformats.org/officeDocument/2006/relationships/image" Target="../media/image313.wmf"/><Relationship Id="rId11" Type="http://schemas.openxmlformats.org/officeDocument/2006/relationships/oleObject" Target="../embeddings/oleObject276.bin"/><Relationship Id="rId10" Type="http://schemas.openxmlformats.org/officeDocument/2006/relationships/image" Target="../media/image312.wmf"/><Relationship Id="rId1" Type="http://schemas.openxmlformats.org/officeDocument/2006/relationships/oleObject" Target="../embeddings/oleObject271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4.bin"/><Relationship Id="rId8" Type="http://schemas.openxmlformats.org/officeDocument/2006/relationships/image" Target="../media/image320.wmf"/><Relationship Id="rId7" Type="http://schemas.openxmlformats.org/officeDocument/2006/relationships/oleObject" Target="../embeddings/oleObject283.bin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282.bin"/><Relationship Id="rId4" Type="http://schemas.openxmlformats.org/officeDocument/2006/relationships/image" Target="../media/image318.emf"/><Relationship Id="rId3" Type="http://schemas.openxmlformats.org/officeDocument/2006/relationships/oleObject" Target="../embeddings/oleObject281.bin"/><Relationship Id="rId2" Type="http://schemas.openxmlformats.org/officeDocument/2006/relationships/image" Target="../media/image317.emf"/><Relationship Id="rId14" Type="http://schemas.openxmlformats.org/officeDocument/2006/relationships/vmlDrawing" Target="../drawings/vmlDrawing6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22.wmf"/><Relationship Id="rId11" Type="http://schemas.openxmlformats.org/officeDocument/2006/relationships/oleObject" Target="../embeddings/oleObject285.bin"/><Relationship Id="rId10" Type="http://schemas.openxmlformats.org/officeDocument/2006/relationships/image" Target="../media/image321.wmf"/><Relationship Id="rId1" Type="http://schemas.openxmlformats.org/officeDocument/2006/relationships/oleObject" Target="../embeddings/oleObject280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4.wmf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4.wmf"/><Relationship Id="rId3" Type="http://schemas.openxmlformats.org/officeDocument/2006/relationships/oleObject" Target="../embeddings/oleObject287.bin"/><Relationship Id="rId2" Type="http://schemas.openxmlformats.org/officeDocument/2006/relationships/image" Target="../media/image323.emf"/><Relationship Id="rId1" Type="http://schemas.openxmlformats.org/officeDocument/2006/relationships/oleObject" Target="../embeddings/oleObject286.bin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6.wmf"/><Relationship Id="rId3" Type="http://schemas.openxmlformats.org/officeDocument/2006/relationships/oleObject" Target="../embeddings/oleObject289.bin"/><Relationship Id="rId2" Type="http://schemas.openxmlformats.org/officeDocument/2006/relationships/image" Target="../media/image325.wmf"/><Relationship Id="rId1" Type="http://schemas.openxmlformats.org/officeDocument/2006/relationships/oleObject" Target="../embeddings/oleObject288.bin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7.wmf"/><Relationship Id="rId1" Type="http://schemas.openxmlformats.org/officeDocument/2006/relationships/oleObject" Target="../embeddings/oleObject290.bin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8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328.emf"/><Relationship Id="rId1" Type="http://schemas.openxmlformats.org/officeDocument/2006/relationships/oleObject" Target="../embeddings/oleObject291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9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6" Type="http://schemas.openxmlformats.org/officeDocument/2006/relationships/image" Target="../media/image331.emf"/><Relationship Id="rId5" Type="http://schemas.openxmlformats.org/officeDocument/2006/relationships/oleObject" Target="../embeddings/oleObject294.bin"/><Relationship Id="rId4" Type="http://schemas.openxmlformats.org/officeDocument/2006/relationships/image" Target="../media/image330.wmf"/><Relationship Id="rId3" Type="http://schemas.openxmlformats.org/officeDocument/2006/relationships/oleObject" Target="../embeddings/oleObject293.bin"/><Relationship Id="rId2" Type="http://schemas.openxmlformats.org/officeDocument/2006/relationships/image" Target="../media/image329.emf"/><Relationship Id="rId1" Type="http://schemas.openxmlformats.org/officeDocument/2006/relationships/oleObject" Target="../embeddings/oleObject292.bin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0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3.wmf"/><Relationship Id="rId2" Type="http://schemas.openxmlformats.org/officeDocument/2006/relationships/oleObject" Target="../embeddings/oleObject295.bin"/><Relationship Id="rId1" Type="http://schemas.openxmlformats.org/officeDocument/2006/relationships/image" Target="../media/image33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0.bin"/><Relationship Id="rId8" Type="http://schemas.openxmlformats.org/officeDocument/2006/relationships/image" Target="../media/image337.emf"/><Relationship Id="rId7" Type="http://schemas.openxmlformats.org/officeDocument/2006/relationships/oleObject" Target="../embeddings/oleObject299.bin"/><Relationship Id="rId6" Type="http://schemas.openxmlformats.org/officeDocument/2006/relationships/image" Target="../media/image336.emf"/><Relationship Id="rId5" Type="http://schemas.openxmlformats.org/officeDocument/2006/relationships/oleObject" Target="../embeddings/oleObject298.bin"/><Relationship Id="rId4" Type="http://schemas.openxmlformats.org/officeDocument/2006/relationships/image" Target="../media/image335.emf"/><Relationship Id="rId3" Type="http://schemas.openxmlformats.org/officeDocument/2006/relationships/oleObject" Target="../embeddings/oleObject297.bin"/><Relationship Id="rId2" Type="http://schemas.openxmlformats.org/officeDocument/2006/relationships/image" Target="../media/image334.emf"/><Relationship Id="rId16" Type="http://schemas.openxmlformats.org/officeDocument/2006/relationships/vmlDrawing" Target="../drawings/vmlDrawing71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40.emf"/><Relationship Id="rId13" Type="http://schemas.openxmlformats.org/officeDocument/2006/relationships/image" Target="../media/image339.emf"/><Relationship Id="rId12" Type="http://schemas.openxmlformats.org/officeDocument/2006/relationships/oleObject" Target="../embeddings/oleObject301.bin"/><Relationship Id="rId11" Type="http://schemas.openxmlformats.org/officeDocument/2006/relationships/image" Target="../media/image75.png"/><Relationship Id="rId10" Type="http://schemas.openxmlformats.org/officeDocument/2006/relationships/image" Target="../media/image338.emf"/><Relationship Id="rId1" Type="http://schemas.openxmlformats.org/officeDocument/2006/relationships/oleObject" Target="../embeddings/oleObject296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3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342.emf"/><Relationship Id="rId3" Type="http://schemas.openxmlformats.org/officeDocument/2006/relationships/oleObject" Target="../embeddings/oleObject303.bin"/><Relationship Id="rId2" Type="http://schemas.openxmlformats.org/officeDocument/2006/relationships/image" Target="../media/image341.wmf"/><Relationship Id="rId1" Type="http://schemas.openxmlformats.org/officeDocument/2006/relationships/oleObject" Target="../embeddings/oleObject302.bin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4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9.png"/><Relationship Id="rId8" Type="http://schemas.openxmlformats.org/officeDocument/2006/relationships/image" Target="../media/image348.wmf"/><Relationship Id="rId7" Type="http://schemas.openxmlformats.org/officeDocument/2006/relationships/oleObject" Target="../embeddings/oleObject308.bin"/><Relationship Id="rId6" Type="http://schemas.openxmlformats.org/officeDocument/2006/relationships/image" Target="../media/image347.wmf"/><Relationship Id="rId5" Type="http://schemas.openxmlformats.org/officeDocument/2006/relationships/oleObject" Target="../embeddings/oleObject307.bin"/><Relationship Id="rId4" Type="http://schemas.openxmlformats.org/officeDocument/2006/relationships/image" Target="../media/image346.wmf"/><Relationship Id="rId3" Type="http://schemas.openxmlformats.org/officeDocument/2006/relationships/oleObject" Target="../embeddings/oleObject306.bin"/><Relationship Id="rId26" Type="http://schemas.openxmlformats.org/officeDocument/2006/relationships/vmlDrawing" Target="../drawings/vmlDrawing73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57.wmf"/><Relationship Id="rId23" Type="http://schemas.openxmlformats.org/officeDocument/2006/relationships/oleObject" Target="../embeddings/oleObject315.bin"/><Relationship Id="rId22" Type="http://schemas.openxmlformats.org/officeDocument/2006/relationships/image" Target="../media/image356.wmf"/><Relationship Id="rId21" Type="http://schemas.openxmlformats.org/officeDocument/2006/relationships/oleObject" Target="../embeddings/oleObject314.bin"/><Relationship Id="rId20" Type="http://schemas.openxmlformats.org/officeDocument/2006/relationships/image" Target="../media/image355.wmf"/><Relationship Id="rId2" Type="http://schemas.openxmlformats.org/officeDocument/2006/relationships/image" Target="../media/image345.wmf"/><Relationship Id="rId19" Type="http://schemas.openxmlformats.org/officeDocument/2006/relationships/oleObject" Target="../embeddings/oleObject313.bin"/><Relationship Id="rId18" Type="http://schemas.openxmlformats.org/officeDocument/2006/relationships/image" Target="../media/image354.wmf"/><Relationship Id="rId17" Type="http://schemas.openxmlformats.org/officeDocument/2006/relationships/oleObject" Target="../embeddings/oleObject312.bin"/><Relationship Id="rId16" Type="http://schemas.openxmlformats.org/officeDocument/2006/relationships/image" Target="../media/image353.png"/><Relationship Id="rId15" Type="http://schemas.openxmlformats.org/officeDocument/2006/relationships/image" Target="../media/image352.emf"/><Relationship Id="rId14" Type="http://schemas.openxmlformats.org/officeDocument/2006/relationships/oleObject" Target="../embeddings/oleObject311.bin"/><Relationship Id="rId13" Type="http://schemas.openxmlformats.org/officeDocument/2006/relationships/image" Target="../media/image351.wmf"/><Relationship Id="rId12" Type="http://schemas.openxmlformats.org/officeDocument/2006/relationships/oleObject" Target="../embeddings/oleObject310.bin"/><Relationship Id="rId11" Type="http://schemas.openxmlformats.org/officeDocument/2006/relationships/image" Target="../media/image350.wmf"/><Relationship Id="rId10" Type="http://schemas.openxmlformats.org/officeDocument/2006/relationships/oleObject" Target="../embeddings/oleObject309.bin"/><Relationship Id="rId1" Type="http://schemas.openxmlformats.org/officeDocument/2006/relationships/oleObject" Target="../embeddings/oleObject305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12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15.wmf"/><Relationship Id="rId2" Type="http://schemas.openxmlformats.org/officeDocument/2006/relationships/oleObject" Target="../embeddings/oleObject9.bin"/><Relationship Id="rId17" Type="http://schemas.openxmlformats.org/officeDocument/2006/relationships/vmlDrawing" Target="../drawings/vmlDrawing5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wmf"/><Relationship Id="rId14" Type="http://schemas.openxmlformats.org/officeDocument/2006/relationships/oleObject" Target="../embeddings/oleObject15.bin"/><Relationship Id="rId13" Type="http://schemas.openxmlformats.org/officeDocument/2006/relationships/image" Target="../media/image20.wmf"/><Relationship Id="rId12" Type="http://schemas.openxmlformats.org/officeDocument/2006/relationships/oleObject" Target="../embeddings/oleObject14.bin"/><Relationship Id="rId11" Type="http://schemas.openxmlformats.org/officeDocument/2006/relationships/image" Target="../media/image19.wmf"/><Relationship Id="rId10" Type="http://schemas.openxmlformats.org/officeDocument/2006/relationships/oleObject" Target="../embeddings/oleObject13.bin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0.bin"/><Relationship Id="rId8" Type="http://schemas.openxmlformats.org/officeDocument/2006/relationships/image" Target="../media/image361.emf"/><Relationship Id="rId7" Type="http://schemas.openxmlformats.org/officeDocument/2006/relationships/oleObject" Target="../embeddings/oleObject319.bin"/><Relationship Id="rId6" Type="http://schemas.openxmlformats.org/officeDocument/2006/relationships/image" Target="../media/image360.emf"/><Relationship Id="rId5" Type="http://schemas.openxmlformats.org/officeDocument/2006/relationships/oleObject" Target="../embeddings/oleObject318.bin"/><Relationship Id="rId4" Type="http://schemas.openxmlformats.org/officeDocument/2006/relationships/image" Target="../media/image359.emf"/><Relationship Id="rId3" Type="http://schemas.openxmlformats.org/officeDocument/2006/relationships/oleObject" Target="../embeddings/oleObject317.bin"/><Relationship Id="rId2" Type="http://schemas.openxmlformats.org/officeDocument/2006/relationships/image" Target="../media/image358.emf"/><Relationship Id="rId15" Type="http://schemas.openxmlformats.org/officeDocument/2006/relationships/vmlDrawing" Target="../drawings/vmlDrawing74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5.png"/><Relationship Id="rId12" Type="http://schemas.openxmlformats.org/officeDocument/2006/relationships/image" Target="../media/image363.wmf"/><Relationship Id="rId11" Type="http://schemas.openxmlformats.org/officeDocument/2006/relationships/oleObject" Target="../embeddings/oleObject321.bin"/><Relationship Id="rId10" Type="http://schemas.openxmlformats.org/officeDocument/2006/relationships/image" Target="../media/image362.emf"/><Relationship Id="rId1" Type="http://schemas.openxmlformats.org/officeDocument/2006/relationships/oleObject" Target="../embeddings/oleObject316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6.bin"/><Relationship Id="rId8" Type="http://schemas.openxmlformats.org/officeDocument/2006/relationships/image" Target="../media/image367.emf"/><Relationship Id="rId7" Type="http://schemas.openxmlformats.org/officeDocument/2006/relationships/oleObject" Target="../embeddings/oleObject325.bin"/><Relationship Id="rId6" Type="http://schemas.openxmlformats.org/officeDocument/2006/relationships/image" Target="../media/image366.emf"/><Relationship Id="rId5" Type="http://schemas.openxmlformats.org/officeDocument/2006/relationships/oleObject" Target="../embeddings/oleObject324.bin"/><Relationship Id="rId4" Type="http://schemas.openxmlformats.org/officeDocument/2006/relationships/image" Target="../media/image365.emf"/><Relationship Id="rId3" Type="http://schemas.openxmlformats.org/officeDocument/2006/relationships/oleObject" Target="../embeddings/oleObject323.bin"/><Relationship Id="rId22" Type="http://schemas.openxmlformats.org/officeDocument/2006/relationships/vmlDrawing" Target="../drawings/vmlDrawing75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73.emf"/><Relationship Id="rId2" Type="http://schemas.openxmlformats.org/officeDocument/2006/relationships/image" Target="../media/image364.emf"/><Relationship Id="rId19" Type="http://schemas.openxmlformats.org/officeDocument/2006/relationships/oleObject" Target="../embeddings/oleObject331.bin"/><Relationship Id="rId18" Type="http://schemas.openxmlformats.org/officeDocument/2006/relationships/image" Target="../media/image372.wmf"/><Relationship Id="rId17" Type="http://schemas.openxmlformats.org/officeDocument/2006/relationships/oleObject" Target="../embeddings/oleObject330.bin"/><Relationship Id="rId16" Type="http://schemas.openxmlformats.org/officeDocument/2006/relationships/image" Target="../media/image371.wmf"/><Relationship Id="rId15" Type="http://schemas.openxmlformats.org/officeDocument/2006/relationships/oleObject" Target="../embeddings/oleObject329.bin"/><Relationship Id="rId14" Type="http://schemas.openxmlformats.org/officeDocument/2006/relationships/image" Target="../media/image370.wmf"/><Relationship Id="rId13" Type="http://schemas.openxmlformats.org/officeDocument/2006/relationships/oleObject" Target="../embeddings/oleObject328.bin"/><Relationship Id="rId12" Type="http://schemas.openxmlformats.org/officeDocument/2006/relationships/image" Target="../media/image369.wmf"/><Relationship Id="rId11" Type="http://schemas.openxmlformats.org/officeDocument/2006/relationships/oleObject" Target="../embeddings/oleObject327.bin"/><Relationship Id="rId10" Type="http://schemas.openxmlformats.org/officeDocument/2006/relationships/image" Target="../media/image368.emf"/><Relationship Id="rId1" Type="http://schemas.openxmlformats.org/officeDocument/2006/relationships/oleObject" Target="../embeddings/oleObject322.bin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6.bin"/><Relationship Id="rId8" Type="http://schemas.openxmlformats.org/officeDocument/2006/relationships/image" Target="../media/image377.emf"/><Relationship Id="rId7" Type="http://schemas.openxmlformats.org/officeDocument/2006/relationships/oleObject" Target="../embeddings/oleObject335.bin"/><Relationship Id="rId6" Type="http://schemas.openxmlformats.org/officeDocument/2006/relationships/image" Target="../media/image376.emf"/><Relationship Id="rId5" Type="http://schemas.openxmlformats.org/officeDocument/2006/relationships/oleObject" Target="../embeddings/oleObject334.bin"/><Relationship Id="rId4" Type="http://schemas.openxmlformats.org/officeDocument/2006/relationships/image" Target="../media/image375.wmf"/><Relationship Id="rId34" Type="http://schemas.openxmlformats.org/officeDocument/2006/relationships/vmlDrawing" Target="../drawings/vmlDrawing76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389.emf"/><Relationship Id="rId31" Type="http://schemas.openxmlformats.org/officeDocument/2006/relationships/oleObject" Target="../embeddings/oleObject347.bin"/><Relationship Id="rId30" Type="http://schemas.openxmlformats.org/officeDocument/2006/relationships/image" Target="../media/image388.emf"/><Relationship Id="rId3" Type="http://schemas.openxmlformats.org/officeDocument/2006/relationships/oleObject" Target="../embeddings/oleObject333.bin"/><Relationship Id="rId29" Type="http://schemas.openxmlformats.org/officeDocument/2006/relationships/oleObject" Target="../embeddings/oleObject346.bin"/><Relationship Id="rId28" Type="http://schemas.openxmlformats.org/officeDocument/2006/relationships/image" Target="../media/image387.emf"/><Relationship Id="rId27" Type="http://schemas.openxmlformats.org/officeDocument/2006/relationships/oleObject" Target="../embeddings/oleObject345.bin"/><Relationship Id="rId26" Type="http://schemas.openxmlformats.org/officeDocument/2006/relationships/image" Target="../media/image386.wmf"/><Relationship Id="rId25" Type="http://schemas.openxmlformats.org/officeDocument/2006/relationships/oleObject" Target="../embeddings/oleObject344.bin"/><Relationship Id="rId24" Type="http://schemas.openxmlformats.org/officeDocument/2006/relationships/image" Target="../media/image385.emf"/><Relationship Id="rId23" Type="http://schemas.openxmlformats.org/officeDocument/2006/relationships/oleObject" Target="../embeddings/oleObject343.bin"/><Relationship Id="rId22" Type="http://schemas.openxmlformats.org/officeDocument/2006/relationships/image" Target="../media/image384.emf"/><Relationship Id="rId21" Type="http://schemas.openxmlformats.org/officeDocument/2006/relationships/oleObject" Target="../embeddings/oleObject342.bin"/><Relationship Id="rId20" Type="http://schemas.openxmlformats.org/officeDocument/2006/relationships/image" Target="../media/image383.wmf"/><Relationship Id="rId2" Type="http://schemas.openxmlformats.org/officeDocument/2006/relationships/image" Target="../media/image374.wmf"/><Relationship Id="rId19" Type="http://schemas.openxmlformats.org/officeDocument/2006/relationships/oleObject" Target="../embeddings/oleObject341.bin"/><Relationship Id="rId18" Type="http://schemas.openxmlformats.org/officeDocument/2006/relationships/image" Target="../media/image382.emf"/><Relationship Id="rId17" Type="http://schemas.openxmlformats.org/officeDocument/2006/relationships/oleObject" Target="../embeddings/oleObject340.bin"/><Relationship Id="rId16" Type="http://schemas.openxmlformats.org/officeDocument/2006/relationships/image" Target="../media/image381.emf"/><Relationship Id="rId15" Type="http://schemas.openxmlformats.org/officeDocument/2006/relationships/oleObject" Target="../embeddings/oleObject339.bin"/><Relationship Id="rId14" Type="http://schemas.openxmlformats.org/officeDocument/2006/relationships/image" Target="../media/image380.emf"/><Relationship Id="rId13" Type="http://schemas.openxmlformats.org/officeDocument/2006/relationships/oleObject" Target="../embeddings/oleObject338.bin"/><Relationship Id="rId12" Type="http://schemas.openxmlformats.org/officeDocument/2006/relationships/image" Target="../media/image379.emf"/><Relationship Id="rId11" Type="http://schemas.openxmlformats.org/officeDocument/2006/relationships/oleObject" Target="../embeddings/oleObject337.bin"/><Relationship Id="rId10" Type="http://schemas.openxmlformats.org/officeDocument/2006/relationships/image" Target="../media/image378.emf"/><Relationship Id="rId1" Type="http://schemas.openxmlformats.org/officeDocument/2006/relationships/oleObject" Target="../embeddings/oleObject332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93.wmf"/><Relationship Id="rId7" Type="http://schemas.openxmlformats.org/officeDocument/2006/relationships/oleObject" Target="../embeddings/oleObject351.bin"/><Relationship Id="rId6" Type="http://schemas.openxmlformats.org/officeDocument/2006/relationships/image" Target="../media/image392.wmf"/><Relationship Id="rId5" Type="http://schemas.openxmlformats.org/officeDocument/2006/relationships/oleObject" Target="../embeddings/oleObject350.bin"/><Relationship Id="rId4" Type="http://schemas.openxmlformats.org/officeDocument/2006/relationships/image" Target="../media/image391.wmf"/><Relationship Id="rId3" Type="http://schemas.openxmlformats.org/officeDocument/2006/relationships/oleObject" Target="../embeddings/oleObject349.bin"/><Relationship Id="rId2" Type="http://schemas.openxmlformats.org/officeDocument/2006/relationships/image" Target="../media/image390.wmf"/><Relationship Id="rId10" Type="http://schemas.openxmlformats.org/officeDocument/2006/relationships/vmlDrawing" Target="../drawings/vmlDrawing77.vml"/><Relationship Id="rId1" Type="http://schemas.openxmlformats.org/officeDocument/2006/relationships/oleObject" Target="../embeddings/oleObject348.bin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5.bin"/><Relationship Id="rId8" Type="http://schemas.openxmlformats.org/officeDocument/2006/relationships/image" Target="../media/image397.wmf"/><Relationship Id="rId7" Type="http://schemas.openxmlformats.org/officeDocument/2006/relationships/oleObject" Target="../embeddings/oleObject354.bin"/><Relationship Id="rId6" Type="http://schemas.openxmlformats.org/officeDocument/2006/relationships/image" Target="../media/image396.wmf"/><Relationship Id="rId5" Type="http://schemas.openxmlformats.org/officeDocument/2006/relationships/oleObject" Target="../embeddings/oleObject353.bin"/><Relationship Id="rId4" Type="http://schemas.openxmlformats.org/officeDocument/2006/relationships/image" Target="../media/image395.png"/><Relationship Id="rId3" Type="http://schemas.openxmlformats.org/officeDocument/2006/relationships/image" Target="../media/image394.emf"/><Relationship Id="rId2" Type="http://schemas.openxmlformats.org/officeDocument/2006/relationships/oleObject" Target="../embeddings/oleObject352.bin"/><Relationship Id="rId14" Type="http://schemas.openxmlformats.org/officeDocument/2006/relationships/vmlDrawing" Target="../drawings/vmlDrawing7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99.wmf"/><Relationship Id="rId11" Type="http://schemas.openxmlformats.org/officeDocument/2006/relationships/oleObject" Target="../embeddings/oleObject356.bin"/><Relationship Id="rId10" Type="http://schemas.openxmlformats.org/officeDocument/2006/relationships/image" Target="../media/image398.wmf"/><Relationship Id="rId1" Type="http://schemas.openxmlformats.org/officeDocument/2006/relationships/image" Target="../media/image75.png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1.bin"/><Relationship Id="rId8" Type="http://schemas.openxmlformats.org/officeDocument/2006/relationships/image" Target="../media/image403.wmf"/><Relationship Id="rId7" Type="http://schemas.openxmlformats.org/officeDocument/2006/relationships/oleObject" Target="../embeddings/oleObject360.bin"/><Relationship Id="rId6" Type="http://schemas.openxmlformats.org/officeDocument/2006/relationships/image" Target="../media/image402.wmf"/><Relationship Id="rId5" Type="http://schemas.openxmlformats.org/officeDocument/2006/relationships/oleObject" Target="../embeddings/oleObject359.bin"/><Relationship Id="rId4" Type="http://schemas.openxmlformats.org/officeDocument/2006/relationships/image" Target="../media/image401.wmf"/><Relationship Id="rId3" Type="http://schemas.openxmlformats.org/officeDocument/2006/relationships/oleObject" Target="../embeddings/oleObject358.bin"/><Relationship Id="rId25" Type="http://schemas.openxmlformats.org/officeDocument/2006/relationships/vmlDrawing" Target="../drawings/vmlDrawing79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06.wmf"/><Relationship Id="rId22" Type="http://schemas.openxmlformats.org/officeDocument/2006/relationships/oleObject" Target="../embeddings/oleObject367.bin"/><Relationship Id="rId21" Type="http://schemas.openxmlformats.org/officeDocument/2006/relationships/image" Target="../media/image405.wmf"/><Relationship Id="rId20" Type="http://schemas.openxmlformats.org/officeDocument/2006/relationships/oleObject" Target="../embeddings/oleObject366.bin"/><Relationship Id="rId2" Type="http://schemas.openxmlformats.org/officeDocument/2006/relationships/image" Target="../media/image400.wmf"/><Relationship Id="rId19" Type="http://schemas.openxmlformats.org/officeDocument/2006/relationships/image" Target="../media/image399.wmf"/><Relationship Id="rId18" Type="http://schemas.openxmlformats.org/officeDocument/2006/relationships/oleObject" Target="../embeddings/oleObject365.bin"/><Relationship Id="rId17" Type="http://schemas.openxmlformats.org/officeDocument/2006/relationships/image" Target="../media/image398.wmf"/><Relationship Id="rId16" Type="http://schemas.openxmlformats.org/officeDocument/2006/relationships/oleObject" Target="../embeddings/oleObject364.bin"/><Relationship Id="rId15" Type="http://schemas.openxmlformats.org/officeDocument/2006/relationships/image" Target="../media/image397.wmf"/><Relationship Id="rId14" Type="http://schemas.openxmlformats.org/officeDocument/2006/relationships/oleObject" Target="../embeddings/oleObject363.bin"/><Relationship Id="rId13" Type="http://schemas.openxmlformats.org/officeDocument/2006/relationships/image" Target="../media/image396.wmf"/><Relationship Id="rId12" Type="http://schemas.openxmlformats.org/officeDocument/2006/relationships/oleObject" Target="../embeddings/oleObject362.bin"/><Relationship Id="rId11" Type="http://schemas.openxmlformats.org/officeDocument/2006/relationships/image" Target="../media/image395.png"/><Relationship Id="rId10" Type="http://schemas.openxmlformats.org/officeDocument/2006/relationships/image" Target="../media/image404.wmf"/><Relationship Id="rId1" Type="http://schemas.openxmlformats.org/officeDocument/2006/relationships/oleObject" Target="../embeddings/oleObject357.bin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7.emf"/><Relationship Id="rId1" Type="http://schemas.openxmlformats.org/officeDocument/2006/relationships/oleObject" Target="../embeddings/oleObject368.bin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1.bin"/><Relationship Id="rId8" Type="http://schemas.openxmlformats.org/officeDocument/2006/relationships/image" Target="../media/image413.emf"/><Relationship Id="rId7" Type="http://schemas.openxmlformats.org/officeDocument/2006/relationships/image" Target="../media/image412.emf"/><Relationship Id="rId6" Type="http://schemas.openxmlformats.org/officeDocument/2006/relationships/image" Target="../media/image411.emf"/><Relationship Id="rId5" Type="http://schemas.openxmlformats.org/officeDocument/2006/relationships/image" Target="../media/image410.png"/><Relationship Id="rId4" Type="http://schemas.openxmlformats.org/officeDocument/2006/relationships/image" Target="../media/image409.wmf"/><Relationship Id="rId3" Type="http://schemas.openxmlformats.org/officeDocument/2006/relationships/oleObject" Target="../embeddings/oleObject370.bin"/><Relationship Id="rId26" Type="http://schemas.openxmlformats.org/officeDocument/2006/relationships/vmlDrawing" Target="../drawings/vmlDrawing81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423.emf"/><Relationship Id="rId23" Type="http://schemas.openxmlformats.org/officeDocument/2006/relationships/oleObject" Target="../embeddings/oleObject376.bin"/><Relationship Id="rId22" Type="http://schemas.openxmlformats.org/officeDocument/2006/relationships/image" Target="../media/image422.wmf"/><Relationship Id="rId21" Type="http://schemas.openxmlformats.org/officeDocument/2006/relationships/oleObject" Target="../embeddings/oleObject375.bin"/><Relationship Id="rId20" Type="http://schemas.openxmlformats.org/officeDocument/2006/relationships/image" Target="../media/image421.wmf"/><Relationship Id="rId2" Type="http://schemas.openxmlformats.org/officeDocument/2006/relationships/image" Target="../media/image408.wmf"/><Relationship Id="rId19" Type="http://schemas.openxmlformats.org/officeDocument/2006/relationships/oleObject" Target="../embeddings/oleObject374.bin"/><Relationship Id="rId18" Type="http://schemas.openxmlformats.org/officeDocument/2006/relationships/image" Target="../media/image420.emf"/><Relationship Id="rId17" Type="http://schemas.openxmlformats.org/officeDocument/2006/relationships/image" Target="../media/image419.wmf"/><Relationship Id="rId16" Type="http://schemas.openxmlformats.org/officeDocument/2006/relationships/oleObject" Target="../embeddings/oleObject373.bin"/><Relationship Id="rId15" Type="http://schemas.openxmlformats.org/officeDocument/2006/relationships/image" Target="../media/image418.emf"/><Relationship Id="rId14" Type="http://schemas.openxmlformats.org/officeDocument/2006/relationships/image" Target="../media/image417.png"/><Relationship Id="rId13" Type="http://schemas.openxmlformats.org/officeDocument/2006/relationships/image" Target="../media/image416.emf"/><Relationship Id="rId12" Type="http://schemas.openxmlformats.org/officeDocument/2006/relationships/image" Target="../media/image415.wmf"/><Relationship Id="rId11" Type="http://schemas.openxmlformats.org/officeDocument/2006/relationships/oleObject" Target="../embeddings/oleObject372.bin"/><Relationship Id="rId10" Type="http://schemas.openxmlformats.org/officeDocument/2006/relationships/image" Target="../media/image414.wmf"/><Relationship Id="rId1" Type="http://schemas.openxmlformats.org/officeDocument/2006/relationships/oleObject" Target="../embeddings/oleObject369.bin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28.png"/><Relationship Id="rId7" Type="http://schemas.openxmlformats.org/officeDocument/2006/relationships/image" Target="../media/image427.wmf"/><Relationship Id="rId6" Type="http://schemas.openxmlformats.org/officeDocument/2006/relationships/oleObject" Target="../embeddings/oleObject379.bin"/><Relationship Id="rId5" Type="http://schemas.openxmlformats.org/officeDocument/2006/relationships/image" Target="../media/image426.wmf"/><Relationship Id="rId4" Type="http://schemas.openxmlformats.org/officeDocument/2006/relationships/oleObject" Target="../embeddings/oleObject378.bin"/><Relationship Id="rId3" Type="http://schemas.openxmlformats.org/officeDocument/2006/relationships/image" Target="../media/image425.emf"/><Relationship Id="rId2" Type="http://schemas.openxmlformats.org/officeDocument/2006/relationships/image" Target="../media/image424.wmf"/><Relationship Id="rId10" Type="http://schemas.openxmlformats.org/officeDocument/2006/relationships/vmlDrawing" Target="../drawings/vmlDrawing82.vml"/><Relationship Id="rId1" Type="http://schemas.openxmlformats.org/officeDocument/2006/relationships/oleObject" Target="../embeddings/oleObject377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4.bin"/><Relationship Id="rId8" Type="http://schemas.openxmlformats.org/officeDocument/2006/relationships/image" Target="../media/image432.wmf"/><Relationship Id="rId7" Type="http://schemas.openxmlformats.org/officeDocument/2006/relationships/oleObject" Target="../embeddings/oleObject383.bin"/><Relationship Id="rId6" Type="http://schemas.openxmlformats.org/officeDocument/2006/relationships/image" Target="../media/image431.wmf"/><Relationship Id="rId5" Type="http://schemas.openxmlformats.org/officeDocument/2006/relationships/oleObject" Target="../embeddings/oleObject382.bin"/><Relationship Id="rId4" Type="http://schemas.openxmlformats.org/officeDocument/2006/relationships/image" Target="../media/image430.wmf"/><Relationship Id="rId3" Type="http://schemas.openxmlformats.org/officeDocument/2006/relationships/oleObject" Target="../embeddings/oleObject381.bin"/><Relationship Id="rId2" Type="http://schemas.openxmlformats.org/officeDocument/2006/relationships/image" Target="../media/image429.wmf"/><Relationship Id="rId12" Type="http://schemas.openxmlformats.org/officeDocument/2006/relationships/vmlDrawing" Target="../drawings/vmlDrawing83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33.wmf"/><Relationship Id="rId1" Type="http://schemas.openxmlformats.org/officeDocument/2006/relationships/oleObject" Target="../embeddings/oleObject38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9555" y="5839509"/>
            <a:ext cx="1602105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/>
              <a:t>2022</a:t>
            </a:r>
            <a:r>
              <a:rPr lang="zh-CN" altLang="en-US" sz="2200" b="1" dirty="0"/>
              <a:t>年</a:t>
            </a:r>
            <a:r>
              <a:rPr lang="en-US" altLang="zh-CN" sz="2200" b="1" dirty="0"/>
              <a:t>9</a:t>
            </a:r>
            <a:r>
              <a:rPr lang="zh-CN" altLang="en-US" sz="2200" b="1" dirty="0"/>
              <a:t>月</a:t>
            </a:r>
            <a:endParaRPr lang="zh-CN" altLang="en-US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13957" y="2093083"/>
            <a:ext cx="791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第二章 随机变量与概率分布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7487" y="4558548"/>
            <a:ext cx="2985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刘美琴   副</a:t>
            </a:r>
            <a:r>
              <a:rPr lang="zh-CN" altLang="en-US" dirty="0"/>
              <a:t>教授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28032" y="1966159"/>
            <a:ext cx="8915968" cy="609031"/>
            <a:chOff x="318168" y="3380990"/>
            <a:chExt cx="8436299" cy="609031"/>
          </a:xfrm>
        </p:grpSpPr>
        <p:grpSp>
          <p:nvGrpSpPr>
            <p:cNvPr id="7" name="组合 6"/>
            <p:cNvGrpSpPr/>
            <p:nvPr/>
          </p:nvGrpSpPr>
          <p:grpSpPr>
            <a:xfrm>
              <a:off x="327889" y="3380990"/>
              <a:ext cx="8426578" cy="609031"/>
              <a:chOff x="358711" y="3429000"/>
              <a:chExt cx="8426578" cy="609031"/>
            </a:xfrm>
          </p:grpSpPr>
          <p:sp>
            <p:nvSpPr>
              <p:cNvPr id="9" name="内容占位符 2"/>
              <p:cNvSpPr txBox="1"/>
              <p:nvPr/>
            </p:nvSpPr>
            <p:spPr bwMode="auto">
              <a:xfrm>
                <a:off x="358711" y="3429000"/>
                <a:ext cx="8426578" cy="609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是一个随机变量，记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69576" y="3592276"/>
                <a:ext cx="1024878" cy="259864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定义</a:t>
                </a:r>
                <a:r>
                  <a:rPr kumimoji="0" lang="en-US" altLang="zh-CN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2.1.2</a:t>
                </a:r>
                <a:endParaRPr kumimoji="0" lang="zh-CN" altLang="en-US" sz="22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8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168" y="3541924"/>
              <a:ext cx="300038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468422" y="3429000"/>
            <a:ext cx="485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         为随机变量</a:t>
            </a:r>
            <a:r>
              <a:rPr lang="en-US" altLang="zh-CN" sz="24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的分布函数。</a:t>
            </a:r>
            <a:endParaRPr lang="zh-CN" altLang="en-US" sz="2000" dirty="0"/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auto">
          <a:xfrm>
            <a:off x="1443849" y="4700878"/>
            <a:ext cx="6724105" cy="41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与随机变量不同，分布函数是定义在</a:t>
            </a:r>
            <a:r>
              <a:rPr lang="en-US" altLang="zh-CN" sz="20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en-US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上的普通实函数</a:t>
            </a:r>
            <a:r>
              <a:rPr lang="en-US" altLang="zh-CN" sz="20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20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2"/>
          <p:cNvGrpSpPr/>
          <p:nvPr/>
        </p:nvGrpSpPr>
        <p:grpSpPr bwMode="auto">
          <a:xfrm>
            <a:off x="1383297" y="5262309"/>
            <a:ext cx="7098426" cy="826445"/>
            <a:chOff x="1366651" y="4401108"/>
            <a:chExt cx="7459753" cy="1144469"/>
          </a:xfrm>
        </p:grpSpPr>
        <p:sp>
          <p:nvSpPr>
            <p:cNvPr id="15" name="Rectangle 58"/>
            <p:cNvSpPr>
              <a:spLocks noChangeArrowheads="1"/>
            </p:cNvSpPr>
            <p:nvPr/>
          </p:nvSpPr>
          <p:spPr bwMode="auto">
            <a:xfrm>
              <a:off x="1366651" y="4401108"/>
              <a:ext cx="7459753" cy="1144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可以看成是 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s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在实数轴上的“坐标”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 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F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x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就可以看成是坐标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X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s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落在               中的概率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.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6" name="对象 1"/>
            <p:cNvGraphicFramePr>
              <a:graphicFrameLocks noChangeAspect="1"/>
            </p:cNvGraphicFramePr>
            <p:nvPr/>
          </p:nvGraphicFramePr>
          <p:xfrm>
            <a:off x="2708576" y="5000095"/>
            <a:ext cx="1161023" cy="545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217" name="Equation" r:id="rId2" imgW="546100" imgH="254000" progId="Equation.DSMT4">
                    <p:embed/>
                  </p:oleObj>
                </mc:Choice>
                <mc:Fallback>
                  <p:oleObj name="Equation" r:id="rId2" imgW="546100" imgH="2540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576" y="5000095"/>
                          <a:ext cx="1161023" cy="545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 bwMode="auto">
          <a:xfrm>
            <a:off x="545129" y="4721539"/>
            <a:ext cx="875767" cy="400110"/>
            <a:chOff x="-3131449" y="1038202"/>
            <a:chExt cx="875813" cy="400824"/>
          </a:xfrm>
        </p:grpSpPr>
        <p:pic>
          <p:nvPicPr>
            <p:cNvPr id="18" name="Picture 18" descr="E:\MB00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31449" y="1119795"/>
              <a:ext cx="257866" cy="27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-2855511" y="1038202"/>
              <a:ext cx="599875" cy="40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注</a:t>
              </a:r>
              <a:r>
                <a:rPr kumimoji="0" lang="en-US" altLang="zh-CN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1</a:t>
              </a:r>
              <a:endParaRPr kumimoji="0" lang="zh-CN" altLang="en-US" sz="20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Rectangle 110"/>
          <p:cNvSpPr>
            <a:spLocks noChangeArrowheads="1"/>
          </p:cNvSpPr>
          <p:nvPr/>
        </p:nvSpPr>
        <p:spPr bwMode="auto">
          <a:xfrm>
            <a:off x="783454" y="5267071"/>
            <a:ext cx="5998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注</a:t>
            </a:r>
            <a:r>
              <a:rPr kumimoji="0" lang="en-US" altLang="zh-CN" sz="20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2</a:t>
            </a:r>
            <a:endParaRPr kumimoji="0" lang="zh-CN" altLang="en-US" sz="2000" b="1" i="0" u="none" strike="noStrike" kern="1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/>
        </p:nvGraphicFramePr>
        <p:xfrm>
          <a:off x="2278063" y="2684267"/>
          <a:ext cx="3758492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8" name="Equation" r:id="rId5" imgW="39624000" imgH="4572000" progId="Equation.DSMT4">
                  <p:embed/>
                </p:oleObj>
              </mc:Choice>
              <mc:Fallback>
                <p:oleObj name="Equation" r:id="rId5" imgW="39624000" imgH="457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2684267"/>
                        <a:ext cx="3758492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/>
        </p:nvGraphicFramePr>
        <p:xfrm>
          <a:off x="849628" y="3466312"/>
          <a:ext cx="6953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19" name="Equation" r:id="rId7" imgW="7315200" imgH="4572000" progId="Equation.DSMT4">
                  <p:embed/>
                </p:oleObj>
              </mc:Choice>
              <mc:Fallback>
                <p:oleObj name="Equation" r:id="rId7" imgW="7315200" imgH="457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628" y="3466312"/>
                        <a:ext cx="695325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98" name="组合 97"/>
          <p:cNvGrpSpPr/>
          <p:nvPr/>
        </p:nvGrpSpPr>
        <p:grpSpPr bwMode="auto">
          <a:xfrm>
            <a:off x="647701" y="1759617"/>
            <a:ext cx="7848602" cy="4656813"/>
            <a:chOff x="719572" y="2369604"/>
            <a:chExt cx="7156484" cy="3501920"/>
          </a:xfrm>
        </p:grpSpPr>
        <p:pic>
          <p:nvPicPr>
            <p:cNvPr id="99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580" y="2369604"/>
              <a:ext cx="7084476" cy="35019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0" name="矩形 99"/>
            <p:cNvSpPr/>
            <p:nvPr/>
          </p:nvSpPr>
          <p:spPr bwMode="auto">
            <a:xfrm>
              <a:off x="719572" y="2478292"/>
              <a:ext cx="467975" cy="9499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</p:grpSp>
      <p:sp>
        <p:nvSpPr>
          <p:cNvPr id="101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134651" y="1879359"/>
            <a:ext cx="69119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ctr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从密度函数看，</a:t>
            </a:r>
            <a:r>
              <a:rPr kumimoji="0" lang="en-US" altLang="zh-CN" sz="2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sz="2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地位是对称的，决定了它们的分布特点是一致的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二元正态的定义的特点使得许多分布规律的计算十分简单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ctr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WordArt 117"/>
          <p:cNvSpPr>
            <a:spLocks noChangeArrowheads="1" noChangeShapeType="1" noTextEdit="1"/>
          </p:cNvSpPr>
          <p:nvPr/>
        </p:nvSpPr>
        <p:spPr bwMode="auto">
          <a:xfrm>
            <a:off x="2044700" y="3525933"/>
            <a:ext cx="4891793" cy="35948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二维正态分布的边缘分布仍为正态分布</a:t>
            </a:r>
            <a:endParaRPr kumimoji="0" lang="zh-CN" altLang="en-US" sz="2400" b="1" i="0" u="none" strike="noStrike" kern="1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1169576" y="4230280"/>
            <a:ext cx="5113337" cy="452137"/>
            <a:chOff x="971600" y="4479094"/>
            <a:chExt cx="5112568" cy="453230"/>
          </a:xfrm>
        </p:grpSpPr>
        <p:sp>
          <p:nvSpPr>
            <p:cNvPr id="13" name="矩形 3"/>
            <p:cNvSpPr>
              <a:spLocks noChangeArrowheads="1"/>
            </p:cNvSpPr>
            <p:nvPr/>
          </p:nvSpPr>
          <p:spPr bwMode="auto">
            <a:xfrm>
              <a:off x="971600" y="4489956"/>
              <a:ext cx="5112568" cy="43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因 </a:t>
              </a:r>
              <a:endParaRPr kumimoji="0" lang="zh-CN" alt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对象 5"/>
            <p:cNvGraphicFramePr>
              <a:graphicFrameLocks noChangeAspect="1"/>
            </p:cNvGraphicFramePr>
            <p:nvPr/>
          </p:nvGraphicFramePr>
          <p:xfrm>
            <a:off x="1449803" y="4479094"/>
            <a:ext cx="1872558" cy="453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549" name="Equation" r:id="rId1" imgW="951865" imgH="241300" progId="Equation.DSMT4">
                    <p:embed/>
                  </p:oleObj>
                </mc:Choice>
                <mc:Fallback>
                  <p:oleObj name="Equation" r:id="rId1" imgW="951865" imgH="2413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9803" y="4479094"/>
                          <a:ext cx="1872558" cy="453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4"/>
          <p:cNvGrpSpPr/>
          <p:nvPr/>
        </p:nvGrpSpPr>
        <p:grpSpPr bwMode="auto">
          <a:xfrm>
            <a:off x="1169576" y="4817382"/>
            <a:ext cx="5113337" cy="454025"/>
            <a:chOff x="971600" y="4489956"/>
            <a:chExt cx="5112568" cy="453231"/>
          </a:xfrm>
        </p:grpSpPr>
        <p:sp>
          <p:nvSpPr>
            <p:cNvPr id="16" name="矩形 19"/>
            <p:cNvSpPr>
              <a:spLocks noChangeArrowheads="1"/>
            </p:cNvSpPr>
            <p:nvPr/>
          </p:nvSpPr>
          <p:spPr bwMode="auto">
            <a:xfrm>
              <a:off x="971600" y="4489956"/>
              <a:ext cx="511256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又由对称性知，</a:t>
              </a:r>
              <a:endParaRPr kumimoji="0" lang="zh-CN" altLang="en-US" sz="2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8" name="对象 20"/>
            <p:cNvGraphicFramePr>
              <a:graphicFrameLocks noChangeAspect="1"/>
            </p:cNvGraphicFramePr>
            <p:nvPr/>
          </p:nvGraphicFramePr>
          <p:xfrm>
            <a:off x="3959907" y="4489956"/>
            <a:ext cx="1848704" cy="453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550" name="Equation" r:id="rId3" imgW="939165" imgH="241300" progId="Equation.DSMT4">
                    <p:embed/>
                  </p:oleObj>
                </mc:Choice>
                <mc:Fallback>
                  <p:oleObj name="Equation" r:id="rId3" imgW="939165" imgH="241300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9907" y="4489956"/>
                          <a:ext cx="1848704" cy="453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 bwMode="auto">
          <a:xfrm>
            <a:off x="1169576" y="5368244"/>
            <a:ext cx="5113337" cy="430213"/>
            <a:chOff x="971600" y="5913276"/>
            <a:chExt cx="5112568" cy="431657"/>
          </a:xfrm>
        </p:grpSpPr>
        <p:sp>
          <p:nvSpPr>
            <p:cNvPr id="20" name="矩形 22"/>
            <p:cNvSpPr>
              <a:spLocks noChangeArrowheads="1"/>
            </p:cNvSpPr>
            <p:nvPr/>
          </p:nvSpPr>
          <p:spPr bwMode="auto">
            <a:xfrm>
              <a:off x="971600" y="5913276"/>
              <a:ext cx="5112568" cy="43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注意两个边缘分布均与    无关</a:t>
              </a:r>
              <a:r>
                <a:rPr kumimoji="0" lang="en-US" altLang="zh-CN" sz="2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对象 24"/>
            <p:cNvGraphicFramePr>
              <a:graphicFrameLocks noChangeAspect="1"/>
            </p:cNvGraphicFramePr>
            <p:nvPr/>
          </p:nvGraphicFramePr>
          <p:xfrm>
            <a:off x="3707492" y="5971780"/>
            <a:ext cx="330619" cy="3411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551" name="Equation" r:id="rId5" imgW="152400" imgH="165100" progId="Equation.DSMT4">
                    <p:embed/>
                  </p:oleObj>
                </mc:Choice>
                <mc:Fallback>
                  <p:oleObj name="Equation" r:id="rId5" imgW="152400" imgH="165100" progId="Equation.DSMT4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492" y="5971780"/>
                          <a:ext cx="330619" cy="3411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20691" y="4270469"/>
            <a:ext cx="2954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证明详见书上例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2140178" y="2149983"/>
            <a:ext cx="6732587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为二维随机变量，取值于平面上有界区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域              中，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1138465" y="3222744"/>
            <a:ext cx="286226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其密度函数为：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323317" y="3429000"/>
          <a:ext cx="27844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0" name="Equation" r:id="rId1" imgW="39319200" imgH="15240000" progId="Equation.DSMT4">
                  <p:embed/>
                </p:oleObj>
              </mc:Choice>
              <mc:Fallback>
                <p:oleObj name="Equation" r:id="rId1" imgW="39319200" imgH="152400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317" y="3429000"/>
                        <a:ext cx="2784475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1"/>
              <p:cNvSpPr>
                <a:spLocks noChangeArrowheads="1"/>
              </p:cNvSpPr>
              <p:nvPr/>
            </p:nvSpPr>
            <p:spPr bwMode="auto">
              <a:xfrm>
                <a:off x="3979059" y="2621504"/>
                <a:ext cx="5764449" cy="572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lvl="0" eaLnBrk="1" fontAlgn="base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表示其面积</a:t>
                </a: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，且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:r>
                  <a:rPr kumimoji="0" lang="en-US" altLang="zh-CN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|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9059" y="2621504"/>
                <a:ext cx="5764449" cy="572464"/>
              </a:xfrm>
              <a:prstGeom prst="rect">
                <a:avLst/>
              </a:prstGeom>
              <a:blipFill rotWithShape="1">
                <a:blip r:embed="rId3"/>
                <a:stretch>
                  <a:fillRect l="-3" t="-39" r="1" b="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078140" y="4577321"/>
            <a:ext cx="5107440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为区域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上服从二维均匀分布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1"/>
          <p:cNvSpPr>
            <a:spLocks noChangeArrowheads="1"/>
          </p:cNvSpPr>
          <p:nvPr/>
        </p:nvSpPr>
        <p:spPr bwMode="auto">
          <a:xfrm>
            <a:off x="2048896" y="5063498"/>
            <a:ext cx="5653087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“等可能”即在取值空间的每一点密度函数都是相等的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1138465" y="2280158"/>
            <a:ext cx="966788" cy="319088"/>
            <a:chOff x="182341" y="1838973"/>
            <a:chExt cx="965853" cy="319363"/>
          </a:xfrm>
        </p:grpSpPr>
        <p:sp>
          <p:nvSpPr>
            <p:cNvPr id="15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503548" y="1838973"/>
              <a:ext cx="644646" cy="3193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定义</a:t>
              </a:r>
              <a:endParaRPr kumimoji="0" lang="zh-CN" altLang="en-US" sz="24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6" name="Picture 27" descr="G:\ppt\资源共享课\MB\圆球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41" y="1853276"/>
              <a:ext cx="281499" cy="305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1090763" y="5071432"/>
            <a:ext cx="800100" cy="461963"/>
            <a:chOff x="412308" y="5345116"/>
            <a:chExt cx="800542" cy="461665"/>
          </a:xfrm>
        </p:grpSpPr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652163" y="5345116"/>
              <a:ext cx="5606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0" name="Picture 27" descr="G:\ppt\资源共享课\MB\圆球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308" y="5423418"/>
              <a:ext cx="281499" cy="305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679301" y="2707265"/>
                <a:ext cx="1296027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⸦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3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kumimoji="0" lang="zh-CN" altLang="en-US" sz="23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01" y="2707265"/>
                <a:ext cx="1296027" cy="353943"/>
              </a:xfrm>
              <a:prstGeom prst="rect">
                <a:avLst/>
              </a:prstGeom>
              <a:blipFill rotWithShape="1">
                <a:blip r:embed="rId5"/>
                <a:stretch>
                  <a:fillRect l="-18" t="-20705" r="18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834202" y="3611960"/>
            <a:ext cx="351378" cy="369332"/>
          </a:xfrm>
          <a:prstGeom prst="rect">
            <a:avLst/>
          </a:prstGeom>
          <a:solidFill>
            <a:srgbClr val="F5F5F5"/>
          </a:solidFill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71590" y="166371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2.2.3.2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二维均匀分布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2" grpId="0" bldLvl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042081" y="2940957"/>
            <a:ext cx="6913562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         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某人乘甲客车到某站换乘乙客车。已知两车到达该车站的时间均为等可能地取 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8:00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8:20 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之间，又客车在此站停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分钟，问该乘客能成功换乘的概率为多少？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048431" y="2988582"/>
            <a:ext cx="2874962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（换乘问题）</a:t>
            </a:r>
            <a:endParaRPr kumimoji="0" lang="en-US" altLang="zh-CN" sz="2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042081" y="1737632"/>
            <a:ext cx="70723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区域上的均匀分布常用来解决许多看似不像几何问题的实际问题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5510893" y="3150947"/>
            <a:ext cx="2454275" cy="2447925"/>
            <a:chOff x="5580112" y="2271099"/>
            <a:chExt cx="3502322" cy="3492750"/>
          </a:xfrm>
        </p:grpSpPr>
        <p:sp>
          <p:nvSpPr>
            <p:cNvPr id="7" name="矩形 3"/>
            <p:cNvSpPr>
              <a:spLocks noChangeArrowheads="1"/>
            </p:cNvSpPr>
            <p:nvPr/>
          </p:nvSpPr>
          <p:spPr bwMode="auto">
            <a:xfrm>
              <a:off x="6097840" y="2780928"/>
              <a:ext cx="2412268" cy="2412000"/>
            </a:xfrm>
            <a:prstGeom prst="rect">
              <a:avLst/>
            </a:prstGeom>
            <a:solidFill>
              <a:srgbClr val="A8C28E"/>
            </a:solidFill>
            <a:ln w="9525" algn="ctr">
              <a:solidFill>
                <a:srgbClr val="317A43"/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5922819" y="5193000"/>
              <a:ext cx="446599" cy="57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TextBox 24"/>
            <p:cNvSpPr txBox="1">
              <a:spLocks noChangeArrowheads="1"/>
            </p:cNvSpPr>
            <p:nvPr/>
          </p:nvSpPr>
          <p:spPr bwMode="auto">
            <a:xfrm>
              <a:off x="8172400" y="5192999"/>
              <a:ext cx="629631" cy="57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25"/>
            <p:cNvSpPr txBox="1">
              <a:spLocks noChangeArrowheads="1"/>
            </p:cNvSpPr>
            <p:nvPr/>
          </p:nvSpPr>
          <p:spPr bwMode="auto">
            <a:xfrm>
              <a:off x="5580112" y="2271099"/>
              <a:ext cx="629631" cy="570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</a:t>
              </a: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8"/>
            <p:cNvSpPr>
              <a:spLocks noChangeArrowheads="1"/>
            </p:cNvSpPr>
            <p:nvPr/>
          </p:nvSpPr>
          <p:spPr bwMode="auto">
            <a:xfrm>
              <a:off x="8528302" y="3986928"/>
              <a:ext cx="554132" cy="61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D</a:t>
              </a:r>
              <a:endParaRPr kumimoji="0" lang="zh-CN" altLang="en-US" sz="22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TextBox 85"/>
          <p:cNvSpPr txBox="1">
            <a:spLocks noChangeArrowheads="1"/>
          </p:cNvSpPr>
          <p:nvPr/>
        </p:nvSpPr>
        <p:spPr bwMode="auto">
          <a:xfrm>
            <a:off x="994456" y="1890472"/>
            <a:ext cx="828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43718" y="1879359"/>
            <a:ext cx="66754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设乘客到达车站的时间为 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).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774043" y="3474797"/>
          <a:ext cx="273685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4" name="Equation" r:id="rId1" imgW="1752600" imgH="660400" progId="Equation.DSMT4">
                  <p:embed/>
                </p:oleObj>
              </mc:Choice>
              <mc:Fallback>
                <p:oleObj name="Equation" r:id="rId1" imgW="1752600" imgH="6604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4043" y="3474797"/>
                        <a:ext cx="2736850" cy="103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443718" y="2250834"/>
            <a:ext cx="66754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所要转乘的客车到达车站时间为 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分钟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).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443718" y="2609609"/>
            <a:ext cx="6227763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则可知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服从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上的均匀分布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为正方形 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[0,20]</a:t>
            </a:r>
            <a:r>
              <a:rPr kumimoji="0" lang="en-US" altLang="zh-CN" sz="22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443718" y="3366847"/>
            <a:ext cx="38512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即密度函数为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直角三角形 18"/>
          <p:cNvSpPr>
            <a:spLocks noChangeArrowheads="1"/>
          </p:cNvSpPr>
          <p:nvPr/>
        </p:nvSpPr>
        <p:spPr bwMode="auto">
          <a:xfrm flipH="1">
            <a:off x="6239556" y="3885959"/>
            <a:ext cx="1312862" cy="1312863"/>
          </a:xfrm>
          <a:prstGeom prst="rtTriangl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0" name="TextBox 45"/>
          <p:cNvSpPr txBox="1">
            <a:spLocks noChangeArrowheads="1"/>
          </p:cNvSpPr>
          <p:nvPr/>
        </p:nvSpPr>
        <p:spPr bwMode="auto">
          <a:xfrm>
            <a:off x="6123668" y="5198822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46"/>
          <p:cNvSpPr txBox="1">
            <a:spLocks noChangeArrowheads="1"/>
          </p:cNvSpPr>
          <p:nvPr/>
        </p:nvSpPr>
        <p:spPr bwMode="auto">
          <a:xfrm>
            <a:off x="7673068" y="3550997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43718" y="4411422"/>
            <a:ext cx="52562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而事件“能成功转乘”为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677206" y="4781309"/>
          <a:ext cx="23336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5" name="Equation" r:id="rId3" imgW="1358265" imgH="203200" progId="Equation.DSMT4">
                  <p:embed/>
                </p:oleObj>
              </mc:Choice>
              <mc:Fallback>
                <p:oleObj name="Equation" r:id="rId3" imgW="1358265" imgH="2032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206" y="4781309"/>
                        <a:ext cx="2333625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6360206" y="3657359"/>
            <a:ext cx="444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endParaRPr kumimoji="0" lang="zh-CN" altLang="en-US" sz="2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5952264" y="3895160"/>
            <a:ext cx="1604081" cy="1317625"/>
            <a:chOff x="6296122" y="4710387"/>
            <a:chExt cx="1696501" cy="1878639"/>
          </a:xfrm>
        </p:grpSpPr>
        <p:cxnSp>
          <p:nvCxnSpPr>
            <p:cNvPr id="26" name="直接连接符 34"/>
            <p:cNvCxnSpPr>
              <a:cxnSpLocks noChangeShapeType="1"/>
              <a:stCxn id="19" idx="0"/>
            </p:cNvCxnSpPr>
            <p:nvPr/>
          </p:nvCxnSpPr>
          <p:spPr bwMode="auto">
            <a:xfrm flipH="1">
              <a:off x="6604860" y="4710387"/>
              <a:ext cx="1387763" cy="1878639"/>
            </a:xfrm>
            <a:prstGeom prst="line">
              <a:avLst/>
            </a:prstGeom>
            <a:noFill/>
            <a:ln w="38100" algn="ctr">
              <a:solidFill>
                <a:srgbClr val="317A4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27" name="对象 32"/>
            <p:cNvGraphicFramePr>
              <a:graphicFrameLocks noChangeAspect="1"/>
            </p:cNvGraphicFramePr>
            <p:nvPr/>
          </p:nvGraphicFramePr>
          <p:xfrm>
            <a:off x="6296122" y="5019045"/>
            <a:ext cx="1081075" cy="384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2626" name="Equation" r:id="rId5" imgW="571500" imgH="203200" progId="Equation.DSMT4">
                    <p:embed/>
                  </p:oleObj>
                </mc:Choice>
                <mc:Fallback>
                  <p:oleObj name="Equation" r:id="rId5" imgW="571500" imgH="203200" progId="Equation.DSMT4">
                    <p:embed/>
                    <p:pic>
                      <p:nvPicPr>
                        <p:cNvPr id="0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6122" y="5019045"/>
                          <a:ext cx="1081075" cy="384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1443718" y="5273434"/>
            <a:ext cx="28432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 </a:t>
            </a:r>
            <a:r>
              <a:rPr kumimoji="0" lang="en-US" altLang="zh-CN" sz="22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能成功转乘</a:t>
            </a:r>
            <a:r>
              <a:rPr kumimoji="0" lang="en-US" altLang="zh-CN" sz="2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}=</a:t>
            </a: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4096431" y="5119447"/>
          <a:ext cx="13684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27" name="Equation" r:id="rId7" imgW="875665" imgH="444500" progId="Equation.DSMT4">
                  <p:embed/>
                </p:oleObj>
              </mc:Choice>
              <mc:Fallback>
                <p:oleObj name="Equation" r:id="rId7" imgW="875665" imgH="4445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6431" y="5119447"/>
                        <a:ext cx="13684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8" grpId="0"/>
      <p:bldP spid="19" grpId="0" bldLvl="0" animBg="1"/>
      <p:bldP spid="20" grpId="0"/>
      <p:bldP spid="21" grpId="0"/>
      <p:bldP spid="22" grpId="0"/>
      <p:bldP spid="24" grpId="0"/>
      <p:bldP spid="2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条件分布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" y="1587260"/>
            <a:ext cx="9144001" cy="1517828"/>
            <a:chOff x="52164" y="1759628"/>
            <a:chExt cx="9144001" cy="1517828"/>
          </a:xfrm>
        </p:grpSpPr>
        <p:grpSp>
          <p:nvGrpSpPr>
            <p:cNvPr id="6" name="组合 5"/>
            <p:cNvGrpSpPr/>
            <p:nvPr/>
          </p:nvGrpSpPr>
          <p:grpSpPr>
            <a:xfrm>
              <a:off x="52164" y="1759628"/>
              <a:ext cx="9144001" cy="1517828"/>
              <a:chOff x="276323" y="3380991"/>
              <a:chExt cx="9038757" cy="1517828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76323" y="3380991"/>
                <a:ext cx="9038757" cy="1517828"/>
                <a:chOff x="307145" y="3429001"/>
                <a:chExt cx="9038757" cy="1517828"/>
              </a:xfrm>
            </p:grpSpPr>
            <p:sp>
              <p:nvSpPr>
                <p:cNvPr id="9" name="内容占位符 2"/>
                <p:cNvSpPr txBox="1"/>
                <p:nvPr/>
              </p:nvSpPr>
              <p:spPr bwMode="auto">
                <a:xfrm>
                  <a:off x="307145" y="3429001"/>
                  <a:ext cx="9038757" cy="15178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Font typeface="Wingdings" panose="05000000000000000000" pitchFamily="2" charset="2"/>
                    <a:buChar char="l"/>
                    <a:defRPr sz="28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2"/>
                    </a:buClr>
                    <a:buSzPct val="85000"/>
                    <a:buFont typeface="Arial" panose="020B0604020202020204" pitchFamily="34" charset="0"/>
                    <a:buChar char="–"/>
                    <a:defRPr sz="2400">
                      <a:solidFill>
                        <a:schemeClr val="tx1"/>
                      </a:solidFill>
                      <a:latin typeface="+mn-lt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400">
                      <a:solidFill>
                        <a:schemeClr val="tx1"/>
                      </a:solidFill>
                      <a:latin typeface="+mn-lt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75000"/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+mn-lt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60000"/>
                    <a:buFont typeface="Wingdings" panose="05000000000000000000" pitchFamily="2" charset="2"/>
                    <a:buChar char="l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Clr>
                      <a:srgbClr val="000000"/>
                    </a:buClr>
                    <a:buNone/>
                    <a:defRPr/>
                  </a:pP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设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X</a:t>
                  </a:r>
                  <a:r>
                    <a:rPr lang="zh-CN" altLang="en-US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为二维离散型随机变量，其联合分布律以及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关于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、关于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的边缘分布分别为                                            对于固定的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，若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则称</a:t>
                  </a:r>
                  <a:endPara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WordArt 1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730669" y="3576074"/>
                  <a:ext cx="1024878" cy="259864"/>
                </a:xfrm>
                <a:prstGeom prst="rect">
                  <a:avLst/>
                </a:pr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200" b="1" i="0" u="none" strike="noStrike" kern="1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</a:rPr>
                    <a:t>定义</a:t>
                  </a:r>
                  <a:r>
                    <a:rPr kumimoji="0" lang="en-US" altLang="zh-CN" sz="2200" b="1" i="0" u="none" strike="noStrike" kern="1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</a:rPr>
                    <a:t>2.3.1</a:t>
                  </a:r>
                  <a:endPara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" name="Picture 62" descr="G:\ppt\资源共享课\MB\圆球.png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61" y="3525722"/>
                <a:ext cx="300038" cy="325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4281710" y="2283039"/>
            <a:ext cx="3011488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85" name="Equation" r:id="rId2" imgW="32613600" imgH="4572000" progId="Equation.DSMT4">
                    <p:embed/>
                  </p:oleObj>
                </mc:Choice>
                <mc:Fallback>
                  <p:oleObj name="Equation" r:id="rId2" imgW="32613600" imgH="4572000" progId="Equation.DSMT4">
                    <p:embed/>
                    <p:pic>
                      <p:nvPicPr>
                        <p:cNvPr id="0" name="对象 11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281710" y="2283039"/>
                          <a:ext cx="3011488" cy="422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490874" y="2731519"/>
            <a:ext cx="1576388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86" name="Equation" r:id="rId4" imgW="18592800" imgH="4572000" progId="Equation.DSMT4">
                    <p:embed/>
                  </p:oleObj>
                </mc:Choice>
                <mc:Fallback>
                  <p:oleObj name="Equation" r:id="rId4" imgW="18592800" imgH="4572000" progId="Equation.DSMT4">
                    <p:embed/>
                    <p:pic>
                      <p:nvPicPr>
                        <p:cNvPr id="0" name="对象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90874" y="2731519"/>
                          <a:ext cx="1576388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908300" y="2945765"/>
          <a:ext cx="362839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7" name="Equation" r:id="rId6" imgW="1981200" imgH="381000" progId="Equation.DSMT4">
                  <p:embed/>
                </p:oleObj>
              </mc:Choice>
              <mc:Fallback>
                <p:oleObj name="Equation" r:id="rId6" imgW="1981200" imgH="381000" progId="Equation.DSMT4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08300" y="2945765"/>
                        <a:ext cx="362839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208466" y="4337889"/>
            <a:ext cx="6540573" cy="430887"/>
            <a:chOff x="337810" y="3767561"/>
            <a:chExt cx="6540573" cy="430887"/>
          </a:xfrm>
        </p:grpSpPr>
        <p:sp>
          <p:nvSpPr>
            <p:cNvPr id="3" name="矩形 2"/>
            <p:cNvSpPr/>
            <p:nvPr/>
          </p:nvSpPr>
          <p:spPr>
            <a:xfrm>
              <a:off x="337810" y="3767561"/>
              <a:ext cx="654057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同理，对于固定的 </a:t>
              </a:r>
              <a:r>
                <a:rPr lang="en-US" altLang="zh-CN" sz="2200" b="1" i="1" kern="0" dirty="0" err="1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，若                                  ，则称</a:t>
              </a:r>
              <a:endParaRPr lang="zh-CN" altLang="en-US" sz="2200" dirty="0"/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3383619" y="3796068"/>
            <a:ext cx="2344821" cy="399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88" name="Equation" r:id="rId8" imgW="26822400" imgH="4572000" progId="Equation.DSMT4">
                    <p:embed/>
                  </p:oleObj>
                </mc:Choice>
                <mc:Fallback>
                  <p:oleObj name="Equation" r:id="rId8" imgW="26822400" imgH="4572000" progId="Equation.DSMT4">
                    <p:embed/>
                    <p:pic>
                      <p:nvPicPr>
                        <p:cNvPr id="0" name="对象 1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383619" y="3796068"/>
                          <a:ext cx="2344821" cy="3995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231998" y="4830723"/>
          <a:ext cx="4132263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89" name="Equation" r:id="rId10" imgW="48768000" imgH="8839200" progId="Equation.DSMT4">
                  <p:embed/>
                </p:oleObj>
              </mc:Choice>
              <mc:Fallback>
                <p:oleObj name="Equation" r:id="rId10" imgW="48768000" imgH="8839200" progId="Equation.DSMT4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31998" y="4830723"/>
                        <a:ext cx="4132263" cy="747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208466" y="3752462"/>
            <a:ext cx="6014788" cy="434753"/>
            <a:chOff x="208466" y="3702849"/>
            <a:chExt cx="6014788" cy="434753"/>
          </a:xfrm>
        </p:grpSpPr>
        <p:sp>
          <p:nvSpPr>
            <p:cNvPr id="5" name="矩形 4"/>
            <p:cNvSpPr/>
            <p:nvPr/>
          </p:nvSpPr>
          <p:spPr>
            <a:xfrm>
              <a:off x="208466" y="3702849"/>
              <a:ext cx="601478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kern="0" dirty="0">
                  <a:solidFill>
                    <a:prstClr val="black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为在             条件下随机变量 </a:t>
              </a:r>
              <a:r>
                <a:rPr lang="en-US" altLang="zh-CN" sz="2200" b="1" i="1" kern="0" dirty="0">
                  <a:solidFill>
                    <a:prstClr val="black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zh-CN" altLang="en-US" sz="2200" kern="0" dirty="0">
                  <a:solidFill>
                    <a:prstClr val="black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的条件分布律。</a:t>
              </a:r>
              <a:endParaRPr lang="zh-CN" altLang="en-US" sz="22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942928" y="3750252"/>
            <a:ext cx="774700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90" name="Equation" r:id="rId12" imgW="9144000" imgH="4572000" progId="Equation.DSMT4">
                    <p:embed/>
                  </p:oleObj>
                </mc:Choice>
                <mc:Fallback>
                  <p:oleObj name="Equation" r:id="rId12" imgW="9144000" imgH="4572000" progId="Equation.DSMT4">
                    <p:embed/>
                    <p:pic>
                      <p:nvPicPr>
                        <p:cNvPr id="0" name="对象 2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942928" y="3750252"/>
                          <a:ext cx="774700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矩形 21"/>
          <p:cNvSpPr/>
          <p:nvPr/>
        </p:nvSpPr>
        <p:spPr>
          <a:xfrm>
            <a:off x="246881" y="5747716"/>
            <a:ext cx="61173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为在             条件下随机变量 </a:t>
            </a:r>
            <a:r>
              <a:rPr lang="en-US" altLang="zh-CN" sz="2200" b="1" i="1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200" kern="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的条件分布律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200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942928" y="5789003"/>
          <a:ext cx="82550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91" name="Equation" r:id="rId14" imgW="9753600" imgH="4267200" progId="Equation.DSMT4">
                  <p:embed/>
                </p:oleObj>
              </mc:Choice>
              <mc:Fallback>
                <p:oleObj name="Equation" r:id="rId14" imgW="9753600" imgH="4267200" progId="Equation.DSMT4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42928" y="5789003"/>
                        <a:ext cx="82550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3" name="TextBox 85"/>
          <p:cNvSpPr txBox="1">
            <a:spLocks noChangeArrowheads="1"/>
          </p:cNvSpPr>
          <p:nvPr/>
        </p:nvSpPr>
        <p:spPr bwMode="auto">
          <a:xfrm>
            <a:off x="937739" y="3326302"/>
            <a:ext cx="528638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且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85"/>
          <p:cNvSpPr txBox="1">
            <a:spLocks noChangeArrowheads="1"/>
          </p:cNvSpPr>
          <p:nvPr/>
        </p:nvSpPr>
        <p:spPr bwMode="auto">
          <a:xfrm>
            <a:off x="521404" y="1730577"/>
            <a:ext cx="5038725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显然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条件分布律是个分布律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因为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4"/>
          <p:cNvGraphicFramePr>
            <a:graphicFrameLocks noChangeAspect="1"/>
          </p:cNvGraphicFramePr>
          <p:nvPr/>
        </p:nvGraphicFramePr>
        <p:xfrm>
          <a:off x="2204404" y="2397597"/>
          <a:ext cx="27495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4" name="Equation" r:id="rId1" imgW="1193800" imgH="190500" progId="Equation.DSMT4">
                  <p:embed/>
                </p:oleObj>
              </mc:Choice>
              <mc:Fallback>
                <p:oleObj name="Equation" r:id="rId1" imgW="1193800" imgH="1905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4404" y="2397597"/>
                        <a:ext cx="27495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5"/>
          <p:cNvGraphicFramePr>
            <a:graphicFrameLocks noChangeAspect="1"/>
          </p:cNvGraphicFramePr>
          <p:nvPr/>
        </p:nvGraphicFramePr>
        <p:xfrm>
          <a:off x="1597337" y="2952479"/>
          <a:ext cx="4627563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5" name="Equation" r:id="rId3" imgW="2032000" imgH="469900" progId="Equation.DSMT4">
                  <p:embed/>
                </p:oleObj>
              </mc:Choice>
              <mc:Fallback>
                <p:oleObj name="Equation" r:id="rId3" imgW="2032000" imgH="4699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337" y="2952479"/>
                        <a:ext cx="4627563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85"/>
          <p:cNvSpPr txBox="1">
            <a:spLocks noChangeArrowheads="1"/>
          </p:cNvSpPr>
          <p:nvPr/>
        </p:nvSpPr>
        <p:spPr bwMode="auto">
          <a:xfrm>
            <a:off x="901227" y="4368006"/>
            <a:ext cx="7133164" cy="1931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条件分布律的意义是将某变量固定时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如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3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将原来的样本</a:t>
            </a:r>
            <a:r>
              <a:rPr lang="en-US" altLang="zh-CN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(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取值</a:t>
            </a:r>
            <a:r>
              <a:rPr lang="en-US" altLang="zh-CN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空间缩为一维点集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{(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3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30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{(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3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30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…, }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考虑其上的分布律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但因该点集原来概率之和不等于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而等于边缘分布律</a:t>
            </a:r>
            <a:r>
              <a:rPr lang="en-US" altLang="zh-CN" sz="23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300" i="1" baseline="-250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i </a:t>
            </a:r>
            <a:r>
              <a:rPr lang="en-US" altLang="zh-CN" sz="2300" b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，</a:t>
            </a:r>
            <a:r>
              <a:rPr lang="en-US" altLang="zh-CN" sz="23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故用它来规范化</a:t>
            </a:r>
            <a:r>
              <a:rPr lang="en-US" altLang="zh-CN" sz="23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. </a:t>
            </a:r>
            <a:endParaRPr lang="en-US" altLang="zh-CN" sz="2300" dirty="0">
              <a:solidFill>
                <a:prstClr val="black"/>
              </a:solidFill>
              <a:highlight>
                <a:srgbClr val="FFFF00"/>
              </a:highlight>
              <a:cs typeface="Times New Roman" panose="02020603050405020304" pitchFamily="18" charset="0"/>
            </a:endParaRPr>
          </a:p>
        </p:txBody>
      </p:sp>
      <p:pic>
        <p:nvPicPr>
          <p:cNvPr id="30" name="Picture 18" descr="E:\MB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2" y="4514056"/>
            <a:ext cx="306387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04330" y="1535319"/>
            <a:ext cx="9039670" cy="77726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例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一袋中有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6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个大小形状相同的球，其中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个为红色，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个为白色，每次从袋中任取一球，共取两次。定义随机变量 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如下：</a:t>
            </a:r>
            <a:endParaRPr lang="en-US" altLang="zh-CN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1350" y="2449513"/>
          <a:ext cx="31623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2" name="Equation" r:id="rId1" imgW="42367200" imgH="8839200" progId="Equation.DSMT4">
                  <p:embed/>
                </p:oleObj>
              </mc:Choice>
              <mc:Fallback>
                <p:oleObj name="Equation" r:id="rId1" imgW="42367200" imgH="8839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" y="2449513"/>
                        <a:ext cx="31623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4291013" y="2459038"/>
          <a:ext cx="31162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3" name="Equation" r:id="rId3" imgW="41757600" imgH="8839200" progId="Equation.DSMT4">
                  <p:embed/>
                </p:oleObj>
              </mc:Choice>
              <mc:Fallback>
                <p:oleObj name="Equation" r:id="rId3" imgW="41757600" imgH="8839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013" y="2459038"/>
                        <a:ext cx="311626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4330" y="3246741"/>
            <a:ext cx="8991564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700" dirty="0">
                <a:solidFill>
                  <a:prstClr val="black"/>
                </a:solidFill>
                <a:cs typeface="Times New Roman" panose="02020603050405020304" pitchFamily="18" charset="0"/>
              </a:rPr>
              <a:t>考虑两种取球方式</a:t>
            </a:r>
            <a:r>
              <a:rPr lang="en-US" altLang="zh-CN" sz="1700" dirty="0">
                <a:solidFill>
                  <a:prstClr val="black"/>
                </a:solidFill>
                <a:cs typeface="Times New Roman" panose="02020603050405020304" pitchFamily="18" charset="0"/>
              </a:rPr>
              <a:t>:</a:t>
            </a:r>
            <a:r>
              <a:rPr lang="en-US" altLang="zh-CN" sz="1700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(1)</a:t>
            </a:r>
            <a:r>
              <a:rPr lang="zh-CN" altLang="en-US" sz="1700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有放回取球</a:t>
            </a:r>
            <a:r>
              <a:rPr lang="en-US" altLang="zh-CN" sz="1700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; (2) </a:t>
            </a:r>
            <a:r>
              <a:rPr lang="zh-CN" altLang="en-US" sz="1700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无放回取球。求在 </a:t>
            </a:r>
            <a:r>
              <a:rPr lang="en-US" altLang="zh-CN" sz="17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17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0</a:t>
            </a:r>
            <a:r>
              <a:rPr lang="zh-CN" altLang="en-US" sz="17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的条件下，</a:t>
            </a:r>
            <a:r>
              <a:rPr lang="en-US" altLang="zh-CN" sz="17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zh-CN" altLang="en-US" sz="17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的条件分布律。</a:t>
            </a:r>
            <a:endParaRPr lang="zh-CN" altLang="en-US" sz="1700" dirty="0"/>
          </a:p>
        </p:txBody>
      </p:sp>
      <p:sp>
        <p:nvSpPr>
          <p:cNvPr id="2" name="矩形 1"/>
          <p:cNvSpPr/>
          <p:nvPr/>
        </p:nvSpPr>
        <p:spPr>
          <a:xfrm>
            <a:off x="389404" y="3897770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(1)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有放回取球方式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330" y="377739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graphicFrame>
        <p:nvGraphicFramePr>
          <p:cNvPr id="12" name="对象 5"/>
          <p:cNvGraphicFramePr>
            <a:graphicFrameLocks noChangeAspect="1"/>
          </p:cNvGraphicFramePr>
          <p:nvPr/>
        </p:nvGraphicFramePr>
        <p:xfrm>
          <a:off x="2906249" y="3777392"/>
          <a:ext cx="3730631" cy="61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4" name="Equation" r:id="rId5" imgW="56083200" imgH="9144000" progId="Equation.DSMT4">
                  <p:embed/>
                </p:oleObj>
              </mc:Choice>
              <mc:Fallback>
                <p:oleObj name="Equation" r:id="rId5" imgW="56083200" imgH="91440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6249" y="3777392"/>
                        <a:ext cx="3730631" cy="61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906249" y="4534842"/>
          <a:ext cx="3845318" cy="630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5" name="Equation" r:id="rId7" imgW="55778400" imgH="9144000" progId="Equation.DSMT4">
                  <p:embed/>
                </p:oleObj>
              </mc:Choice>
              <mc:Fallback>
                <p:oleObj name="Equation" r:id="rId7" imgW="55778400" imgH="9144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06249" y="4534842"/>
                        <a:ext cx="3845318" cy="630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12079" y="5605463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 (2)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无放回取球方式</a:t>
            </a: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49246" y="5413184"/>
          <a:ext cx="3519429" cy="56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6" name="Equation" r:id="rId9" imgW="57302400" imgH="9144000" progId="Equation.DSMT4">
                  <p:embed/>
                </p:oleObj>
              </mc:Choice>
              <mc:Fallback>
                <p:oleObj name="Equation" r:id="rId9" imgW="57302400" imgH="9144000" progId="Equation.DSMT4">
                  <p:embed/>
                  <p:pic>
                    <p:nvPicPr>
                      <p:cNvPr id="0" name="对象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9246" y="5413184"/>
                        <a:ext cx="3519429" cy="561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881922" y="6099380"/>
          <a:ext cx="3586753" cy="575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17" name="Equation" r:id="rId11" imgW="56997600" imgH="9144000" progId="Equation.DSMT4">
                  <p:embed/>
                </p:oleObj>
              </mc:Choice>
              <mc:Fallback>
                <p:oleObj name="Equation" r:id="rId11" imgW="56997600" imgH="91440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1922" y="6099380"/>
                        <a:ext cx="3586753" cy="575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2" grpId="0"/>
      <p:bldP spid="4" grpId="0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639464" y="3142627"/>
          <a:ext cx="53213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1" name="Equation" r:id="rId1" imgW="62788800" imgH="5791200" progId="Equation.DSMT4">
                  <p:embed/>
                </p:oleObj>
              </mc:Choice>
              <mc:Fallback>
                <p:oleObj name="Equation" r:id="rId1" imgW="62788800" imgH="5791200" progId="Equation.DSMT4">
                  <p:embed/>
                  <p:pic>
                    <p:nvPicPr>
                      <p:cNvPr id="0" name="对象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9464" y="3142627"/>
                        <a:ext cx="5321300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0" y="1653327"/>
            <a:ext cx="9144000" cy="1517828"/>
            <a:chOff x="276324" y="3380991"/>
            <a:chExt cx="9038757" cy="1517828"/>
          </a:xfrm>
        </p:grpSpPr>
        <p:grpSp>
          <p:nvGrpSpPr>
            <p:cNvPr id="28" name="组合 27"/>
            <p:cNvGrpSpPr/>
            <p:nvPr/>
          </p:nvGrpSpPr>
          <p:grpSpPr>
            <a:xfrm>
              <a:off x="276324" y="3380991"/>
              <a:ext cx="9038757" cy="1517828"/>
              <a:chOff x="307146" y="3429001"/>
              <a:chExt cx="9038757" cy="1517828"/>
            </a:xfrm>
          </p:grpSpPr>
          <p:sp>
            <p:nvSpPr>
              <p:cNvPr id="31" name="内容占位符 2"/>
              <p:cNvSpPr txBox="1"/>
              <p:nvPr/>
            </p:nvSpPr>
            <p:spPr bwMode="auto">
              <a:xfrm>
                <a:off x="307146" y="3429001"/>
                <a:ext cx="9038757" cy="151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zh-CN" altLang="en-US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为二维连续型随机变量，其联合概率密度为           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关于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的边缘概率密度为            ，         。若对于固定的 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,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则在给定 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y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zh-CN" altLang="en-US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的条件分布函数为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9518" y="3579905"/>
                <a:ext cx="1024878" cy="259864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定义</a:t>
                </a:r>
                <a:r>
                  <a:rPr kumimoji="0" lang="en-US" altLang="zh-CN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2.3.2</a:t>
                </a:r>
                <a:endParaRPr kumimoji="0" lang="zh-CN" altLang="en-US" sz="22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0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10" y="3529553"/>
              <a:ext cx="300038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8085194" y="1744672"/>
          <a:ext cx="945792" cy="378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2" name="Equation" r:id="rId4" imgW="10668000" imgH="4267200" progId="Equation.DSMT4">
                  <p:embed/>
                </p:oleObj>
              </mc:Choice>
              <mc:Fallback>
                <p:oleObj name="Equation" r:id="rId4" imgW="10668000" imgH="4267200" progId="Equation.DSMT4">
                  <p:embed/>
                  <p:pic>
                    <p:nvPicPr>
                      <p:cNvPr id="0" name="对象 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85194" y="1744672"/>
                        <a:ext cx="945792" cy="378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513510" y="2161070"/>
          <a:ext cx="8096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3" name="Equation" r:id="rId6" imgW="9144000" imgH="4572000" progId="Equation.DSMT4">
                  <p:embed/>
                </p:oleObj>
              </mc:Choice>
              <mc:Fallback>
                <p:oleObj name="Equation" r:id="rId6" imgW="9144000" imgH="4572000" progId="Equation.DSMT4">
                  <p:embed/>
                  <p:pic>
                    <p:nvPicPr>
                      <p:cNvPr id="0" name="对象 3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3510" y="2161070"/>
                        <a:ext cx="809625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492750" y="2176463"/>
          <a:ext cx="7556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4" name="Equation" r:id="rId8" imgW="8534400" imgH="4572000" progId="Equation.DSMT4">
                  <p:embed/>
                </p:oleObj>
              </mc:Choice>
              <mc:Fallback>
                <p:oleObj name="Equation" r:id="rId8" imgW="8534400" imgH="4572000" progId="Equation.DSMT4">
                  <p:embed/>
                  <p:pic>
                    <p:nvPicPr>
                      <p:cNvPr id="0" name="对象 3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92750" y="2176463"/>
                        <a:ext cx="75565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04330" y="2675270"/>
          <a:ext cx="1187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5" name="Equation" r:id="rId10" imgW="13411200" imgH="4572000" progId="Equation.DSMT4">
                  <p:embed/>
                </p:oleObj>
              </mc:Choice>
              <mc:Fallback>
                <p:oleObj name="Equation" r:id="rId10" imgW="13411200" imgH="4572000" progId="Equation.DSMT4">
                  <p:embed/>
                  <p:pic>
                    <p:nvPicPr>
                      <p:cNvPr id="0" name="对象 3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4330" y="2675270"/>
                        <a:ext cx="118745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104330" y="3762042"/>
            <a:ext cx="9291326" cy="430887"/>
            <a:chOff x="181881" y="3946355"/>
            <a:chExt cx="9291326" cy="430887"/>
          </a:xfrm>
        </p:grpSpPr>
        <p:sp>
          <p:nvSpPr>
            <p:cNvPr id="5" name="矩形 4"/>
            <p:cNvSpPr/>
            <p:nvPr/>
          </p:nvSpPr>
          <p:spPr>
            <a:xfrm>
              <a:off x="181881" y="3946355"/>
              <a:ext cx="929132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其中                                            称为在           的条件下</a:t>
              </a:r>
              <a:r>
                <a:rPr lang="en-US" altLang="zh-CN" sz="2200" b="1" i="1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zh-CN" altLang="en-US" sz="2200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的条件概率密度。</a:t>
              </a:r>
              <a:endParaRPr lang="zh-CN" altLang="en-US" sz="2200" kern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对象 25"/>
            <p:cNvGraphicFramePr>
              <a:graphicFrameLocks noChangeAspect="1"/>
            </p:cNvGraphicFramePr>
            <p:nvPr/>
          </p:nvGraphicFramePr>
          <p:xfrm>
            <a:off x="769701" y="3968913"/>
            <a:ext cx="3100388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46" name="Equation" r:id="rId12" imgW="36576000" imgH="4572000" progId="Equation.DSMT4">
                    <p:embed/>
                  </p:oleObj>
                </mc:Choice>
                <mc:Fallback>
                  <p:oleObj name="Equation" r:id="rId12" imgW="36576000" imgH="4572000" progId="Equation.DSMT4">
                    <p:embed/>
                    <p:pic>
                      <p:nvPicPr>
                        <p:cNvPr id="0" name="对象 25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769701" y="3968913"/>
                          <a:ext cx="3100388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4777754" y="4015292"/>
            <a:ext cx="723900" cy="361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47" name="Equation" r:id="rId14" imgW="8534400" imgH="4267200" progId="Equation.DSMT4">
                    <p:embed/>
                  </p:oleObj>
                </mc:Choice>
                <mc:Fallback>
                  <p:oleObj name="Equation" r:id="rId14" imgW="8534400" imgH="4267200" progId="Equation.DSMT4">
                    <p:embed/>
                    <p:pic>
                      <p:nvPicPr>
                        <p:cNvPr id="0" name="对象 26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777754" y="4015292"/>
                          <a:ext cx="723900" cy="3619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22040" y="4367938"/>
            <a:ext cx="8865103" cy="769441"/>
            <a:chOff x="104330" y="4476560"/>
            <a:chExt cx="8865103" cy="769441"/>
          </a:xfrm>
        </p:grpSpPr>
        <p:sp>
          <p:nvSpPr>
            <p:cNvPr id="3" name="矩形 2"/>
            <p:cNvSpPr/>
            <p:nvPr/>
          </p:nvSpPr>
          <p:spPr>
            <a:xfrm>
              <a:off x="104330" y="4476560"/>
              <a:ext cx="8865103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类似地，若对于固定的 </a:t>
              </a:r>
              <a:r>
                <a:rPr lang="en-US" altLang="zh-CN" sz="2200" b="1" i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，               ，则在给定 </a:t>
              </a:r>
              <a:r>
                <a:rPr lang="en-US" altLang="zh-CN" sz="2200" b="1" i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 = x 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时</a:t>
              </a:r>
              <a:r>
                <a:rPr lang="en-US" altLang="zh-CN" sz="2200" b="1" i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Y</a:t>
              </a:r>
              <a:r>
                <a:rPr lang="zh-CN" altLang="en-US" sz="2200" b="1" i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的条件分布函数为</a:t>
              </a:r>
              <a:endParaRPr lang="zh-CN" altLang="en-US" sz="2200" dirty="0"/>
            </a:p>
          </p:txBody>
        </p:sp>
        <p:graphicFrame>
          <p:nvGraphicFramePr>
            <p:cNvPr id="37" name="对象 36"/>
            <p:cNvGraphicFramePr>
              <a:graphicFrameLocks noChangeAspect="1"/>
            </p:cNvGraphicFramePr>
            <p:nvPr/>
          </p:nvGraphicFramePr>
          <p:xfrm>
            <a:off x="3343378" y="4507512"/>
            <a:ext cx="1214438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48" name="Equation" r:id="rId16" imgW="13716000" imgH="4572000" progId="Equation.DSMT4">
                    <p:embed/>
                  </p:oleObj>
                </mc:Choice>
                <mc:Fallback>
                  <p:oleObj name="Equation" r:id="rId16" imgW="13716000" imgH="4572000" progId="Equation.DSMT4">
                    <p:embed/>
                    <p:pic>
                      <p:nvPicPr>
                        <p:cNvPr id="0" name="对象 36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3343378" y="4507512"/>
                          <a:ext cx="1214438" cy="406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1639464" y="5168331"/>
          <a:ext cx="5402282" cy="50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9" name="Equation" r:id="rId18" imgW="62484000" imgH="5791200" progId="Equation.DSMT4">
                  <p:embed/>
                </p:oleObj>
              </mc:Choice>
              <mc:Fallback>
                <p:oleObj name="Equation" r:id="rId18" imgW="62484000" imgH="5791200" progId="Equation.DSMT4">
                  <p:embed/>
                  <p:pic>
                    <p:nvPicPr>
                      <p:cNvPr id="0" name="对象 40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639464" y="5168331"/>
                        <a:ext cx="5402282" cy="50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组合 41"/>
          <p:cNvGrpSpPr/>
          <p:nvPr/>
        </p:nvGrpSpPr>
        <p:grpSpPr>
          <a:xfrm>
            <a:off x="40226" y="5836560"/>
            <a:ext cx="9103774" cy="430887"/>
            <a:chOff x="181881" y="3946355"/>
            <a:chExt cx="9103774" cy="430887"/>
          </a:xfrm>
        </p:grpSpPr>
        <p:sp>
          <p:nvSpPr>
            <p:cNvPr id="43" name="矩形 42"/>
            <p:cNvSpPr/>
            <p:nvPr/>
          </p:nvSpPr>
          <p:spPr>
            <a:xfrm>
              <a:off x="181881" y="3946355"/>
              <a:ext cx="910377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其中                                            称为在           的条件下</a:t>
              </a:r>
              <a:r>
                <a:rPr lang="en-US" altLang="zh-CN" sz="2200" b="1" i="1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zh-CN" altLang="en-US" sz="2200" kern="0" dirty="0">
                  <a:solidFill>
                    <a:schemeClr val="accent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的条件概率密度。</a:t>
              </a:r>
              <a:endParaRPr lang="zh-CN" altLang="en-US" sz="2200" kern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4" name="对象 43"/>
            <p:cNvGraphicFramePr>
              <a:graphicFrameLocks noChangeAspect="1"/>
            </p:cNvGraphicFramePr>
            <p:nvPr/>
          </p:nvGraphicFramePr>
          <p:xfrm>
            <a:off x="756444" y="3968123"/>
            <a:ext cx="3125787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50" name="Equation" r:id="rId20" imgW="36880800" imgH="4572000" progId="Equation.DSMT4">
                    <p:embed/>
                  </p:oleObj>
                </mc:Choice>
                <mc:Fallback>
                  <p:oleObj name="Equation" r:id="rId20" imgW="36880800" imgH="4572000" progId="Equation.DSMT4">
                    <p:embed/>
                    <p:pic>
                      <p:nvPicPr>
                        <p:cNvPr id="0" name="对象 43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56444" y="3968123"/>
                          <a:ext cx="3125787" cy="387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4751755" y="4040695"/>
            <a:ext cx="774700" cy="309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851" name="Equation" r:id="rId22" imgW="9144000" imgH="3657600" progId="Equation.DSMT4">
                    <p:embed/>
                  </p:oleObj>
                </mc:Choice>
                <mc:Fallback>
                  <p:oleObj name="Equation" r:id="rId22" imgW="9144000" imgH="3657600" progId="Equation.DSMT4">
                    <p:embed/>
                    <p:pic>
                      <p:nvPicPr>
                        <p:cNvPr id="0" name="对象 44"/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4751755" y="4040695"/>
                          <a:ext cx="774700" cy="309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22"/>
          <p:cNvSpPr>
            <a:spLocks noChangeArrowheads="1"/>
          </p:cNvSpPr>
          <p:nvPr/>
        </p:nvSpPr>
        <p:spPr bwMode="auto">
          <a:xfrm>
            <a:off x="323099" y="1670981"/>
            <a:ext cx="8190238" cy="90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974" tIns="32987" rIns="65974" bIns="32987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若已知随机变量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就可以知道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落在任一区间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(a, b]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的概率。</a:t>
            </a: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分布函数完整地描述了随机变量的概率规律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483599" y="2793200"/>
            <a:ext cx="67691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  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5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 i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</a:t>
            </a:r>
            <a:r>
              <a:rPr lang="en-US" altLang="zh-CN" sz="25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5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表示下列事件的概率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212262" y="3481906"/>
          <a:ext cx="147796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3" name="Equation" r:id="rId1" imgW="635000" imgH="190500" progId="Equation.DSMT4">
                  <p:embed/>
                </p:oleObj>
              </mc:Choice>
              <mc:Fallback>
                <p:oleObj name="Equation" r:id="rId1" imgW="635000" imgH="190500" progId="Equation.DSMT4">
                  <p:embed/>
                  <p:pic>
                    <p:nvPicPr>
                      <p:cNvPr id="0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262" y="3481906"/>
                        <a:ext cx="147796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085512" y="3481906"/>
          <a:ext cx="18049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4" name="Equation" r:id="rId3" imgW="787400" imgH="190500" progId="Equation.DSMT4">
                  <p:embed/>
                </p:oleObj>
              </mc:Choice>
              <mc:Fallback>
                <p:oleObj name="Equation" r:id="rId3" imgW="787400" imgH="190500" progId="Equation.DSMT4">
                  <p:embed/>
                  <p:pic>
                    <p:nvPicPr>
                      <p:cNvPr id="0" name="对象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512" y="3481906"/>
                        <a:ext cx="18049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83599" y="4231174"/>
            <a:ext cx="5191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解：</a:t>
            </a:r>
            <a:endParaRPr lang="zh-CN" altLang="en-US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555162" y="4331187"/>
          <a:ext cx="112871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5" name="Equation" r:id="rId5" imgW="533400" imgH="190500" progId="Equation.DSMT4">
                  <p:embed/>
                </p:oleObj>
              </mc:Choice>
              <mc:Fallback>
                <p:oleObj name="Equation" r:id="rId5" imgW="533400" imgH="190500" progId="Equation.DSMT4">
                  <p:embed/>
                  <p:pic>
                    <p:nvPicPr>
                      <p:cNvPr id="0" name="对象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162" y="4331187"/>
                        <a:ext cx="1128712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085262" y="4259749"/>
            <a:ext cx="3730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a)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699749" y="4331187"/>
          <a:ext cx="343693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6" name="Equation" r:id="rId7" imgW="1625600" imgH="190500" progId="Equation.DSMT4">
                  <p:embed/>
                </p:oleObj>
              </mc:Choice>
              <mc:Fallback>
                <p:oleObj name="Equation" r:id="rId7" imgW="1625600" imgH="190500" progId="Equation.DSMT4">
                  <p:embed/>
                  <p:pic>
                    <p:nvPicPr>
                      <p:cNvPr id="0" name="对象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49" y="4331187"/>
                        <a:ext cx="3436938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699749" y="4770924"/>
          <a:ext cx="1181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7" name="Equation" r:id="rId9" imgW="558800" imgH="190500" progId="Equation.DSMT4">
                  <p:embed/>
                </p:oleObj>
              </mc:Choice>
              <mc:Fallback>
                <p:oleObj name="Equation" r:id="rId9" imgW="558800" imgH="19050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49" y="4770924"/>
                        <a:ext cx="1181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555162" y="5239237"/>
          <a:ext cx="15303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8" name="Equation" r:id="rId11" imgW="723900" imgH="190500" progId="Equation.DSMT4">
                  <p:embed/>
                </p:oleObj>
              </mc:Choice>
              <mc:Fallback>
                <p:oleObj name="Equation" r:id="rId11" imgW="723900" imgH="190500" progId="Equation.DSMT4">
                  <p:embed/>
                  <p:pic>
                    <p:nvPicPr>
                      <p:cNvPr id="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162" y="5239237"/>
                        <a:ext cx="15303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085262" y="5194787"/>
            <a:ext cx="39052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b)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145837" y="5239237"/>
          <a:ext cx="2630487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69" name="Equation" r:id="rId13" imgW="1244600" imgH="190500" progId="Equation.DSMT4">
                  <p:embed/>
                </p:oleObj>
              </mc:Choice>
              <mc:Fallback>
                <p:oleObj name="Equation" r:id="rId13" imgW="1244600" imgH="190500" progId="Equation.DSMT4">
                  <p:embed/>
                  <p:pic>
                    <p:nvPicPr>
                      <p:cNvPr id="0" name="对象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837" y="5239237"/>
                        <a:ext cx="2630487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3145837" y="5699612"/>
          <a:ext cx="26035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0" name="Equation" r:id="rId15" imgW="1231265" imgH="190500" progId="Equation.DSMT4">
                  <p:embed/>
                </p:oleObj>
              </mc:Choice>
              <mc:Fallback>
                <p:oleObj name="Equation" r:id="rId15" imgW="1231265" imgH="190500" progId="Equation.DSMT4">
                  <p:embed/>
                  <p:pic>
                    <p:nvPicPr>
                      <p:cNvPr id="0" name="对象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5837" y="5699612"/>
                        <a:ext cx="26035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5695362" y="5699612"/>
          <a:ext cx="16652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1" name="Equation" r:id="rId17" imgW="787400" imgH="190500" progId="Equation.DSMT4">
                  <p:embed/>
                </p:oleObj>
              </mc:Choice>
              <mc:Fallback>
                <p:oleObj name="Equation" r:id="rId17" imgW="787400" imgH="190500" progId="Equation.DSMT4">
                  <p:embed/>
                  <p:pic>
                    <p:nvPicPr>
                      <p:cNvPr id="0" name="对象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5362" y="5699612"/>
                        <a:ext cx="16652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46" name="Object 48"/>
          <p:cNvGraphicFramePr>
            <a:graphicFrameLocks noChangeAspect="1"/>
          </p:cNvGraphicFramePr>
          <p:nvPr/>
        </p:nvGraphicFramePr>
        <p:xfrm>
          <a:off x="1464339" y="2952923"/>
          <a:ext cx="52990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6" name="Equation" r:id="rId1" imgW="2057400" imgH="381000" progId="Equation.DSMT4">
                  <p:embed/>
                </p:oleObj>
              </mc:Choice>
              <mc:Fallback>
                <p:oleObj name="Equation" r:id="rId1" imgW="2057400" imgH="3810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4339" y="2952923"/>
                        <a:ext cx="5299075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16"/>
          <p:cNvSpPr>
            <a:spLocks noChangeArrowheads="1"/>
          </p:cNvSpPr>
          <p:nvPr/>
        </p:nvSpPr>
        <p:spPr bwMode="auto">
          <a:xfrm>
            <a:off x="442941" y="1658317"/>
            <a:ext cx="4833938" cy="477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条件密度函数也是密度函数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因为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8" name="矩形 3"/>
          <p:cNvSpPr>
            <a:spLocks noChangeArrowheads="1"/>
          </p:cNvSpPr>
          <p:nvPr/>
        </p:nvSpPr>
        <p:spPr bwMode="auto">
          <a:xfrm>
            <a:off x="1250026" y="2392536"/>
            <a:ext cx="825500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显然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9" name="对象 5"/>
          <p:cNvGraphicFramePr>
            <a:graphicFrameLocks noChangeAspect="1"/>
          </p:cNvGraphicFramePr>
          <p:nvPr/>
        </p:nvGraphicFramePr>
        <p:xfrm>
          <a:off x="1937414" y="2371898"/>
          <a:ext cx="21066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77" name="Equation" r:id="rId3" imgW="787400" imgH="190500" progId="Equation.DSMT4">
                  <p:embed/>
                </p:oleObj>
              </mc:Choice>
              <mc:Fallback>
                <p:oleObj name="Equation" r:id="rId3" imgW="787400" imgH="1905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7414" y="2371898"/>
                        <a:ext cx="21066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TextBox 85"/>
          <p:cNvSpPr txBox="1">
            <a:spLocks noChangeArrowheads="1"/>
          </p:cNvSpPr>
          <p:nvPr/>
        </p:nvSpPr>
        <p:spPr bwMode="auto">
          <a:xfrm>
            <a:off x="1148426" y="4122910"/>
            <a:ext cx="6235700" cy="1593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它的含义是将二维分布限制在直线</a:t>
            </a:r>
            <a:r>
              <a:rPr lang="en-US" altLang="zh-CN" sz="25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5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lang="en-US" altLang="zh-CN" sz="25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zh-CN" altLang="en-US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上</a:t>
            </a:r>
            <a:r>
              <a:rPr lang="en-US" altLang="zh-CN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, </a:t>
            </a:r>
            <a:r>
              <a:rPr lang="en-US" altLang="zh-CN" sz="25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zh-CN" altLang="en-US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的分</a:t>
            </a:r>
            <a:r>
              <a:rPr lang="zh-CN" altLang="en-US" sz="2500" dirty="0">
                <a:solidFill>
                  <a:schemeClr val="accent5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布。</a:t>
            </a:r>
            <a:r>
              <a:rPr lang="zh-CN" altLang="en-US" sz="2500" dirty="0">
                <a:solidFill>
                  <a:schemeClr val="accent5"/>
                </a:solidFill>
                <a:cs typeface="Times New Roman" panose="02020603050405020304" pitchFamily="18" charset="0"/>
              </a:rPr>
              <a:t>其分布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关系与二维分布一致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 </a:t>
            </a:r>
            <a:r>
              <a:rPr lang="zh-CN" altLang="en-US" sz="2500" dirty="0">
                <a:solidFill>
                  <a:prstClr val="black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但相差一个规范化因子</a:t>
            </a:r>
            <a:r>
              <a:rPr lang="en-US" altLang="zh-CN" sz="25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500" i="1" baseline="-250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5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500" i="1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500" dirty="0">
                <a:solidFill>
                  <a:prstClr val="black"/>
                </a:solidFill>
                <a:highlight>
                  <a:srgbClr val="FFFF00"/>
                </a:highlight>
                <a:latin typeface="Times New Roman" panose="02020603050405020304"/>
                <a:cs typeface="Times New Roman" panose="02020603050405020304" pitchFamily="18" charset="0"/>
              </a:rPr>
              <a:t>).</a:t>
            </a:r>
            <a:endParaRPr lang="en-US" altLang="zh-CN" sz="2500" dirty="0">
              <a:solidFill>
                <a:prstClr val="black"/>
              </a:solidFill>
              <a:highlight>
                <a:srgbClr val="FFFF00"/>
              </a:highlight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pic>
        <p:nvPicPr>
          <p:cNvPr id="51" name="Picture 18" descr="E:\MB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21" y="4286422"/>
            <a:ext cx="306388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矩形 3"/>
          <p:cNvSpPr>
            <a:spLocks noChangeArrowheads="1"/>
          </p:cNvSpPr>
          <p:nvPr/>
        </p:nvSpPr>
        <p:spPr bwMode="auto">
          <a:xfrm>
            <a:off x="878551" y="3137073"/>
            <a:ext cx="504825" cy="476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②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53" name="矩形 3"/>
          <p:cNvSpPr>
            <a:spLocks noChangeArrowheads="1"/>
          </p:cNvSpPr>
          <p:nvPr/>
        </p:nvSpPr>
        <p:spPr bwMode="auto">
          <a:xfrm>
            <a:off x="878551" y="2371898"/>
            <a:ext cx="504825" cy="4778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①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50" grpId="0"/>
      <p:bldP spid="52" grpId="0"/>
      <p:bldP spid="5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1757175" y="2571387"/>
            <a:ext cx="5137150" cy="3241241"/>
            <a:chOff x="1954659" y="1485657"/>
            <a:chExt cx="5136738" cy="3241154"/>
          </a:xfrm>
        </p:grpSpPr>
        <p:sp>
          <p:nvSpPr>
            <p:cNvPr id="8" name="圆角矩形 27"/>
            <p:cNvSpPr/>
            <p:nvPr/>
          </p:nvSpPr>
          <p:spPr bwMode="auto">
            <a:xfrm>
              <a:off x="1954659" y="1486811"/>
              <a:ext cx="5136738" cy="3240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 bwMode="auto">
            <a:xfrm>
              <a:off x="2417733" y="1485657"/>
              <a:ext cx="4281361" cy="3214298"/>
              <a:chOff x="1042988" y="1512999"/>
              <a:chExt cx="7113587" cy="5345001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988" y="1524000"/>
                <a:ext cx="7113587" cy="533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3060875" y="4799570"/>
                <a:ext cx="3332211" cy="992697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 flipH="1" flipV="1">
                <a:off x="3368750" y="4655554"/>
                <a:ext cx="2499568" cy="1152128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4775200" y="1844675"/>
                <a:ext cx="0" cy="3455988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 flipV="1">
                <a:off x="3563938" y="5084763"/>
                <a:ext cx="3095625" cy="863600"/>
              </a:xfrm>
              <a:prstGeom prst="line">
                <a:avLst/>
              </a:prstGeom>
              <a:noFill/>
              <a:ln w="19050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Freeform 11"/>
              <p:cNvSpPr/>
              <p:nvPr/>
            </p:nvSpPr>
            <p:spPr bwMode="auto">
              <a:xfrm>
                <a:off x="3635375" y="5013325"/>
                <a:ext cx="3024188" cy="935038"/>
              </a:xfrm>
              <a:custGeom>
                <a:avLst/>
                <a:gdLst>
                  <a:gd name="T0" fmla="*/ 0 w 1905"/>
                  <a:gd name="T1" fmla="*/ 2147483647 h 589"/>
                  <a:gd name="T2" fmla="*/ 2147483647 w 1905"/>
                  <a:gd name="T3" fmla="*/ 2147483647 h 589"/>
                  <a:gd name="T4" fmla="*/ 2147483647 w 1905"/>
                  <a:gd name="T5" fmla="*/ 2147483647 h 589"/>
                  <a:gd name="T6" fmla="*/ 2147483647 w 1905"/>
                  <a:gd name="T7" fmla="*/ 0 h 589"/>
                  <a:gd name="T8" fmla="*/ 2147483647 w 1905"/>
                  <a:gd name="T9" fmla="*/ 2147483647 h 589"/>
                  <a:gd name="T10" fmla="*/ 2147483647 w 1905"/>
                  <a:gd name="T11" fmla="*/ 2147483647 h 589"/>
                  <a:gd name="T12" fmla="*/ 2147483647 w 1905"/>
                  <a:gd name="T13" fmla="*/ 2147483647 h 58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905"/>
                  <a:gd name="T22" fmla="*/ 0 h 589"/>
                  <a:gd name="T23" fmla="*/ 1905 w 1905"/>
                  <a:gd name="T24" fmla="*/ 589 h 58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905" h="589">
                    <a:moveTo>
                      <a:pt x="0" y="589"/>
                    </a:moveTo>
                    <a:cubicBezTo>
                      <a:pt x="185" y="517"/>
                      <a:pt x="371" y="446"/>
                      <a:pt x="499" y="363"/>
                    </a:cubicBezTo>
                    <a:cubicBezTo>
                      <a:pt x="627" y="280"/>
                      <a:pt x="696" y="150"/>
                      <a:pt x="771" y="90"/>
                    </a:cubicBezTo>
                    <a:cubicBezTo>
                      <a:pt x="846" y="30"/>
                      <a:pt x="884" y="0"/>
                      <a:pt x="952" y="0"/>
                    </a:cubicBezTo>
                    <a:cubicBezTo>
                      <a:pt x="1020" y="0"/>
                      <a:pt x="1096" y="67"/>
                      <a:pt x="1179" y="90"/>
                    </a:cubicBezTo>
                    <a:cubicBezTo>
                      <a:pt x="1262" y="113"/>
                      <a:pt x="1330" y="143"/>
                      <a:pt x="1451" y="136"/>
                    </a:cubicBezTo>
                    <a:cubicBezTo>
                      <a:pt x="1572" y="129"/>
                      <a:pt x="1829" y="60"/>
                      <a:pt x="1905" y="45"/>
                    </a:cubicBezTo>
                  </a:path>
                </a:pathLst>
              </a:custGeom>
              <a:solidFill>
                <a:srgbClr val="FF0000">
                  <a:alpha val="50195"/>
                </a:srgbClr>
              </a:solidFill>
              <a:ln w="9525">
                <a:solidFill>
                  <a:sysClr val="windowText" lastClr="000000"/>
                </a:solidFill>
                <a:round/>
              </a:ln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sz="2800" b="1" kern="1200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16" name="图片 15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0910" y="4182320"/>
                <a:ext cx="166261" cy="205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图片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8163" y="4081123"/>
                <a:ext cx="139507" cy="147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7891" y="1512999"/>
                <a:ext cx="520760" cy="213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8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5233" y="4110718"/>
                <a:ext cx="171039" cy="215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图片 1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1455" y="3409701"/>
                <a:ext cx="518849" cy="222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926244" y="1583740"/>
            <a:ext cx="4799013" cy="495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4776" tIns="32388" rIns="64776" bIns="32388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</a:rPr>
              <a:t>条件概率密度函数的解释图示</a:t>
            </a:r>
            <a:endParaRPr lang="zh-CN" altLang="en-US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1" name="矩形 7"/>
          <p:cNvSpPr>
            <a:spLocks noChangeArrowheads="1"/>
          </p:cNvSpPr>
          <p:nvPr/>
        </p:nvSpPr>
        <p:spPr bwMode="auto">
          <a:xfrm>
            <a:off x="261724" y="3455773"/>
            <a:ext cx="477838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r>
              <a:rPr lang="en-US" altLang="zh-CN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:</a:t>
            </a:r>
            <a:endParaRPr lang="zh-CN" altLang="en-US" sz="23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262219" y="1732224"/>
            <a:ext cx="507850" cy="55245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endParaRPr lang="en-US" altLang="zh-CN" sz="23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矩形 11"/>
          <p:cNvSpPr>
            <a:spLocks noChangeArrowheads="1"/>
          </p:cNvSpPr>
          <p:nvPr/>
        </p:nvSpPr>
        <p:spPr bwMode="auto">
          <a:xfrm>
            <a:off x="811717" y="3407390"/>
            <a:ext cx="2150971" cy="7772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根据联合密度计算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cs typeface="Times New Roman" panose="02020603050405020304" pitchFamily="18" charset="0"/>
              </a:rPr>
              <a:t>边缘密度函数</a:t>
            </a:r>
            <a:endParaRPr lang="zh-CN" altLang="en-US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732284" y="1741749"/>
            <a:ext cx="3359150" cy="45326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的联合密度函数为</a:t>
            </a:r>
            <a:endParaRPr lang="en-US" altLang="zh-CN" sz="2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5" name="组合 3"/>
          <p:cNvGrpSpPr/>
          <p:nvPr/>
        </p:nvGrpSpPr>
        <p:grpSpPr bwMode="auto">
          <a:xfrm>
            <a:off x="1002974" y="2554143"/>
            <a:ext cx="3967163" cy="585787"/>
            <a:chOff x="942520" y="2650598"/>
            <a:chExt cx="6131564" cy="904788"/>
          </a:xfrm>
        </p:grpSpPr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942520" y="2667763"/>
              <a:ext cx="4384597" cy="78408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求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                 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及</a:t>
              </a:r>
              <a:endPara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对象 1"/>
            <p:cNvGraphicFramePr>
              <a:graphicFrameLocks noChangeAspect="1"/>
            </p:cNvGraphicFramePr>
            <p:nvPr/>
          </p:nvGraphicFramePr>
          <p:xfrm>
            <a:off x="1556767" y="2650600"/>
            <a:ext cx="2357437" cy="882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84" name="Equation" r:id="rId1" imgW="914400" imgH="342900" progId="Equation.DSMT4">
                    <p:embed/>
                  </p:oleObj>
                </mc:Choice>
                <mc:Fallback>
                  <p:oleObj name="Equation" r:id="rId1" imgW="914400" imgH="3429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6767" y="2650600"/>
                          <a:ext cx="2357437" cy="8826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对象 2"/>
            <p:cNvGraphicFramePr>
              <a:graphicFrameLocks noChangeAspect="1"/>
            </p:cNvGraphicFramePr>
            <p:nvPr/>
          </p:nvGraphicFramePr>
          <p:xfrm>
            <a:off x="4563025" y="2650598"/>
            <a:ext cx="2511059" cy="904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85" name="Equation" r:id="rId3" imgW="951865" imgH="342900" progId="Equation.DSMT4">
                    <p:embed/>
                  </p:oleObj>
                </mc:Choice>
                <mc:Fallback>
                  <p:oleObj name="Equation" r:id="rId3" imgW="951865" imgH="3429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3025" y="2650598"/>
                          <a:ext cx="2511059" cy="904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组合 7"/>
          <p:cNvGrpSpPr/>
          <p:nvPr/>
        </p:nvGrpSpPr>
        <p:grpSpPr bwMode="auto">
          <a:xfrm>
            <a:off x="261724" y="4624955"/>
            <a:ext cx="3118869" cy="646331"/>
            <a:chOff x="1007602" y="5265206"/>
            <a:chExt cx="4218605" cy="981614"/>
          </a:xfrm>
        </p:grpSpPr>
        <p:sp>
          <p:nvSpPr>
            <p:cNvPr id="31" name="矩形 11"/>
            <p:cNvSpPr>
              <a:spLocks noChangeArrowheads="1"/>
            </p:cNvSpPr>
            <p:nvPr/>
          </p:nvSpPr>
          <p:spPr bwMode="auto">
            <a:xfrm>
              <a:off x="1007602" y="5265206"/>
              <a:ext cx="4218605" cy="9816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当              求条件密度函数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" name="对象 6"/>
            <p:cNvGraphicFramePr>
              <a:graphicFrameLocks noChangeAspect="1"/>
            </p:cNvGraphicFramePr>
            <p:nvPr/>
          </p:nvGraphicFramePr>
          <p:xfrm>
            <a:off x="1457621" y="5265206"/>
            <a:ext cx="1147382" cy="592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86" name="Equation" r:id="rId5" imgW="368300" imgH="190500" progId="Equation.DSMT4">
                    <p:embed/>
                  </p:oleObj>
                </mc:Choice>
                <mc:Fallback>
                  <p:oleObj name="Equation" r:id="rId5" imgW="368300" imgH="1905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7621" y="5265206"/>
                          <a:ext cx="1147382" cy="592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组合 37"/>
          <p:cNvGrpSpPr/>
          <p:nvPr/>
        </p:nvGrpSpPr>
        <p:grpSpPr bwMode="auto">
          <a:xfrm>
            <a:off x="3780614" y="1492758"/>
            <a:ext cx="3285236" cy="1047953"/>
            <a:chOff x="2190246" y="1221563"/>
            <a:chExt cx="2600831" cy="811229"/>
          </a:xfrm>
        </p:grpSpPr>
        <p:graphicFrame>
          <p:nvGraphicFramePr>
            <p:cNvPr id="34" name="对象 42"/>
            <p:cNvGraphicFramePr>
              <a:graphicFrameLocks noChangeAspect="1"/>
            </p:cNvGraphicFramePr>
            <p:nvPr/>
          </p:nvGraphicFramePr>
          <p:xfrm>
            <a:off x="2190246" y="1221563"/>
            <a:ext cx="2547045" cy="811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87" name="Equation" r:id="rId7" imgW="50393600" imgH="16662400" progId="Equation.DSMT4">
                    <p:embed/>
                  </p:oleObj>
                </mc:Choice>
                <mc:Fallback>
                  <p:oleObj name="Equation" r:id="rId7" imgW="50393600" imgH="16662400" progId="Equation.DSMT4">
                    <p:embed/>
                    <p:pic>
                      <p:nvPicPr>
                        <p:cNvPr id="0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0246" y="1221563"/>
                          <a:ext cx="2547045" cy="811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TextBox 85"/>
            <p:cNvSpPr txBox="1">
              <a:spLocks noChangeArrowheads="1"/>
            </p:cNvSpPr>
            <p:nvPr/>
          </p:nvSpPr>
          <p:spPr bwMode="auto">
            <a:xfrm>
              <a:off x="3768528" y="1623208"/>
              <a:ext cx="1022549" cy="40005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其他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39"/>
          <p:cNvGrpSpPr/>
          <p:nvPr/>
        </p:nvGrpSpPr>
        <p:grpSpPr bwMode="auto">
          <a:xfrm>
            <a:off x="1963839" y="5137964"/>
            <a:ext cx="4707240" cy="1564633"/>
            <a:chOff x="3333076" y="3503589"/>
            <a:chExt cx="3587910" cy="1387495"/>
          </a:xfrm>
        </p:grpSpPr>
        <p:graphicFrame>
          <p:nvGraphicFramePr>
            <p:cNvPr id="43" name="对象 28"/>
            <p:cNvGraphicFramePr>
              <a:graphicFrameLocks noChangeAspect="1"/>
            </p:cNvGraphicFramePr>
            <p:nvPr/>
          </p:nvGraphicFramePr>
          <p:xfrm>
            <a:off x="3333076" y="3503589"/>
            <a:ext cx="3587910" cy="1387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8788" name="Equation" r:id="rId9" imgW="79248000" imgH="26416000" progId="Equation.DSMT4">
                    <p:embed/>
                  </p:oleObj>
                </mc:Choice>
                <mc:Fallback>
                  <p:oleObj name="Equation" r:id="rId9" imgW="79248000" imgH="26416000" progId="Equation.DSMT4">
                    <p:embed/>
                    <p:pic>
                      <p:nvPicPr>
                        <p:cNvPr id="0" name="对象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33076" y="3503589"/>
                          <a:ext cx="3587910" cy="1387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TextBox 85"/>
            <p:cNvSpPr txBox="1">
              <a:spLocks noChangeArrowheads="1"/>
            </p:cNvSpPr>
            <p:nvPr/>
          </p:nvSpPr>
          <p:spPr bwMode="auto">
            <a:xfrm>
              <a:off x="6073090" y="4552479"/>
              <a:ext cx="569504" cy="33860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其他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7" name="对象 28"/>
          <p:cNvGraphicFramePr>
            <a:graphicFrameLocks noChangeAspect="1"/>
          </p:cNvGraphicFramePr>
          <p:nvPr/>
        </p:nvGraphicFramePr>
        <p:xfrm>
          <a:off x="2925674" y="3362634"/>
          <a:ext cx="5933820" cy="976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89" name="Equation" r:id="rId11" imgW="74980800" imgH="12496800" progId="Equation.DSMT4">
                  <p:embed/>
                </p:oleObj>
              </mc:Choice>
              <mc:Fallback>
                <p:oleObj name="Equation" r:id="rId11" imgW="74980800" imgH="12496800" progId="Equation.DSMT4">
                  <p:embed/>
                  <p:pic>
                    <p:nvPicPr>
                      <p:cNvPr id="0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674" y="3362634"/>
                        <a:ext cx="5933820" cy="976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04330" y="1045372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45" name="矩形 11"/>
          <p:cNvSpPr>
            <a:spLocks noChangeArrowheads="1"/>
          </p:cNvSpPr>
          <p:nvPr/>
        </p:nvSpPr>
        <p:spPr bwMode="auto">
          <a:xfrm>
            <a:off x="527694" y="2156304"/>
            <a:ext cx="720725" cy="419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64776" tIns="32388" rIns="64776" bIns="3238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于是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527694" y="3220458"/>
            <a:ext cx="373062" cy="5254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4776" tIns="32388" rIns="64776" bIns="32388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故</a:t>
            </a:r>
            <a:endParaRPr lang="en-US" altLang="zh-CN" sz="23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7" name="对象 46"/>
          <p:cNvGraphicFramePr>
            <a:graphicFrameLocks noChangeAspect="1"/>
          </p:cNvGraphicFramePr>
          <p:nvPr/>
        </p:nvGraphicFramePr>
        <p:xfrm>
          <a:off x="946729" y="3132558"/>
          <a:ext cx="2440183" cy="76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29" name="Equation" r:id="rId1" imgW="1091565" imgH="342900" progId="Equation.DSMT4">
                  <p:embed/>
                </p:oleObj>
              </mc:Choice>
              <mc:Fallback>
                <p:oleObj name="Equation" r:id="rId1" imgW="1091565" imgH="342900" progId="Equation.DSMT4">
                  <p:embed/>
                  <p:pic>
                    <p:nvPicPr>
                      <p:cNvPr id="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729" y="3132558"/>
                        <a:ext cx="2440183" cy="76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393074" y="4287107"/>
          <a:ext cx="1928890" cy="72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30" name="Equation" r:id="rId3" imgW="914400" imgH="342900" progId="Equation.DSMT4">
                  <p:embed/>
                </p:oleObj>
              </mc:Choice>
              <mc:Fallback>
                <p:oleObj name="Equation" r:id="rId3" imgW="914400" imgH="3429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74" y="4287107"/>
                        <a:ext cx="1928890" cy="7224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2373973" y="4247193"/>
          <a:ext cx="3671228" cy="105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31" name="Equation" r:id="rId5" imgW="1625600" imgH="469900" progId="Equation.DSMT4">
                  <p:embed/>
                </p:oleObj>
              </mc:Choice>
              <mc:Fallback>
                <p:oleObj name="Equation" r:id="rId5" imgW="1625600" imgH="46990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973" y="4247193"/>
                        <a:ext cx="3671228" cy="105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组合 57"/>
          <p:cNvGrpSpPr/>
          <p:nvPr/>
        </p:nvGrpSpPr>
        <p:grpSpPr bwMode="auto">
          <a:xfrm>
            <a:off x="5330075" y="1824732"/>
            <a:ext cx="3290887" cy="2160588"/>
            <a:chOff x="4787095" y="1002485"/>
            <a:chExt cx="3290153" cy="2160000"/>
          </a:xfrm>
        </p:grpSpPr>
        <p:sp>
          <p:nvSpPr>
            <p:cNvPr id="51" name="圆角矩形 50"/>
            <p:cNvSpPr/>
            <p:nvPr/>
          </p:nvSpPr>
          <p:spPr bwMode="auto">
            <a:xfrm>
              <a:off x="4787095" y="1002485"/>
              <a:ext cx="3290153" cy="2160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2" name="Group 16"/>
            <p:cNvGrpSpPr/>
            <p:nvPr/>
          </p:nvGrpSpPr>
          <p:grpSpPr bwMode="auto">
            <a:xfrm>
              <a:off x="4984604" y="1339882"/>
              <a:ext cx="2946592" cy="1676551"/>
              <a:chOff x="2340" y="2496"/>
              <a:chExt cx="6120" cy="3485"/>
            </a:xfrm>
          </p:grpSpPr>
          <p:pic>
            <p:nvPicPr>
              <p:cNvPr id="53" name="Picture 1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0" y="2496"/>
                <a:ext cx="6120" cy="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54" name="对象 12"/>
              <p:cNvGraphicFramePr>
                <a:graphicFrameLocks noChangeAspect="1"/>
              </p:cNvGraphicFramePr>
              <p:nvPr/>
            </p:nvGraphicFramePr>
            <p:xfrm>
              <a:off x="4969" y="5444"/>
              <a:ext cx="252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832" name="Equation" r:id="rId8" imgW="127000" imgH="177165" progId="Equation.DSMT4">
                      <p:embed/>
                    </p:oleObj>
                  </mc:Choice>
                  <mc:Fallback>
                    <p:oleObj name="Equation" r:id="rId8" imgW="127000" imgH="177165" progId="Equation.DSMT4">
                      <p:embed/>
                      <p:pic>
                        <p:nvPicPr>
                          <p:cNvPr id="0" name="对象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9" y="5444"/>
                            <a:ext cx="252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13"/>
              <p:cNvGraphicFramePr>
                <a:graphicFrameLocks noChangeAspect="1"/>
              </p:cNvGraphicFramePr>
              <p:nvPr/>
            </p:nvGraphicFramePr>
            <p:xfrm>
              <a:off x="6202" y="5374"/>
              <a:ext cx="227" cy="6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833" name="Equation" r:id="rId10" imgW="152400" imgH="393700" progId="Equation.DSMT4">
                      <p:embed/>
                    </p:oleObj>
                  </mc:Choice>
                  <mc:Fallback>
                    <p:oleObj name="Equation" r:id="rId10" imgW="152400" imgH="393700" progId="Equation.DSMT4">
                      <p:embed/>
                      <p:pic>
                        <p:nvPicPr>
                          <p:cNvPr id="0" name="对象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02" y="5374"/>
                            <a:ext cx="227" cy="6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6" name="对象 14"/>
              <p:cNvGraphicFramePr>
                <a:graphicFrameLocks noChangeAspect="1"/>
              </p:cNvGraphicFramePr>
              <p:nvPr/>
            </p:nvGraphicFramePr>
            <p:xfrm>
              <a:off x="4860" y="4560"/>
              <a:ext cx="244" cy="6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834" name="Equation" r:id="rId12" imgW="152400" imgH="393700" progId="Equation.DSMT4">
                      <p:embed/>
                    </p:oleObj>
                  </mc:Choice>
                  <mc:Fallback>
                    <p:oleObj name="Equation" r:id="rId12" imgW="152400" imgH="393700" progId="Equation.DSMT4">
                      <p:embed/>
                      <p:pic>
                        <p:nvPicPr>
                          <p:cNvPr id="0" name="对象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0" y="4560"/>
                            <a:ext cx="244" cy="6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7" name="对象 15"/>
              <p:cNvGraphicFramePr>
                <a:graphicFrameLocks noChangeAspect="1"/>
              </p:cNvGraphicFramePr>
              <p:nvPr/>
            </p:nvGraphicFramePr>
            <p:xfrm>
              <a:off x="4860" y="3780"/>
              <a:ext cx="244" cy="6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9835" name="Equation" r:id="rId14" imgW="152400" imgH="393700" progId="Equation.DSMT4">
                      <p:embed/>
                    </p:oleObj>
                  </mc:Choice>
                  <mc:Fallback>
                    <p:oleObj name="Equation" r:id="rId14" imgW="152400" imgH="393700" progId="Equation.DSMT4">
                      <p:embed/>
                      <p:pic>
                        <p:nvPicPr>
                          <p:cNvPr id="0" name="对象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60" y="3780"/>
                            <a:ext cx="244" cy="65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8" name="Line 22"/>
              <p:cNvSpPr>
                <a:spLocks noChangeShapeType="1"/>
              </p:cNvSpPr>
              <p:nvPr/>
            </p:nvSpPr>
            <p:spPr bwMode="auto">
              <a:xfrm flipH="1">
                <a:off x="5220" y="4873"/>
                <a:ext cx="108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Line 23"/>
              <p:cNvSpPr>
                <a:spLocks noChangeShapeType="1"/>
              </p:cNvSpPr>
              <p:nvPr/>
            </p:nvSpPr>
            <p:spPr bwMode="auto">
              <a:xfrm flipH="1">
                <a:off x="5220" y="4091"/>
                <a:ext cx="108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24"/>
              <p:cNvSpPr>
                <a:spLocks noChangeShapeType="1"/>
              </p:cNvSpPr>
              <p:nvPr/>
            </p:nvSpPr>
            <p:spPr bwMode="auto">
              <a:xfrm flipV="1">
                <a:off x="6301" y="3626"/>
                <a:ext cx="0" cy="171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1" name="矩形 11"/>
          <p:cNvSpPr>
            <a:spLocks noChangeArrowheads="1"/>
          </p:cNvSpPr>
          <p:nvPr/>
        </p:nvSpPr>
        <p:spPr bwMode="auto">
          <a:xfrm>
            <a:off x="736807" y="5654578"/>
            <a:ext cx="7331075" cy="596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4776" tIns="32388" rIns="64776" bIns="32388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schemeClr val="accent5"/>
                </a:solidFill>
                <a:cs typeface="Times New Roman" panose="02020603050405020304" pitchFamily="18" charset="0"/>
              </a:rPr>
              <a:t>在利用条件密度进行计算时</a:t>
            </a:r>
            <a:r>
              <a:rPr lang="en-US" altLang="zh-CN" sz="2300" dirty="0">
                <a:solidFill>
                  <a:schemeClr val="accent5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schemeClr val="accent5"/>
                </a:solidFill>
                <a:cs typeface="Times New Roman" panose="02020603050405020304" pitchFamily="18" charset="0"/>
              </a:rPr>
              <a:t>要特别注意仔细定积分限</a:t>
            </a:r>
            <a:r>
              <a:rPr lang="en-US" altLang="zh-CN" sz="2300" dirty="0">
                <a:solidFill>
                  <a:schemeClr val="accent5"/>
                </a:solidFill>
                <a:cs typeface="Times New Roman" panose="02020603050405020304" pitchFamily="18" charset="0"/>
              </a:rPr>
              <a:t>.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62" name="Picture 18" descr="E:\MB001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9" y="5787134"/>
            <a:ext cx="3063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组合 60"/>
          <p:cNvGrpSpPr/>
          <p:nvPr/>
        </p:nvGrpSpPr>
        <p:grpSpPr bwMode="auto">
          <a:xfrm>
            <a:off x="1357519" y="1923951"/>
            <a:ext cx="3436937" cy="982662"/>
            <a:chOff x="1870038" y="1004783"/>
            <a:chExt cx="2816539" cy="983553"/>
          </a:xfrm>
        </p:grpSpPr>
        <p:pic>
          <p:nvPicPr>
            <p:cNvPr id="64" name="图片 58" descr="图片1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038" y="1004783"/>
              <a:ext cx="2816539" cy="983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85"/>
            <p:cNvSpPr txBox="1">
              <a:spLocks noChangeArrowheads="1"/>
            </p:cNvSpPr>
            <p:nvPr/>
          </p:nvSpPr>
          <p:spPr bwMode="auto">
            <a:xfrm>
              <a:off x="3659350" y="1586335"/>
              <a:ext cx="803365" cy="4004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其他</a:t>
              </a:r>
              <a:endPara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61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条件分布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41652" y="948427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57695" y="1490283"/>
            <a:ext cx="8379229" cy="45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设二维随机变量</a:t>
            </a:r>
            <a:r>
              <a:rPr lang="en-US" altLang="zh-CN" sz="2000" b="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0" i="1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X, Y </a:t>
            </a:r>
            <a:r>
              <a:rPr lang="en-US" altLang="zh-CN" sz="2000" b="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000" b="0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在单位圆上服从均匀分布，即有联合概率密度</a:t>
            </a:r>
            <a:endParaRPr lang="en-US" altLang="zh-CN" sz="20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39227" y="1961263"/>
          <a:ext cx="3343893" cy="79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3" name="Equation" r:id="rId1" imgW="39928800" imgH="9448800" progId="Equation.DSMT4">
                  <p:embed/>
                </p:oleObj>
              </mc:Choice>
              <mc:Fallback>
                <p:oleObj name="Equation" r:id="rId1" imgW="39928800" imgH="9448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227" y="1961263"/>
                        <a:ext cx="3343893" cy="793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257695" y="2715218"/>
            <a:ext cx="2953244" cy="400110"/>
            <a:chOff x="362327" y="3429000"/>
            <a:chExt cx="2953244" cy="400110"/>
          </a:xfrm>
        </p:grpSpPr>
        <p:sp>
          <p:nvSpPr>
            <p:cNvPr id="2" name="矩形 1"/>
            <p:cNvSpPr/>
            <p:nvPr/>
          </p:nvSpPr>
          <p:spPr>
            <a:xfrm>
              <a:off x="362327" y="3429000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求条件概率密度</a:t>
              </a:r>
              <a:endParaRPr lang="zh-CN" altLang="en-US" sz="2000" dirty="0"/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2235777" y="3429000"/>
            <a:ext cx="1079794" cy="369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854" name="Equation" r:id="rId3" imgW="13411200" imgH="4572000" progId="Equation.DSMT4">
                    <p:embed/>
                  </p:oleObj>
                </mc:Choice>
                <mc:Fallback>
                  <p:oleObj name="Equation" r:id="rId3" imgW="13411200" imgH="4572000" progId="Equation.DSMT4">
                    <p:embed/>
                    <p:pic>
                      <p:nvPicPr>
                        <p:cNvPr id="0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5777" y="3429000"/>
                          <a:ext cx="1079794" cy="369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矩形 7"/>
          <p:cNvSpPr/>
          <p:nvPr/>
        </p:nvSpPr>
        <p:spPr>
          <a:xfrm>
            <a:off x="257695" y="3216343"/>
            <a:ext cx="453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819732" y="3231732"/>
            <a:ext cx="5179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X, Y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的联合概率密度可得，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的边缘概率密度</a:t>
            </a:r>
            <a:endParaRPr lang="zh-CN" altLang="en-US" dirty="0"/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415077" y="3695206"/>
          <a:ext cx="5144655" cy="92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5" name="Equation" r:id="rId5" imgW="72847200" imgH="13106400" progId="Equation.DSMT4">
                  <p:embed/>
                </p:oleObj>
              </mc:Choice>
              <mc:Fallback>
                <p:oleObj name="Equation" r:id="rId5" imgW="72847200" imgH="131064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077" y="3695206"/>
                        <a:ext cx="5144655" cy="927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5048" y="4704581"/>
            <a:ext cx="5144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故当给定                      时，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的条件概率密度为</a:t>
            </a:r>
            <a:endParaRPr lang="zh-CN" altLang="en-US" dirty="0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739770" y="5155495"/>
          <a:ext cx="4569591" cy="87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6" name="Equation" r:id="rId7" imgW="71628000" imgH="13716000" progId="Equation.DSMT4">
                  <p:embed/>
                </p:oleObj>
              </mc:Choice>
              <mc:Fallback>
                <p:oleObj name="Equation" r:id="rId7" imgW="71628000" imgH="137160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770" y="5155495"/>
                        <a:ext cx="4569591" cy="87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079120" y="4721488"/>
          <a:ext cx="12239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7" name="Equation" r:id="rId9" imgW="17983200" imgH="5181600" progId="Equation.DSMT4">
                  <p:embed/>
                </p:oleObj>
              </mc:Choice>
              <mc:Fallback>
                <p:oleObj name="Equation" r:id="rId9" imgW="17983200" imgH="51816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120" y="4721488"/>
                        <a:ext cx="12239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34997" y="6161359"/>
            <a:ext cx="8826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这表明：当已知                       时，</a:t>
            </a:r>
            <a:r>
              <a:rPr lang="en-US" altLang="zh-CN" i="1" kern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kern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的条件分布为区间                             上的均匀分布。</a:t>
            </a:r>
            <a:endParaRPr lang="zh-CN" altLang="en-US" kern="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888226" y="6185883"/>
          <a:ext cx="12239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8" name="Equation" r:id="rId11" imgW="17983200" imgH="5181600" progId="Equation.DSMT4">
                  <p:embed/>
                </p:oleObj>
              </mc:Choice>
              <mc:Fallback>
                <p:oleObj name="Equation" r:id="rId11" imgW="17983200" imgH="51816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226" y="6185883"/>
                        <a:ext cx="12239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5622236" y="6153742"/>
          <a:ext cx="1633538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59" name="Equation" r:id="rId13" imgW="25603200" imgH="5181600" progId="Equation.DSMT4">
                  <p:embed/>
                </p:oleObj>
              </mc:Choice>
              <mc:Fallback>
                <p:oleObj name="Equation" r:id="rId13" imgW="25603200" imgH="51816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236" y="6153742"/>
                        <a:ext cx="1633538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4052835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二维连续型随机变量的条件分布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847" y="1365669"/>
            <a:ext cx="8865103" cy="853375"/>
            <a:chOff x="104330" y="1556785"/>
            <a:chExt cx="8865103" cy="853375"/>
          </a:xfrm>
        </p:grpSpPr>
        <p:sp>
          <p:nvSpPr>
            <p:cNvPr id="6" name="Text Box 15"/>
            <p:cNvSpPr txBox="1">
              <a:spLocks noChangeArrowheads="1"/>
            </p:cNvSpPr>
            <p:nvPr/>
          </p:nvSpPr>
          <p:spPr bwMode="auto">
            <a:xfrm>
              <a:off x="104330" y="1556785"/>
              <a:ext cx="8865103" cy="85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000" dirty="0">
                  <a:solidFill>
                    <a:srgbClr val="0000CC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已知数 </a:t>
              </a:r>
              <a:r>
                <a:rPr lang="en-US" altLang="zh-CN" sz="2000" b="0" i="1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在区间</a:t>
              </a:r>
              <a:r>
                <a: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(0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1)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分布上随机地取值，当观察到                          时，数 </a:t>
              </a:r>
              <a:r>
                <a:rPr lang="en-US" altLang="zh-CN" sz="2000" b="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 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在区间</a:t>
              </a:r>
              <a:r>
                <a: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1)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上随机地取值，求 </a:t>
              </a:r>
              <a:r>
                <a:rPr lang="en-US" altLang="zh-CN" sz="2000" b="0" i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 </a:t>
              </a:r>
              <a:r>
                <a: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的概率密度           。</a:t>
              </a:r>
              <a:endParaRPr lang="en-US" altLang="zh-CN" sz="20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6457865" y="1650799"/>
            <a:ext cx="1597168" cy="3326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856" name="Equation" r:id="rId1" imgW="21945600" imgH="4572000" progId="Equation.DSMT4">
                    <p:embed/>
                  </p:oleObj>
                </mc:Choice>
                <mc:Fallback>
                  <p:oleObj name="Equation" r:id="rId1" imgW="21945600" imgH="45720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57865" y="1650799"/>
                          <a:ext cx="1597168" cy="3326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5457247" y="2031959"/>
            <a:ext cx="661988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857" name="Equation" r:id="rId3" imgW="8229600" imgH="4572000" progId="Equation.DSMT4">
                    <p:embed/>
                  </p:oleObj>
                </mc:Choice>
                <mc:Fallback>
                  <p:oleObj name="Equation" r:id="rId3" imgW="8229600" imgH="45720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7247" y="2031959"/>
                          <a:ext cx="661988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/>
          <p:cNvSpPr/>
          <p:nvPr/>
        </p:nvSpPr>
        <p:spPr>
          <a:xfrm>
            <a:off x="145893" y="2258923"/>
            <a:ext cx="453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469910" y="2248680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由题意知，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具有概率密度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135441" y="2511465"/>
          <a:ext cx="2093265" cy="660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58" name="Equation" r:id="rId5" imgW="28041600" imgH="8839200" progId="Equation.DSMT4">
                  <p:embed/>
                </p:oleObj>
              </mc:Choice>
              <mc:Fallback>
                <p:oleObj name="Equation" r:id="rId5" imgW="28041600" imgH="8839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441" y="2511465"/>
                        <a:ext cx="2093265" cy="6605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262161" y="3171975"/>
            <a:ext cx="8441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又知，当给定条件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 &lt; 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&lt;1)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的条件分布为区间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上的均匀分布，即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883350" y="3542869"/>
          <a:ext cx="3010374" cy="886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59" name="Equation" r:id="rId7" imgW="42672000" imgH="12496800" progId="Equation.DSMT4">
                  <p:embed/>
                </p:oleObj>
              </mc:Choice>
              <mc:Fallback>
                <p:oleObj name="Equation" r:id="rId7" imgW="42672000" imgH="12496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350" y="3542869"/>
                        <a:ext cx="3010374" cy="8864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62161" y="4460671"/>
            <a:ext cx="372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&lt; </a:t>
            </a:r>
            <a:r>
              <a:rPr lang="en-US" altLang="zh-CN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固定。根据公式可得，</a:t>
            </a:r>
            <a:endParaRPr lang="zh-CN" altLang="en-US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503050" y="4830003"/>
          <a:ext cx="5358046" cy="912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60" name="Equation" r:id="rId9" imgW="73761600" imgH="12496800" progId="Equation.DSMT4">
                  <p:embed/>
                </p:oleObj>
              </mc:Choice>
              <mc:Fallback>
                <p:oleObj name="Equation" r:id="rId9" imgW="73761600" imgH="124968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050" y="4830003"/>
                        <a:ext cx="5358046" cy="912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262161" y="596760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315048" y="5843588"/>
          <a:ext cx="573405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61" name="Equation" r:id="rId11" imgW="78943200" imgH="12496800" progId="Equation.DSMT4">
                  <p:embed/>
                </p:oleObj>
              </mc:Choice>
              <mc:Fallback>
                <p:oleObj name="Equation" r:id="rId11" imgW="78943200" imgH="124968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5048" y="5843588"/>
                        <a:ext cx="5734050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503050" y="5045824"/>
            <a:ext cx="2345743" cy="507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3" grpId="0"/>
      <p:bldP spid="5" grpId="0"/>
      <p:bldP spid="9" grpId="0" bldLvl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随机变量的相互独立性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11"/>
          <p:cNvSpPr>
            <a:spLocks noChangeArrowheads="1"/>
          </p:cNvSpPr>
          <p:nvPr/>
        </p:nvSpPr>
        <p:spPr bwMode="auto">
          <a:xfrm>
            <a:off x="1540982" y="2068489"/>
            <a:ext cx="5653088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回顾随机</a:t>
            </a:r>
            <a:r>
              <a:rPr lang="zh-CN" altLang="en-US" b="0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事件</a:t>
            </a:r>
            <a:r>
              <a:rPr lang="en-US" altLang="zh-CN" b="0" i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b="0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b="0" i="1" dirty="0">
                <a:solidFill>
                  <a:schemeClr val="accent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的独立性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</a:t>
            </a:r>
            <a:endParaRPr lang="zh-CN" altLang="en-US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730504" y="2743413"/>
          <a:ext cx="3106215" cy="56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2" name="Equation" r:id="rId1" imgW="1040765" imgH="190500" progId="Equation.DSMT4">
                  <p:embed/>
                </p:oleObj>
              </mc:Choice>
              <mc:Fallback>
                <p:oleObj name="Equation" r:id="rId1" imgW="1040765" imgH="1905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0504" y="2743413"/>
                        <a:ext cx="3106215" cy="5698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1540982" y="3290827"/>
            <a:ext cx="6875463" cy="59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将随机事件具体为由随机变量刻画的事件：</a:t>
            </a:r>
            <a:endParaRPr lang="en-US" altLang="zh-CN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WordArt 117"/>
          <p:cNvSpPr>
            <a:spLocks noChangeArrowheads="1" noChangeShapeType="1" noTextEdit="1"/>
          </p:cNvSpPr>
          <p:nvPr/>
        </p:nvSpPr>
        <p:spPr bwMode="auto">
          <a:xfrm>
            <a:off x="936074" y="1368865"/>
            <a:ext cx="2945515" cy="46542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kern="1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随机变量独立性</a:t>
            </a:r>
            <a:endParaRPr lang="zh-CN" altLang="en-US" sz="2400" b="1" kern="1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1540982" y="3957729"/>
          <a:ext cx="3673225" cy="50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803" name="Equation" r:id="rId3" imgW="1397000" imgH="190500" progId="Equation.DSMT4">
                  <p:embed/>
                </p:oleObj>
              </mc:Choice>
              <mc:Fallback>
                <p:oleObj name="Equation" r:id="rId3" imgW="1397000" imgH="19050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0982" y="3957729"/>
                        <a:ext cx="3673225" cy="500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 Box 15"/>
          <p:cNvSpPr txBox="1">
            <a:spLocks noChangeArrowheads="1"/>
          </p:cNvSpPr>
          <p:nvPr/>
        </p:nvSpPr>
        <p:spPr bwMode="auto">
          <a:xfrm>
            <a:off x="5214206" y="3883117"/>
            <a:ext cx="3896929" cy="65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就得到随机变量 </a:t>
            </a:r>
            <a:r>
              <a:rPr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lang="en-US" altLang="zh-CN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1516508" y="4527581"/>
            <a:ext cx="20697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独立的定义</a:t>
            </a:r>
            <a:r>
              <a:rPr lang="en-US" altLang="zh-CN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85"/>
          <p:cNvSpPr txBox="1">
            <a:spLocks noChangeArrowheads="1"/>
          </p:cNvSpPr>
          <p:nvPr/>
        </p:nvSpPr>
        <p:spPr bwMode="auto">
          <a:xfrm>
            <a:off x="1148368" y="1558045"/>
            <a:ext cx="713026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设二维随机变量 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的联合分布函数为             ，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400" b="0" i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的边缘分布函数分别为                         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如果对任意实数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x, y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恒有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148368" y="3225402"/>
            <a:ext cx="4529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即：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1931989" y="3249083"/>
          <a:ext cx="2640013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6" name="Equation" r:id="rId1" imgW="1155700" imgH="190500" progId="Equation.DSMT4">
                  <p:embed/>
                </p:oleObj>
              </mc:Choice>
              <mc:Fallback>
                <p:oleObj name="Equation" r:id="rId1" imgW="1155700" imgH="1905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989" y="3249083"/>
                        <a:ext cx="2640013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125133" y="4312495"/>
            <a:ext cx="7153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zh-CN" altLang="en-US" sz="24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离散型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随机变量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X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相互独立的充要条件为对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的所有可能取值                              都有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4968876" y="4727283"/>
          <a:ext cx="2163762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7" name="Equation" r:id="rId3" imgW="1040765" imgH="190500" progId="Equation.DSMT4">
                  <p:embed/>
                </p:oleObj>
              </mc:Choice>
              <mc:Fallback>
                <p:oleObj name="Equation" r:id="rId3" imgW="1040765" imgH="1905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76" y="4727283"/>
                        <a:ext cx="2163762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148368" y="57387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912899" y="5723328"/>
          <a:ext cx="1751013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8" name="Equation" r:id="rId5" imgW="18288000" imgH="4572000" progId="Equation.DSMT4">
                  <p:embed/>
                </p:oleObj>
              </mc:Choice>
              <mc:Fallback>
                <p:oleObj name="Equation" r:id="rId5" imgW="18288000" imgH="45720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899" y="5723328"/>
                        <a:ext cx="1751013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3579452" y="5738763"/>
            <a:ext cx="2308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对一切</a:t>
            </a:r>
            <a:r>
              <a:rPr lang="en-US" altLang="zh-CN" sz="2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成立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434331" y="1036004"/>
            <a:ext cx="1599096" cy="288925"/>
            <a:chOff x="309235" y="1000127"/>
            <a:chExt cx="1598222" cy="289028"/>
          </a:xfrm>
        </p:grpSpPr>
        <p:sp>
          <p:nvSpPr>
            <p:cNvPr id="28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605447" y="1000127"/>
              <a:ext cx="1302010" cy="28902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2.4.1</a:t>
              </a:r>
              <a:endParaRPr kumimoji="0" lang="zh-CN" altLang="en-US" sz="24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9" name="Picture 47" descr="G:\ppt\资源共享课\MB\圆球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35" y="1042369"/>
              <a:ext cx="227726" cy="24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6573300" y="1583507"/>
          <a:ext cx="1041757" cy="473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9" name="Equation" r:id="rId8" imgW="10058400" imgH="4572000" progId="Equation.DSMT4">
                  <p:embed/>
                </p:oleObj>
              </mc:Choice>
              <mc:Fallback>
                <p:oleObj name="Equation" r:id="rId8" imgW="10058400" imgH="45720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73300" y="1583507"/>
                        <a:ext cx="1041757" cy="4735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876440" y="1930880"/>
          <a:ext cx="20224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0" name="Equation" r:id="rId10" imgW="18592800" imgH="4572000" progId="Equation.DSMT4">
                  <p:embed/>
                </p:oleObj>
              </mc:Choice>
              <mc:Fallback>
                <p:oleObj name="Equation" r:id="rId10" imgW="18592800" imgH="45720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6440" y="1930880"/>
                        <a:ext cx="2022475" cy="49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912899" y="2772318"/>
          <a:ext cx="4861086" cy="482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1" name="Equation" r:id="rId12" imgW="46024800" imgH="4572000" progId="Equation.DSMT4">
                  <p:embed/>
                </p:oleObj>
              </mc:Choice>
              <mc:Fallback>
                <p:oleObj name="Equation" r:id="rId12" imgW="46024800" imgH="45720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912899" y="2772318"/>
                        <a:ext cx="4861086" cy="482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1148368" y="3743504"/>
            <a:ext cx="4006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则称随机变量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相互独立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310342" y="5192705"/>
          <a:ext cx="4822296" cy="452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92" name="Equation" r:id="rId14" imgW="48768000" imgH="4572000" progId="Equation.DSMT4">
                  <p:embed/>
                </p:oleObj>
              </mc:Choice>
              <mc:Fallback>
                <p:oleObj name="Equation" r:id="rId14" imgW="48768000" imgH="45720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10342" y="5192705"/>
                        <a:ext cx="4822296" cy="452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26" grpId="0"/>
      <p:bldP spid="6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823111" y="825291"/>
            <a:ext cx="65833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的联合分布律如下表</a:t>
            </a:r>
            <a:endParaRPr lang="en-US" altLang="zh-CN" sz="2200" b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Group 23"/>
          <p:cNvGrpSpPr/>
          <p:nvPr/>
        </p:nvGrpSpPr>
        <p:grpSpPr bwMode="auto">
          <a:xfrm>
            <a:off x="4274336" y="1258678"/>
            <a:ext cx="2851150" cy="1384300"/>
            <a:chOff x="793" y="1949"/>
            <a:chExt cx="1796" cy="850"/>
          </a:xfrm>
        </p:grpSpPr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839" y="2024"/>
              <a:ext cx="1750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1        2       3     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1       0.08    </a:t>
              </a: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0.2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         </a:t>
              </a: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0.18    </a:t>
              </a: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22"/>
            <p:cNvGrpSpPr/>
            <p:nvPr/>
          </p:nvGrpSpPr>
          <p:grpSpPr bwMode="auto">
            <a:xfrm>
              <a:off x="793" y="1949"/>
              <a:ext cx="1792" cy="850"/>
              <a:chOff x="793" y="1949"/>
              <a:chExt cx="1792" cy="850"/>
            </a:xfrm>
          </p:grpSpPr>
          <p:sp>
            <p:nvSpPr>
              <p:cNvPr id="26" name="Line 11"/>
              <p:cNvSpPr>
                <a:spLocks noChangeShapeType="1"/>
              </p:cNvSpPr>
              <p:nvPr/>
            </p:nvSpPr>
            <p:spPr bwMode="auto">
              <a:xfrm>
                <a:off x="793" y="2296"/>
                <a:ext cx="179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Line 13"/>
              <p:cNvSpPr>
                <a:spLocks noChangeShapeType="1"/>
              </p:cNvSpPr>
              <p:nvPr/>
            </p:nvSpPr>
            <p:spPr bwMode="auto">
              <a:xfrm>
                <a:off x="1269" y="2024"/>
                <a:ext cx="0" cy="7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Line 14"/>
              <p:cNvSpPr>
                <a:spLocks noChangeShapeType="1"/>
              </p:cNvSpPr>
              <p:nvPr/>
            </p:nvSpPr>
            <p:spPr bwMode="auto">
              <a:xfrm flipH="1" flipV="1">
                <a:off x="952" y="2024"/>
                <a:ext cx="317" cy="2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29" name="Object 17"/>
              <p:cNvGraphicFramePr>
                <a:graphicFrameLocks noChangeAspect="1"/>
              </p:cNvGraphicFramePr>
              <p:nvPr/>
            </p:nvGraphicFramePr>
            <p:xfrm>
              <a:off x="1042" y="1949"/>
              <a:ext cx="227" cy="2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066" name="Equation" r:id="rId1" imgW="177800" imgH="165100" progId="Equation.DSMT4">
                      <p:embed/>
                    </p:oleObj>
                  </mc:Choice>
                  <mc:Fallback>
                    <p:oleObj name="Equation" r:id="rId1" imgW="177800" imgH="16510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2" y="1949"/>
                            <a:ext cx="227" cy="2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19"/>
              <p:cNvGraphicFramePr>
                <a:graphicFrameLocks noChangeAspect="1"/>
              </p:cNvGraphicFramePr>
              <p:nvPr/>
            </p:nvGraphicFramePr>
            <p:xfrm>
              <a:off x="940" y="2108"/>
              <a:ext cx="159" cy="18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067" name="Equation" r:id="rId3" imgW="139700" imgH="165100" progId="Equation.DSMT4">
                      <p:embed/>
                    </p:oleObj>
                  </mc:Choice>
                  <mc:Fallback>
                    <p:oleObj name="Equation" r:id="rId3" imgW="139700" imgH="165100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0" y="2108"/>
                            <a:ext cx="159" cy="18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838986" y="1690478"/>
            <a:ext cx="32908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试确定未知数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 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TextBox 85"/>
          <p:cNvSpPr txBox="1">
            <a:spLocks noChangeArrowheads="1"/>
          </p:cNvSpPr>
          <p:nvPr/>
        </p:nvSpPr>
        <p:spPr bwMode="auto">
          <a:xfrm>
            <a:off x="1177124" y="2667927"/>
            <a:ext cx="828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400" b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753386" y="2655227"/>
            <a:ext cx="865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253449" y="2625064"/>
          <a:ext cx="176847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8" name="Equation" r:id="rId5" imgW="660400" imgH="190500" progId="Equation.DSMT4">
                  <p:embed/>
                </p:oleObj>
              </mc:Choice>
              <mc:Fallback>
                <p:oleObj name="Equation" r:id="rId5" imgW="660400" imgH="1905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449" y="2625064"/>
                        <a:ext cx="176847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4020336" y="2739364"/>
          <a:ext cx="11890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69" name="Equation" r:id="rId7" imgW="177800" imgH="139700" progId="Equation.DSMT4">
                  <p:embed/>
                </p:oleObj>
              </mc:Choice>
              <mc:Fallback>
                <p:oleObj name="Equation" r:id="rId7" imgW="177800" imgH="1397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0336" y="2739364"/>
                        <a:ext cx="118903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4501349" y="2667927"/>
          <a:ext cx="32639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0" name="Equation" r:id="rId9" imgW="1219200" imgH="190500" progId="Equation.DSMT4">
                  <p:embed/>
                </p:oleObj>
              </mc:Choice>
              <mc:Fallback>
                <p:oleObj name="Equation" r:id="rId9" imgW="1219200" imgH="1905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1349" y="2667927"/>
                        <a:ext cx="32639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753386" y="3204502"/>
          <a:ext cx="11890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1" name="Equation" r:id="rId11" imgW="177800" imgH="139700" progId="Equation.DSMT4">
                  <p:embed/>
                </p:oleObj>
              </mc:Choice>
              <mc:Fallback>
                <p:oleObj name="Equation" r:id="rId11" imgW="177800" imgH="1397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386" y="3204502"/>
                        <a:ext cx="118903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401086" y="3115602"/>
          <a:ext cx="38084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2" name="Equation" r:id="rId12" imgW="1421765" imgH="177800" progId="Equation.DSMT4">
                  <p:embed/>
                </p:oleObj>
              </mc:Choice>
              <mc:Fallback>
                <p:oleObj name="Equation" r:id="rId12" imgW="1421765" imgH="1778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1086" y="3115602"/>
                        <a:ext cx="380841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753386" y="3561689"/>
            <a:ext cx="865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2329649" y="3617252"/>
          <a:ext cx="14271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3" name="Equation" r:id="rId14" imgW="532765" imgH="177800" progId="Equation.DSMT4">
                  <p:embed/>
                </p:oleObj>
              </mc:Choice>
              <mc:Fallback>
                <p:oleObj name="Equation" r:id="rId14" imgW="532765" imgH="1778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9649" y="3617252"/>
                        <a:ext cx="14271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3840949" y="3561689"/>
            <a:ext cx="865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4375936" y="3618839"/>
          <a:ext cx="12573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4" name="Equation" r:id="rId16" imgW="469900" imgH="152400" progId="Equation.DSMT4">
                  <p:embed/>
                </p:oleObj>
              </mc:Choice>
              <mc:Fallback>
                <p:oleObj name="Equation" r:id="rId16" imgW="469900" imgH="1524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936" y="3618839"/>
                        <a:ext cx="1257300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矩形 36"/>
          <p:cNvSpPr>
            <a:spLocks noChangeArrowheads="1"/>
          </p:cNvSpPr>
          <p:nvPr/>
        </p:nvSpPr>
        <p:spPr bwMode="auto">
          <a:xfrm>
            <a:off x="1753386" y="3996664"/>
            <a:ext cx="2808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=0.12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3842536" y="3996664"/>
            <a:ext cx="863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4345774" y="3956977"/>
          <a:ext cx="18319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5" name="Equation" r:id="rId18" imgW="622300" imgH="190500" progId="Equation.DSMT4">
                  <p:embed/>
                </p:oleObj>
              </mc:Choice>
              <mc:Fallback>
                <p:oleObj name="Equation" r:id="rId18" imgW="622300" imgH="1905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774" y="3956977"/>
                        <a:ext cx="18319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753386" y="4541177"/>
          <a:ext cx="118903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6" name="Equation" r:id="rId20" imgW="177800" imgH="139700" progId="Equation.DSMT4">
                  <p:embed/>
                </p:oleObj>
              </mc:Choice>
              <mc:Fallback>
                <p:oleObj name="Equation" r:id="rId20" imgW="177800" imgH="13970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3386" y="4541177"/>
                        <a:ext cx="118903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2293136" y="4471327"/>
          <a:ext cx="30607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7" name="Equation" r:id="rId21" imgW="1143000" imgH="190500" progId="Equation.DSMT4">
                  <p:embed/>
                </p:oleObj>
              </mc:Choice>
              <mc:Fallback>
                <p:oleObj name="Equation" r:id="rId21" imgW="1143000" imgH="190500" progId="Equation.DSMT4">
                  <p:embed/>
                  <p:pic>
                    <p:nvPicPr>
                      <p:cNvPr id="0" name="对象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136" y="4471327"/>
                        <a:ext cx="30607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5353836" y="4522127"/>
          <a:ext cx="119062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8" name="Equation" r:id="rId23" imgW="177800" imgH="139700" progId="Equation.DSMT4">
                  <p:embed/>
                </p:oleObj>
              </mc:Choice>
              <mc:Fallback>
                <p:oleObj name="Equation" r:id="rId23" imgW="177800" imgH="139700" progId="Equation.DSMT4">
                  <p:embed/>
                  <p:pic>
                    <p:nvPicPr>
                      <p:cNvPr id="0" name="对象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3836" y="4522127"/>
                        <a:ext cx="119062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5893586" y="4476089"/>
          <a:ext cx="12239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79" name="Equation" r:id="rId24" imgW="457200" imgH="165100" progId="Equation.DSMT4">
                  <p:embed/>
                </p:oleObj>
              </mc:Choice>
              <mc:Fallback>
                <p:oleObj name="Equation" r:id="rId24" imgW="457200" imgH="1651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3586" y="4476089"/>
                        <a:ext cx="122396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1753386" y="4930114"/>
            <a:ext cx="865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8" name="对象 47"/>
          <p:cNvGraphicFramePr>
            <a:graphicFrameLocks noChangeAspect="1"/>
          </p:cNvGraphicFramePr>
          <p:nvPr/>
        </p:nvGraphicFramePr>
        <p:xfrm>
          <a:off x="2148674" y="4903127"/>
          <a:ext cx="17700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0" name="Equation" r:id="rId26" imgW="660400" imgH="190500" progId="Equation.DSMT4">
                  <p:embed/>
                </p:oleObj>
              </mc:Choice>
              <mc:Fallback>
                <p:oleObj name="Equation" r:id="rId26" imgW="660400" imgH="190500" progId="Equation.DSMT4">
                  <p:embed/>
                  <p:pic>
                    <p:nvPicPr>
                      <p:cNvPr id="0" name="对象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8674" y="4903127"/>
                        <a:ext cx="17700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/>
        </p:nvGraphicFramePr>
        <p:xfrm>
          <a:off x="3769511" y="5009489"/>
          <a:ext cx="11906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1" name="Equation" r:id="rId28" imgW="177800" imgH="139700" progId="Equation.DSMT4">
                  <p:embed/>
                </p:oleObj>
              </mc:Choice>
              <mc:Fallback>
                <p:oleObj name="Equation" r:id="rId28" imgW="177800" imgH="139700" progId="Equation.DSMT4">
                  <p:embed/>
                  <p:pic>
                    <p:nvPicPr>
                      <p:cNvPr id="0" name="对象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9511" y="5009489"/>
                        <a:ext cx="1190625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/>
        </p:nvGraphicFramePr>
        <p:xfrm>
          <a:off x="4237824" y="4939639"/>
          <a:ext cx="25288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2" name="Equation" r:id="rId29" imgW="1016000" imgH="190500" progId="Equation.DSMT4">
                  <p:embed/>
                </p:oleObj>
              </mc:Choice>
              <mc:Fallback>
                <p:oleObj name="Equation" r:id="rId29" imgW="1016000" imgH="190500" progId="Equation.DSMT4">
                  <p:embed/>
                  <p:pic>
                    <p:nvPicPr>
                      <p:cNvPr id="0" name="对象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824" y="4939639"/>
                        <a:ext cx="25288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/>
        </p:nvGraphicFramePr>
        <p:xfrm>
          <a:off x="6617486" y="5009489"/>
          <a:ext cx="1189038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3" name="Equation" r:id="rId31" imgW="177800" imgH="139700" progId="Equation.DSMT4">
                  <p:embed/>
                </p:oleObj>
              </mc:Choice>
              <mc:Fallback>
                <p:oleObj name="Equation" r:id="rId31" imgW="177800" imgH="139700" progId="Equation.DSMT4">
                  <p:embed/>
                  <p:pic>
                    <p:nvPicPr>
                      <p:cNvPr id="0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486" y="5009489"/>
                        <a:ext cx="1189038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/>
        </p:nvGraphicFramePr>
        <p:xfrm>
          <a:off x="7142949" y="4966627"/>
          <a:ext cx="105410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4" name="Equation" r:id="rId32" imgW="393700" imgH="152400" progId="Equation.DSMT4">
                  <p:embed/>
                </p:oleObj>
              </mc:Choice>
              <mc:Fallback>
                <p:oleObj name="Equation" r:id="rId32" imgW="393700" imgH="152400" progId="Equation.DSMT4">
                  <p:embed/>
                  <p:pic>
                    <p:nvPicPr>
                      <p:cNvPr id="0" name="对象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2949" y="4966627"/>
                        <a:ext cx="105410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1753386" y="5476214"/>
            <a:ext cx="2808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=0.42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3590124" y="5476214"/>
            <a:ext cx="1404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可算出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4706136" y="5380964"/>
          <a:ext cx="21351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85" name="Equation" r:id="rId34" imgW="875665" imgH="355600" progId="Equation.DSMT4">
                  <p:embed/>
                </p:oleObj>
              </mc:Choice>
              <mc:Fallback>
                <p:oleObj name="Equation" r:id="rId34" imgW="875665" imgH="355600" progId="Equation.DSMT4">
                  <p:embed/>
                  <p:pic>
                    <p:nvPicPr>
                      <p:cNvPr id="0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6136" y="5380964"/>
                        <a:ext cx="21351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1753386" y="5938177"/>
            <a:ext cx="3276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两组解答均合题意</a:t>
            </a:r>
            <a:r>
              <a:rPr lang="en-US" altLang="zh-CN" sz="2400" b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400" b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0" grpId="0"/>
      <p:bldP spid="21" grpId="0"/>
      <p:bldP spid="33" grpId="0"/>
      <p:bldP spid="35" grpId="0"/>
      <p:bldP spid="37" grpId="0"/>
      <p:bldP spid="41" grpId="0"/>
      <p:bldP spid="47" grpId="0"/>
      <p:bldP spid="53" grpId="0"/>
      <p:bldP spid="54" grpId="0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269232" y="1658423"/>
            <a:ext cx="8605535" cy="500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收入分布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据有关研究资料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2012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家庭人均收入如下表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4863" y="2551188"/>
          <a:ext cx="7800975" cy="906780"/>
        </p:xfrm>
        <a:graphic>
          <a:graphicData uri="http://schemas.openxmlformats.org/drawingml/2006/table">
            <a:tbl>
              <a:tblPr firstRow="1" bandRow="1"/>
              <a:tblGrid>
                <a:gridCol w="2725420"/>
                <a:gridCol w="821690"/>
                <a:gridCol w="652145"/>
                <a:gridCol w="688340"/>
                <a:gridCol w="508000"/>
                <a:gridCol w="718185"/>
                <a:gridCol w="807720"/>
                <a:gridCol w="879475"/>
              </a:tblGrid>
              <a:tr h="3962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i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 </a:t>
                      </a:r>
                      <a:r>
                        <a:rPr lang="en-US" altLang="zh-CN" sz="17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千元</a:t>
                      </a:r>
                      <a:r>
                        <a:rPr lang="en-US" altLang="zh-CN" sz="17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4.5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7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15.9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i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25.8</a:t>
                      </a:r>
                      <a:endParaRPr lang="zh-CN" altLang="en-US" sz="1700" b="0" i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34.3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</a:tr>
              <a:tr h="5105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zh-CN" altLang="en-US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收入不高于</a:t>
                      </a:r>
                      <a:r>
                        <a:rPr lang="en-US" altLang="zh-CN" sz="1700" b="1" i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zh-CN" altLang="en-US" sz="1700" b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的家庭比例</a:t>
                      </a:r>
                      <a:endParaRPr lang="zh-CN" altLang="en-US" sz="1700" b="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0.05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0.75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7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0.95</a:t>
                      </a:r>
                      <a:endParaRPr lang="zh-CN" altLang="en-US" sz="17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8369" marR="78369" marT="39243" marB="39243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684016" y="5192713"/>
            <a:ext cx="600254" cy="43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147274" y="5248275"/>
          <a:ext cx="14398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4" name="Equation" r:id="rId2" imgW="647700" imgH="190500" progId="Equation.DSMT4">
                  <p:embed/>
                </p:oleObj>
              </mc:Choice>
              <mc:Fallback>
                <p:oleObj name="Equation" r:id="rId2" imgW="647700" imgH="1905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274" y="5248275"/>
                        <a:ext cx="14398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88474" y="5192713"/>
            <a:ext cx="3476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a)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47274" y="6364288"/>
          <a:ext cx="37258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5" name="Equation" r:id="rId4" imgW="1676400" imgH="190500" progId="Equation.DSMT4">
                  <p:embed/>
                </p:oleObj>
              </mc:Choice>
              <mc:Fallback>
                <p:oleObj name="Equation" r:id="rId4" imgW="1676400" imgH="1905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274" y="6364288"/>
                        <a:ext cx="37258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88474" y="6308725"/>
            <a:ext cx="347663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c)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694" y="3699230"/>
            <a:ext cx="8997306" cy="871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 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是随机抽取的一个家庭的人均收入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F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x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)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为其分布函数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试用分布函数表示下列事件的概率</a:t>
            </a:r>
            <a:r>
              <a:rPr lang="en-US" altLang="zh-CN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141593" y="4635501"/>
          <a:ext cx="13557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6" name="Equation" r:id="rId6" imgW="609600" imgH="190500" progId="Equation.DSMT4">
                  <p:embed/>
                </p:oleObj>
              </mc:Choice>
              <mc:Fallback>
                <p:oleObj name="Equation" r:id="rId6" imgW="609600" imgH="1905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593" y="4635501"/>
                        <a:ext cx="13557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138972" y="4635501"/>
          <a:ext cx="175577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7" name="Equation" r:id="rId8" imgW="799465" imgH="190500" progId="Equation.DSMT4">
                  <p:embed/>
                </p:oleObj>
              </mc:Choice>
              <mc:Fallback>
                <p:oleObj name="Equation" r:id="rId8" imgW="799465" imgH="1905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972" y="4635501"/>
                        <a:ext cx="175577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504043" y="4627440"/>
          <a:ext cx="19018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8" name="Equation" r:id="rId10" imgW="927100" imgH="190500" progId="Equation.DSMT4">
                  <p:embed/>
                </p:oleObj>
              </mc:Choice>
              <mc:Fallback>
                <p:oleObj name="Equation" r:id="rId10" imgW="927100" imgH="1905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4043" y="4627440"/>
                        <a:ext cx="19018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147274" y="5803900"/>
          <a:ext cx="33083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9" name="Equation" r:id="rId12" imgW="1485900" imgH="190500" progId="Equation.DSMT4">
                  <p:embed/>
                </p:oleObj>
              </mc:Choice>
              <mc:Fallback>
                <p:oleObj name="Equation" r:id="rId12" imgW="1485900" imgH="1905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7274" y="5803900"/>
                        <a:ext cx="330835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88474" y="5749925"/>
            <a:ext cx="36353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103" tIns="31551" rIns="63103" bIns="3155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b)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292136" y="1695729"/>
            <a:ext cx="68754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对于连续型随机变量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的密度函数与相应的边缘密度函数分别为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554234" y="2390926"/>
          <a:ext cx="23050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4" name="Equation" r:id="rId1" imgW="1155700" imgH="190500" progId="Equation.DSMT4">
                  <p:embed/>
                </p:oleObj>
              </mc:Choice>
              <mc:Fallback>
                <p:oleObj name="Equation" r:id="rId1" imgW="1155700" imgH="1905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234" y="2390926"/>
                        <a:ext cx="23050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337648" y="2811910"/>
            <a:ext cx="6433171" cy="113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相互独立的充要条件为：对任意实数</a:t>
            </a:r>
            <a:r>
              <a:rPr lang="en-US" altLang="zh-CN" sz="2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en-US" altLang="zh-CN" sz="2400" b="0" i="1" dirty="0" err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lang="en-US" altLang="zh-CN" sz="2400" b="0" i="1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下式几乎处处成立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136575" y="4646656"/>
            <a:ext cx="71865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“几乎处处”的含义是指平面上除去面积为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的点外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905560" y="3971218"/>
          <a:ext cx="28733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75" name="Equation" r:id="rId3" imgW="1143000" imgH="190500" progId="Equation.DSMT4">
                  <p:embed/>
                </p:oleObj>
              </mc:Choice>
              <mc:Fallback>
                <p:oleObj name="Equation" r:id="rId3" imgW="1143000" imgH="1905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560" y="3971218"/>
                        <a:ext cx="28733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 bwMode="auto">
          <a:xfrm>
            <a:off x="434331" y="1036004"/>
            <a:ext cx="2072562" cy="288925"/>
            <a:chOff x="309235" y="1000127"/>
            <a:chExt cx="2071429" cy="289028"/>
          </a:xfrm>
        </p:grpSpPr>
        <p:sp>
          <p:nvSpPr>
            <p:cNvPr id="19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605446" y="1000127"/>
              <a:ext cx="1775218" cy="28902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2.4.1</a:t>
              </a:r>
              <a:r>
                <a:rPr kumimoji="0" lang="zh-CN" altLang="en-US" sz="24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（续）</a:t>
              </a:r>
              <a:endParaRPr kumimoji="0" lang="zh-CN" altLang="en-US" sz="24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0" name="Picture 47" descr="G:\ppt\资源共享课\MB\圆球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235" y="1042369"/>
              <a:ext cx="227726" cy="24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1756952" y="1464745"/>
            <a:ext cx="65849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的密度函数如下：</a:t>
            </a:r>
            <a:endParaRPr lang="en-US" altLang="zh-CN" sz="2200" b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650715" y="1969570"/>
          <a:ext cx="26955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6" name="Equation" r:id="rId1" imgW="1727200" imgH="368300" progId="Equation.DSMT4">
                  <p:embed/>
                </p:oleObj>
              </mc:Choice>
              <mc:Fallback>
                <p:oleObj name="Equation" r:id="rId1" imgW="1727200" imgH="3683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0715" y="1969570"/>
                        <a:ext cx="26955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220502" y="2509320"/>
            <a:ext cx="2333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是否独立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TextBox 85"/>
          <p:cNvSpPr txBox="1">
            <a:spLocks noChangeArrowheads="1"/>
          </p:cNvSpPr>
          <p:nvPr/>
        </p:nvSpPr>
        <p:spPr bwMode="auto">
          <a:xfrm>
            <a:off x="1756952" y="3025258"/>
            <a:ext cx="8286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200" b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12615" y="3012558"/>
            <a:ext cx="865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012665" y="3012558"/>
          <a:ext cx="1982787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7" name="Equation" r:id="rId3" imgW="1143000" imgH="241300" progId="Equation.DSMT4">
                  <p:embed/>
                </p:oleObj>
              </mc:Choice>
              <mc:Fallback>
                <p:oleObj name="Equation" r:id="rId3" imgW="1143000" imgH="2413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2665" y="3012558"/>
                        <a:ext cx="1982787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4968465" y="2904608"/>
          <a:ext cx="166687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8" name="Equation" r:id="rId5" imgW="1155065" imgH="546100" progId="Equation.DSMT4">
                  <p:embed/>
                </p:oleObj>
              </mc:Choice>
              <mc:Fallback>
                <p:oleObj name="Equation" r:id="rId5" imgW="1155065" imgH="5461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465" y="2904608"/>
                        <a:ext cx="1666875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3625440" y="3634858"/>
          <a:ext cx="126682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49" name="Equation" r:id="rId7" imgW="749300" imgH="368300" progId="Equation.DSMT4">
                  <p:embed/>
                </p:oleObj>
              </mc:Choice>
              <mc:Fallback>
                <p:oleObj name="Equation" r:id="rId7" imgW="749300" imgH="3683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440" y="3634858"/>
                        <a:ext cx="1266825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2217327" y="4382570"/>
            <a:ext cx="11160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同理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3049177" y="4288908"/>
          <a:ext cx="18938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0" name="Equation" r:id="rId9" imgW="1079500" imgH="368300" progId="Equation.DSMT4">
                  <p:embed/>
                </p:oleObj>
              </mc:Choice>
              <mc:Fallback>
                <p:oleObj name="Equation" r:id="rId9" imgW="1079500" imgH="3683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177" y="4288908"/>
                        <a:ext cx="18938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756952" y="4901683"/>
            <a:ext cx="466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2220502" y="4963595"/>
          <a:ext cx="22066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51" name="Equation" r:id="rId11" imgW="1168400" imgH="190500" progId="Equation.DSMT4">
                  <p:embed/>
                </p:oleObj>
              </mc:Choice>
              <mc:Fallback>
                <p:oleObj name="Equation" r:id="rId11" imgW="1168400" imgH="1905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0502" y="4963595"/>
                        <a:ext cx="22066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454115" y="4933433"/>
            <a:ext cx="17843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独立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  <p:bldP spid="1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543086" y="2004218"/>
            <a:ext cx="6264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可见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 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为独立的连续型随机变量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则其联合密度函数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可以表成分离形式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983742" y="3568459"/>
          <a:ext cx="3382962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16" name="Equation" r:id="rId1" imgW="1143000" imgH="190500" progId="Equation.DSMT4">
                  <p:embed/>
                </p:oleObj>
              </mc:Choice>
              <mc:Fallback>
                <p:oleObj name="Equation" r:id="rId1" imgW="1143000" imgH="1905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742" y="3568459"/>
                        <a:ext cx="3382962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497958" y="896419"/>
            <a:ext cx="464185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的密度函数如下：</a:t>
            </a:r>
            <a:endParaRPr lang="en-US" altLang="zh-CN" sz="2400" b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566345" y="1377432"/>
          <a:ext cx="27305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14" name="Equation" r:id="rId1" imgW="1473200" imgH="520700" progId="Equation.DSMT4">
                  <p:embed/>
                </p:oleObj>
              </mc:Choice>
              <mc:Fallback>
                <p:oleObj name="Equation" r:id="rId1" imgW="1473200" imgH="5207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345" y="1377432"/>
                        <a:ext cx="27305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497958" y="2364857"/>
            <a:ext cx="493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931345" y="2377557"/>
          <a:ext cx="18256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15" name="Equation" r:id="rId3" imgW="736600" imgH="190500" progId="Equation.DSMT4">
                  <p:embed/>
                </p:oleObj>
              </mc:Choice>
              <mc:Fallback>
                <p:oleObj name="Equation" r:id="rId3" imgW="736600" imgH="1905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345" y="2377557"/>
                        <a:ext cx="182562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2658545" y="2364857"/>
            <a:ext cx="2954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并问二者是否独立？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29"/>
          <p:cNvGrpSpPr/>
          <p:nvPr/>
        </p:nvGrpSpPr>
        <p:grpSpPr bwMode="auto">
          <a:xfrm>
            <a:off x="6001820" y="982821"/>
            <a:ext cx="2555875" cy="1873250"/>
            <a:chOff x="2483768" y="3933056"/>
            <a:chExt cx="3708412" cy="2624286"/>
          </a:xfrm>
        </p:grpSpPr>
        <p:graphicFrame>
          <p:nvGraphicFramePr>
            <p:cNvPr id="11" name="对象 16"/>
            <p:cNvGraphicFramePr>
              <a:graphicFrameLocks noChangeAspect="1"/>
            </p:cNvGraphicFramePr>
            <p:nvPr/>
          </p:nvGraphicFramePr>
          <p:xfrm>
            <a:off x="5948805" y="5324822"/>
            <a:ext cx="243375" cy="2520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16" name="Equation" r:id="rId5" imgW="114300" imgH="127000" progId="Equation.DSMT4">
                    <p:embed/>
                  </p:oleObj>
                </mc:Choice>
                <mc:Fallback>
                  <p:oleObj name="Equation" r:id="rId5" imgW="114300" imgH="12700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8805" y="5324822"/>
                          <a:ext cx="243375" cy="2520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7"/>
            <p:cNvGraphicFramePr>
              <a:graphicFrameLocks noChangeAspect="1"/>
            </p:cNvGraphicFramePr>
            <p:nvPr/>
          </p:nvGraphicFramePr>
          <p:xfrm>
            <a:off x="4183447" y="3933056"/>
            <a:ext cx="269875" cy="3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17" name="Equation" r:id="rId7" imgW="127000" imgH="152400" progId="Equation.DSMT4">
                    <p:embed/>
                  </p:oleObj>
                </mc:Choice>
                <mc:Fallback>
                  <p:oleObj name="Equation" r:id="rId7" imgW="127000" imgH="152400" progId="Equation.DSMT4">
                    <p:embed/>
                    <p:pic>
                      <p:nvPicPr>
                        <p:cNvPr id="0" name="对象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3447" y="3933056"/>
                          <a:ext cx="269875" cy="300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3" name="组合 28"/>
            <p:cNvGrpSpPr/>
            <p:nvPr/>
          </p:nvGrpSpPr>
          <p:grpSpPr bwMode="auto">
            <a:xfrm>
              <a:off x="2483768" y="3956670"/>
              <a:ext cx="3425874" cy="2600672"/>
              <a:chOff x="2483768" y="3956670"/>
              <a:chExt cx="3425874" cy="2600672"/>
            </a:xfrm>
          </p:grpSpPr>
          <p:sp>
            <p:nvSpPr>
              <p:cNvPr id="14" name="椭圆 19"/>
              <p:cNvSpPr>
                <a:spLocks noChangeArrowheads="1"/>
              </p:cNvSpPr>
              <p:nvPr/>
            </p:nvSpPr>
            <p:spPr bwMode="auto">
              <a:xfrm>
                <a:off x="2951820" y="4352714"/>
                <a:ext cx="2160240" cy="1920602"/>
              </a:xfrm>
              <a:prstGeom prst="ellipse">
                <a:avLst/>
              </a:prstGeom>
              <a:pattFill prst="pct5">
                <a:fgClr>
                  <a:srgbClr val="FF0000"/>
                </a:fgClr>
                <a:bgClr>
                  <a:srgbClr val="FFFFFF"/>
                </a:bgClr>
              </a:pattFill>
              <a:ln w="9525" algn="ctr">
                <a:solidFill>
                  <a:srgbClr val="000000"/>
                </a:solidFill>
                <a:round/>
              </a:ln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cxnSp>
            <p:nvCxnSpPr>
              <p:cNvPr id="15" name="直接箭头连接符 5"/>
              <p:cNvCxnSpPr>
                <a:cxnSpLocks noChangeShapeType="1"/>
              </p:cNvCxnSpPr>
              <p:nvPr/>
            </p:nvCxnSpPr>
            <p:spPr bwMode="auto">
              <a:xfrm>
                <a:off x="2483768" y="5360826"/>
                <a:ext cx="3425874" cy="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直接箭头连接符 12"/>
              <p:cNvCxnSpPr>
                <a:cxnSpLocks noChangeShapeType="1"/>
              </p:cNvCxnSpPr>
              <p:nvPr/>
            </p:nvCxnSpPr>
            <p:spPr bwMode="auto">
              <a:xfrm flipV="1">
                <a:off x="4067944" y="3956670"/>
                <a:ext cx="0" cy="260067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17" name="对象 20"/>
              <p:cNvGraphicFramePr>
                <a:graphicFrameLocks noChangeAspect="1"/>
              </p:cNvGraphicFramePr>
              <p:nvPr/>
            </p:nvGraphicFramePr>
            <p:xfrm>
              <a:off x="3823469" y="5362066"/>
              <a:ext cx="244475" cy="252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118" name="Equation" r:id="rId9" imgW="114300" imgH="127000" progId="Equation.DSMT4">
                      <p:embed/>
                    </p:oleObj>
                  </mc:Choice>
                  <mc:Fallback>
                    <p:oleObj name="Equation" r:id="rId9" imgW="114300" imgH="127000" progId="Equation.DSMT4">
                      <p:embed/>
                      <p:pic>
                        <p:nvPicPr>
                          <p:cNvPr id="0" name="对象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3469" y="5362066"/>
                            <a:ext cx="244475" cy="2524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470008" y="1473358"/>
          <a:ext cx="841375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19" name="Equation" r:id="rId11" imgW="685800" imgH="215900" progId="Equation.DSMT4">
                  <p:embed/>
                </p:oleObj>
              </mc:Choice>
              <mc:Fallback>
                <p:oleObj name="Equation" r:id="rId11" imgW="685800" imgH="2159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0008" y="1473358"/>
                        <a:ext cx="841375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7840145" y="1530508"/>
          <a:ext cx="747713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0" name="Equation" r:id="rId13" imgW="609600" imgH="215900" progId="Equation.DSMT4">
                  <p:embed/>
                </p:oleObj>
              </mc:Choice>
              <mc:Fallback>
                <p:oleObj name="Equation" r:id="rId13" imgW="609600" imgH="2159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0145" y="1530508"/>
                        <a:ext cx="747713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/>
          <p:cNvCxnSpPr>
            <a:cxnSpLocks noChangeShapeType="1"/>
          </p:cNvCxnSpPr>
          <p:nvPr/>
        </p:nvCxnSpPr>
        <p:spPr bwMode="auto">
          <a:xfrm flipV="1">
            <a:off x="6397108" y="1725771"/>
            <a:ext cx="1368425" cy="0"/>
          </a:xfrm>
          <a:prstGeom prst="straightConnector1">
            <a:avLst/>
          </a:prstGeom>
          <a:noFill/>
          <a:ln w="25400" algn="ctr">
            <a:solidFill>
              <a:srgbClr val="0000CC"/>
            </a:solidFill>
            <a:prstDash val="sysDot"/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85"/>
          <p:cNvSpPr txBox="1">
            <a:spLocks noChangeArrowheads="1"/>
          </p:cNvSpPr>
          <p:nvPr/>
        </p:nvSpPr>
        <p:spPr bwMode="auto">
          <a:xfrm>
            <a:off x="1228725" y="3078765"/>
            <a:ext cx="8286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200" b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1871663" y="3078765"/>
          <a:ext cx="2016125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1" name="Equation" r:id="rId15" imgW="1143000" imgH="241300" progId="Equation.DSMT4">
                  <p:embed/>
                </p:oleObj>
              </mc:Choice>
              <mc:Fallback>
                <p:oleObj name="Equation" r:id="rId15" imgW="1143000" imgH="2413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663" y="3078765"/>
                        <a:ext cx="2016125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5226050" y="2975577"/>
          <a:ext cx="23590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2" name="Equation" r:id="rId17" imgW="1193800" imgH="368300" progId="Equation.DSMT4">
                  <p:embed/>
                </p:oleObj>
              </mc:Choice>
              <mc:Fallback>
                <p:oleObj name="Equation" r:id="rId17" imgW="1193800" imgH="3683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6050" y="2975577"/>
                        <a:ext cx="235902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3919538" y="2935890"/>
          <a:ext cx="12446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3" name="Equation" r:id="rId19" imgW="647700" imgH="419100" progId="Equation.DSMT4">
                  <p:embed/>
                </p:oleObj>
              </mc:Choice>
              <mc:Fallback>
                <p:oleObj name="Equation" r:id="rId19" imgW="647700" imgH="4191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9538" y="2935890"/>
                        <a:ext cx="124460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1852613" y="3901090"/>
          <a:ext cx="2058987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4" name="Equation" r:id="rId21" imgW="1117600" imgH="368300" progId="Equation.DSMT4">
                  <p:embed/>
                </p:oleObj>
              </mc:Choice>
              <mc:Fallback>
                <p:oleObj name="Equation" r:id="rId21" imgW="1117600" imgH="3683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3901090"/>
                        <a:ext cx="2058987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3927475" y="3861402"/>
          <a:ext cx="12446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5" name="Equation" r:id="rId23" imgW="647700" imgH="444500" progId="Equation.DSMT4">
                  <p:embed/>
                </p:oleObj>
              </mc:Choice>
              <mc:Fallback>
                <p:oleObj name="Equation" r:id="rId23" imgW="647700" imgH="4445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475" y="3861402"/>
                        <a:ext cx="12446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5246688" y="3915377"/>
          <a:ext cx="24098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6" name="Equation" r:id="rId25" imgW="1218565" imgH="381000" progId="Equation.DSMT4">
                  <p:embed/>
                </p:oleObj>
              </mc:Choice>
              <mc:Fallback>
                <p:oleObj name="Equation" r:id="rId25" imgW="1218565" imgH="381000" progId="Equation.DSMT4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3915377"/>
                        <a:ext cx="24098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4992688" y="4950427"/>
            <a:ext cx="24606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可见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两者不独立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187450" y="4913915"/>
            <a:ext cx="466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824038" y="4915502"/>
          <a:ext cx="31702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27" name="Equation" r:id="rId27" imgW="1168400" imgH="190500" progId="Equation.DSMT4">
                  <p:embed/>
                </p:oleObj>
              </mc:Choice>
              <mc:Fallback>
                <p:oleObj name="Equation" r:id="rId27" imgW="1168400" imgH="1905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4915502"/>
                        <a:ext cx="317023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1" grpId="0"/>
      <p:bldP spid="28" grpId="0"/>
      <p:bldP spid="30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34"/>
          <p:cNvGraphicFramePr>
            <a:graphicFrameLocks noChangeAspect="1"/>
          </p:cNvGraphicFramePr>
          <p:nvPr/>
        </p:nvGraphicFramePr>
        <p:xfrm>
          <a:off x="2104098" y="1908764"/>
          <a:ext cx="545465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78" name="Equation" r:id="rId1" imgW="4127500" imgH="342900" progId="Equation.DSMT4">
                  <p:embed/>
                </p:oleObj>
              </mc:Choice>
              <mc:Fallback>
                <p:oleObj name="Equation" r:id="rId1" imgW="4127500" imgH="3429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98" y="1908764"/>
                        <a:ext cx="545465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2"/>
          <p:cNvGrpSpPr/>
          <p:nvPr/>
        </p:nvGrpSpPr>
        <p:grpSpPr bwMode="auto">
          <a:xfrm>
            <a:off x="1384961" y="2304051"/>
            <a:ext cx="4754562" cy="465138"/>
            <a:chOff x="464951" y="2096852"/>
            <a:chExt cx="4754563" cy="464058"/>
          </a:xfrm>
        </p:grpSpPr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464951" y="2096852"/>
              <a:ext cx="4754563" cy="430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                           相互独立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35"/>
            <p:cNvGraphicFramePr>
              <a:graphicFrameLocks noChangeAspect="1"/>
            </p:cNvGraphicFramePr>
            <p:nvPr/>
          </p:nvGraphicFramePr>
          <p:xfrm>
            <a:off x="824793" y="2121396"/>
            <a:ext cx="2084742" cy="4395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79" name="Equation" r:id="rId3" imgW="1562100" imgH="342900" progId="Equation.DSMT4">
                    <p:embed/>
                  </p:oleObj>
                </mc:Choice>
                <mc:Fallback>
                  <p:oleObj name="Equation" r:id="rId3" imgW="1562100" imgH="342900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793" y="2121396"/>
                          <a:ext cx="2084742" cy="4395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28"/>
          <p:cNvSpPr>
            <a:spLocks noChangeArrowheads="1"/>
          </p:cNvSpPr>
          <p:nvPr/>
        </p:nvSpPr>
        <p:spPr bwMode="auto">
          <a:xfrm>
            <a:off x="1384961" y="2700926"/>
            <a:ext cx="736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38"/>
          <p:cNvGraphicFramePr>
            <a:graphicFrameLocks noChangeAspect="1"/>
          </p:cNvGraphicFramePr>
          <p:nvPr/>
        </p:nvGraphicFramePr>
        <p:xfrm>
          <a:off x="1888198" y="2719976"/>
          <a:ext cx="4051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80" name="Equation" r:id="rId5" imgW="2959100" imgH="317500" progId="Equation.DSMT4">
                  <p:embed/>
                </p:oleObj>
              </mc:Choice>
              <mc:Fallback>
                <p:oleObj name="Equation" r:id="rId5" imgW="2959100" imgH="3175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198" y="2719976"/>
                        <a:ext cx="4051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9"/>
          <p:cNvGraphicFramePr>
            <a:graphicFrameLocks noChangeAspect="1"/>
          </p:cNvGraphicFramePr>
          <p:nvPr/>
        </p:nvGraphicFramePr>
        <p:xfrm>
          <a:off x="1384961" y="3564526"/>
          <a:ext cx="64579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81" name="Equation" r:id="rId7" imgW="5016500" imgH="317500" progId="Equation.DSMT4">
                  <p:embed/>
                </p:oleObj>
              </mc:Choice>
              <mc:Fallback>
                <p:oleObj name="Equation" r:id="rId7" imgW="5016500" imgH="3175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961" y="3564526"/>
                        <a:ext cx="64579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0"/>
          <p:cNvGraphicFramePr>
            <a:graphicFrameLocks noChangeAspect="1"/>
          </p:cNvGraphicFramePr>
          <p:nvPr/>
        </p:nvGraphicFramePr>
        <p:xfrm>
          <a:off x="1384961" y="3132726"/>
          <a:ext cx="3646487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82" name="Equation" r:id="rId9" imgW="2755900" imgH="317500" progId="Equation.DSMT4">
                  <p:embed/>
                </p:oleObj>
              </mc:Choice>
              <mc:Fallback>
                <p:oleObj name="Equation" r:id="rId9" imgW="2755900" imgH="3175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4961" y="3132726"/>
                        <a:ext cx="3646487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45"/>
          <p:cNvGrpSpPr/>
          <p:nvPr/>
        </p:nvGrpSpPr>
        <p:grpSpPr bwMode="auto">
          <a:xfrm>
            <a:off x="1384961" y="3959814"/>
            <a:ext cx="5276850" cy="457200"/>
            <a:chOff x="527" y="2559"/>
            <a:chExt cx="3324" cy="288"/>
          </a:xfrm>
        </p:grpSpPr>
        <p:sp>
          <p:nvSpPr>
            <p:cNvPr id="14" name="Rectangle 43"/>
            <p:cNvSpPr>
              <a:spLocks noChangeArrowheads="1"/>
            </p:cNvSpPr>
            <p:nvPr/>
          </p:nvSpPr>
          <p:spPr bwMode="auto">
            <a:xfrm>
              <a:off x="2995" y="2576"/>
              <a:ext cx="85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若有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44"/>
            <p:cNvGraphicFramePr>
              <a:graphicFrameLocks noChangeAspect="1"/>
            </p:cNvGraphicFramePr>
            <p:nvPr/>
          </p:nvGraphicFramePr>
          <p:xfrm>
            <a:off x="527" y="2559"/>
            <a:ext cx="2459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83" name="Equation" r:id="rId11" imgW="2946400" imgH="342900" progId="Equation.DSMT4">
                    <p:embed/>
                  </p:oleObj>
                </mc:Choice>
                <mc:Fallback>
                  <p:oleObj name="Equation" r:id="rId11" imgW="2946400" imgH="342900" progId="Equation.DSMT4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" y="2559"/>
                          <a:ext cx="2459" cy="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46"/>
          <p:cNvGraphicFramePr>
            <a:graphicFrameLocks noChangeAspect="1"/>
          </p:cNvGraphicFramePr>
          <p:nvPr/>
        </p:nvGraphicFramePr>
        <p:xfrm>
          <a:off x="2241735" y="4478609"/>
          <a:ext cx="4714240" cy="28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84" name="Equation" r:id="rId13" imgW="3581400" imgH="203200" progId="Equation.DSMT4">
                  <p:embed/>
                </p:oleObj>
              </mc:Choice>
              <mc:Fallback>
                <p:oleObj name="Equation" r:id="rId13" imgW="3581400" imgH="2032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735" y="4478609"/>
                        <a:ext cx="4714240" cy="289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49"/>
          <p:cNvGrpSpPr/>
          <p:nvPr/>
        </p:nvGrpSpPr>
        <p:grpSpPr bwMode="auto">
          <a:xfrm>
            <a:off x="1384961" y="4896439"/>
            <a:ext cx="6400800" cy="431800"/>
            <a:chOff x="264" y="3778"/>
            <a:chExt cx="4032" cy="272"/>
          </a:xfrm>
        </p:grpSpPr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264" y="3778"/>
              <a:ext cx="101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Object 47"/>
            <p:cNvGraphicFramePr>
              <a:graphicFrameLocks noChangeAspect="1"/>
            </p:cNvGraphicFramePr>
            <p:nvPr/>
          </p:nvGraphicFramePr>
          <p:xfrm>
            <a:off x="650" y="3778"/>
            <a:ext cx="226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085" name="Equation" r:id="rId15" imgW="2705100" imgH="317500" progId="Equation.DSMT4">
                    <p:embed/>
                  </p:oleObj>
                </mc:Choice>
                <mc:Fallback>
                  <p:oleObj name="Equation" r:id="rId15" imgW="2705100" imgH="3175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" y="3778"/>
                          <a:ext cx="226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48"/>
            <p:cNvSpPr>
              <a:spLocks noChangeArrowheads="1"/>
            </p:cNvSpPr>
            <p:nvPr/>
          </p:nvSpPr>
          <p:spPr bwMode="auto">
            <a:xfrm>
              <a:off x="2804" y="3779"/>
              <a:ext cx="149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1"/>
          <p:cNvGrpSpPr/>
          <p:nvPr/>
        </p:nvGrpSpPr>
        <p:grpSpPr bwMode="auto">
          <a:xfrm>
            <a:off x="1384961" y="1469026"/>
            <a:ext cx="4419600" cy="468313"/>
            <a:chOff x="296776" y="764707"/>
            <a:chExt cx="4419555" cy="466517"/>
          </a:xfrm>
        </p:grpSpPr>
        <p:grpSp>
          <p:nvGrpSpPr>
            <p:cNvPr id="22" name="Group 37"/>
            <p:cNvGrpSpPr/>
            <p:nvPr/>
          </p:nvGrpSpPr>
          <p:grpSpPr bwMode="auto">
            <a:xfrm>
              <a:off x="1150805" y="764707"/>
              <a:ext cx="3565526" cy="438151"/>
              <a:chOff x="417" y="687"/>
              <a:chExt cx="2246" cy="276"/>
            </a:xfrm>
          </p:grpSpPr>
          <p:sp>
            <p:nvSpPr>
              <p:cNvPr id="24" name="Rectangle 11"/>
              <p:cNvSpPr>
                <a:spLocks noChangeArrowheads="1"/>
              </p:cNvSpPr>
              <p:nvPr/>
            </p:nvSpPr>
            <p:spPr bwMode="auto">
              <a:xfrm>
                <a:off x="1807" y="687"/>
                <a:ext cx="85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若有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5" name="Object 33"/>
              <p:cNvGraphicFramePr>
                <a:graphicFrameLocks noChangeAspect="1"/>
              </p:cNvGraphicFramePr>
              <p:nvPr/>
            </p:nvGraphicFramePr>
            <p:xfrm>
              <a:off x="417" y="703"/>
              <a:ext cx="1485" cy="2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2086" name="Equation" r:id="rId17" imgW="1778000" imgH="317500" progId="Equation.DSMT4">
                      <p:embed/>
                    </p:oleObj>
                  </mc:Choice>
                  <mc:Fallback>
                    <p:oleObj name="Equation" r:id="rId17" imgW="1778000" imgH="317500" progId="Equation.DSMT4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7" y="703"/>
                            <a:ext cx="1485" cy="2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Rectangle 11"/>
            <p:cNvSpPr>
              <a:spLocks noChangeArrowheads="1"/>
            </p:cNvSpPr>
            <p:nvPr/>
          </p:nvSpPr>
          <p:spPr bwMode="auto">
            <a:xfrm>
              <a:off x="296776" y="800708"/>
              <a:ext cx="1358900" cy="430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此外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1926028" y="2895752"/>
            <a:ext cx="2235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也相互独立</a:t>
            </a:r>
            <a:r>
              <a:rPr lang="en-US" altLang="zh-CN" sz="20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Group 52"/>
          <p:cNvGrpSpPr/>
          <p:nvPr/>
        </p:nvGrpSpPr>
        <p:grpSpPr bwMode="auto">
          <a:xfrm>
            <a:off x="1874658" y="1988870"/>
            <a:ext cx="5046663" cy="400050"/>
            <a:chOff x="1323" y="515"/>
            <a:chExt cx="3179" cy="252"/>
          </a:xfrm>
        </p:grpSpPr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323" y="515"/>
              <a:ext cx="317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是两个</a:t>
              </a:r>
              <a:r>
                <a:rPr lang="zh-CN" altLang="en-US" sz="20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多元连续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的函数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51"/>
            <p:cNvGraphicFramePr>
              <a:graphicFrameLocks noChangeAspect="1"/>
            </p:cNvGraphicFramePr>
            <p:nvPr/>
          </p:nvGraphicFramePr>
          <p:xfrm>
            <a:off x="1424" y="524"/>
            <a:ext cx="33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02" name="Equation" r:id="rId1" imgW="419100" imgH="317500" progId="Equation.DSMT4">
                    <p:embed/>
                  </p:oleObj>
                </mc:Choice>
                <mc:Fallback>
                  <p:oleObj name="Equation" r:id="rId1" imgW="419100" imgH="317500" progId="Equation.DSMT4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4" y="524"/>
                          <a:ext cx="33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54"/>
          <p:cNvGraphicFramePr/>
          <p:nvPr/>
        </p:nvGraphicFramePr>
        <p:xfrm>
          <a:off x="2616814" y="2498083"/>
          <a:ext cx="33718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3" name="Equation" r:id="rId3" imgW="2882900" imgH="317500" progId="Equation.DSMT4">
                  <p:embed/>
                </p:oleObj>
              </mc:Choice>
              <mc:Fallback>
                <p:oleObj name="Equation" r:id="rId3" imgW="2882900" imgH="317500" progId="Equation.DSMT4">
                  <p:embed/>
                  <p:pic>
                    <p:nvPicPr>
                      <p:cNvPr id="0" name="Object 5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814" y="2498083"/>
                        <a:ext cx="33718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"/>
          <p:cNvGrpSpPr/>
          <p:nvPr/>
        </p:nvGrpSpPr>
        <p:grpSpPr bwMode="auto">
          <a:xfrm>
            <a:off x="1926028" y="1572885"/>
            <a:ext cx="5564237" cy="400110"/>
            <a:chOff x="1334056" y="884846"/>
            <a:chExt cx="5564531" cy="401126"/>
          </a:xfrm>
        </p:grpSpPr>
        <p:graphicFrame>
          <p:nvGraphicFramePr>
            <p:cNvPr id="17" name="Object 14"/>
            <p:cNvGraphicFramePr/>
            <p:nvPr/>
          </p:nvGraphicFramePr>
          <p:xfrm>
            <a:off x="1648618" y="918823"/>
            <a:ext cx="3151146" cy="354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04" name="Equation" r:id="rId5" imgW="2984500" imgH="342900" progId="Equation.DSMT4">
                    <p:embed/>
                  </p:oleObj>
                </mc:Choice>
                <mc:Fallback>
                  <p:oleObj name="Equation" r:id="rId5" imgW="2984500" imgH="3429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8618" y="918823"/>
                          <a:ext cx="3151146" cy="354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42"/>
            <p:cNvSpPr>
              <a:spLocks noChangeArrowheads="1"/>
            </p:cNvSpPr>
            <p:nvPr/>
          </p:nvSpPr>
          <p:spPr bwMode="auto">
            <a:xfrm>
              <a:off x="1334056" y="884846"/>
              <a:ext cx="5564531" cy="401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                                                 相互独立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Oval 25"/>
          <p:cNvSpPr>
            <a:spLocks noChangeArrowheads="1"/>
          </p:cNvSpPr>
          <p:nvPr/>
        </p:nvSpPr>
        <p:spPr bwMode="auto">
          <a:xfrm>
            <a:off x="2498865" y="3723259"/>
            <a:ext cx="1406525" cy="654050"/>
          </a:xfrm>
          <a:prstGeom prst="ellipse">
            <a:avLst/>
          </a:prstGeom>
          <a:solidFill>
            <a:srgbClr val="1C4C80">
              <a:lumMod val="60000"/>
              <a:lumOff val="40000"/>
            </a:srgbClr>
          </a:solidFill>
          <a:ln w="19050" algn="ctr">
            <a:solidFill>
              <a:srgbClr val="317A43"/>
            </a:solidFill>
            <a:round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20" name="Oval 26"/>
          <p:cNvSpPr>
            <a:spLocks noChangeArrowheads="1"/>
          </p:cNvSpPr>
          <p:nvPr/>
        </p:nvSpPr>
        <p:spPr bwMode="auto">
          <a:xfrm>
            <a:off x="5061090" y="3802634"/>
            <a:ext cx="1506537" cy="587375"/>
          </a:xfrm>
          <a:prstGeom prst="ellipse">
            <a:avLst/>
          </a:prstGeom>
          <a:solidFill>
            <a:srgbClr val="9999FF"/>
          </a:solidFill>
          <a:ln w="19050" algn="ctr">
            <a:solidFill>
              <a:srgbClr val="1C4C8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aphicFrame>
        <p:nvGraphicFramePr>
          <p:cNvPr id="21" name="Object 27"/>
          <p:cNvGraphicFramePr/>
          <p:nvPr/>
        </p:nvGraphicFramePr>
        <p:xfrm>
          <a:off x="2656027" y="3893122"/>
          <a:ext cx="1133475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5" name="Equation" r:id="rId7" imgW="1358900" imgH="342900" progId="Equation.DSMT4">
                  <p:embed/>
                </p:oleObj>
              </mc:Choice>
              <mc:Fallback>
                <p:oleObj name="Equation" r:id="rId7" imgW="1358900" imgH="342900" progId="Equation.DSMT4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6027" y="3893122"/>
                        <a:ext cx="1133475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8"/>
          <p:cNvGraphicFramePr/>
          <p:nvPr/>
        </p:nvGraphicFramePr>
        <p:xfrm>
          <a:off x="5321440" y="3913759"/>
          <a:ext cx="996950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6" name="Equation" r:id="rId9" imgW="1079500" imgH="342900" progId="Equation.DSMT4">
                  <p:embed/>
                </p:oleObj>
              </mc:Choice>
              <mc:Fallback>
                <p:oleObj name="Equation" r:id="rId9" imgW="1079500" imgH="342900" progId="Equation.DSMT4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lum bright="10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440" y="3913759"/>
                        <a:ext cx="996950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2"/>
          <p:cNvGraphicFramePr/>
          <p:nvPr/>
        </p:nvGraphicFramePr>
        <p:xfrm>
          <a:off x="5526227" y="4426522"/>
          <a:ext cx="230188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7" name="Equation" r:id="rId11" imgW="215900" imgH="254000" progId="Equation.DSMT4">
                  <p:embed/>
                </p:oleObj>
              </mc:Choice>
              <mc:Fallback>
                <p:oleObj name="Equation" r:id="rId11" imgW="215900" imgH="254000" progId="Equation.DSMT4">
                  <p:embed/>
                  <p:pic>
                    <p:nvPicPr>
                      <p:cNvPr id="0" name="Object 62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227" y="4426522"/>
                        <a:ext cx="230188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67"/>
          <p:cNvSpPr>
            <a:spLocks noChangeArrowheads="1"/>
          </p:cNvSpPr>
          <p:nvPr/>
        </p:nvSpPr>
        <p:spPr bwMode="auto">
          <a:xfrm rot="5400000">
            <a:off x="2944952" y="4510660"/>
            <a:ext cx="403225" cy="209550"/>
          </a:xfrm>
          <a:prstGeom prst="rightArrow">
            <a:avLst>
              <a:gd name="adj1" fmla="val 50000"/>
              <a:gd name="adj2" fmla="val 48404"/>
            </a:avLst>
          </a:prstGeom>
          <a:solidFill>
            <a:srgbClr val="1C4C80">
              <a:lumMod val="60000"/>
              <a:lumOff val="40000"/>
            </a:srgbClr>
          </a:solidFill>
          <a:ln w="12700" algn="ctr">
            <a:solidFill>
              <a:srgbClr val="FFC000"/>
            </a:solidFill>
            <a:miter lim="800000"/>
          </a:ln>
          <a:effectLst/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2368690" y="4817047"/>
            <a:ext cx="1393825" cy="360362"/>
            <a:chOff x="2170770" y="4047914"/>
            <a:chExt cx="1393118" cy="360040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2170770" y="4047914"/>
              <a:ext cx="1393118" cy="360040"/>
            </a:xfrm>
            <a:prstGeom prst="roundRect">
              <a:avLst/>
            </a:prstGeom>
            <a:solidFill>
              <a:srgbClr val="0000CC"/>
            </a:soli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27" name="Object 70"/>
            <p:cNvGraphicFramePr/>
            <p:nvPr/>
          </p:nvGraphicFramePr>
          <p:xfrm>
            <a:off x="2259143" y="4112885"/>
            <a:ext cx="1201474" cy="251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08" name="Equation" r:id="rId13" imgW="1524000" imgH="317500" progId="Equation.DSMT4">
                    <p:embed/>
                  </p:oleObj>
                </mc:Choice>
                <mc:Fallback>
                  <p:oleObj name="Equation" r:id="rId13" imgW="1524000" imgH="317500" progId="Equation.DSMT4">
                    <p:embed/>
                    <p:pic>
                      <p:nvPicPr>
                        <p:cNvPr id="0" name="Object 70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9143" y="4112885"/>
                          <a:ext cx="1201474" cy="251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组合 27"/>
          <p:cNvGrpSpPr/>
          <p:nvPr/>
        </p:nvGrpSpPr>
        <p:grpSpPr bwMode="auto">
          <a:xfrm>
            <a:off x="5167452" y="4821809"/>
            <a:ext cx="1355725" cy="360363"/>
            <a:chOff x="5051090" y="4011910"/>
            <a:chExt cx="1357114" cy="360040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051090" y="4011910"/>
              <a:ext cx="1357114" cy="360040"/>
            </a:xfrm>
            <a:prstGeom prst="roundRect">
              <a:avLst/>
            </a:prstGeom>
            <a:solidFill>
              <a:srgbClr val="0000CC"/>
            </a:soli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graphicFrame>
          <p:nvGraphicFramePr>
            <p:cNvPr id="30" name="Object 75"/>
            <p:cNvGraphicFramePr/>
            <p:nvPr/>
          </p:nvGraphicFramePr>
          <p:xfrm>
            <a:off x="5189723" y="4054091"/>
            <a:ext cx="1087629" cy="268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109" name="Equation" r:id="rId15" imgW="1295400" imgH="317500" progId="Equation.DSMT4">
                    <p:embed/>
                  </p:oleObj>
                </mc:Choice>
                <mc:Fallback>
                  <p:oleObj name="Equation" r:id="rId15" imgW="1295400" imgH="317500" progId="Equation.DSMT4">
                    <p:embed/>
                    <p:pic>
                      <p:nvPicPr>
                        <p:cNvPr id="0" name="Object 7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9723" y="4054091"/>
                          <a:ext cx="1087629" cy="268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AutoShape 82"/>
          <p:cNvSpPr>
            <a:spLocks noChangeArrowheads="1"/>
          </p:cNvSpPr>
          <p:nvPr/>
        </p:nvSpPr>
        <p:spPr bwMode="auto">
          <a:xfrm rot="5400000">
            <a:off x="5622271" y="4522565"/>
            <a:ext cx="403225" cy="207963"/>
          </a:xfrm>
          <a:prstGeom prst="rightArrow">
            <a:avLst>
              <a:gd name="adj1" fmla="val 50000"/>
              <a:gd name="adj2" fmla="val 48473"/>
            </a:avLst>
          </a:prstGeom>
          <a:solidFill>
            <a:srgbClr val="9999FF"/>
          </a:solidFill>
          <a:ln w="12700" algn="ctr">
            <a:solidFill>
              <a:srgbClr val="FFC000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aphicFrame>
        <p:nvGraphicFramePr>
          <p:cNvPr id="32" name="Object 61"/>
          <p:cNvGraphicFramePr/>
          <p:nvPr/>
        </p:nvGraphicFramePr>
        <p:xfrm>
          <a:off x="2811602" y="4348734"/>
          <a:ext cx="204788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10" name="Equation" r:id="rId17" imgW="190500" imgH="254000" progId="Equation.DSMT4">
                  <p:embed/>
                </p:oleObj>
              </mc:Choice>
              <mc:Fallback>
                <p:oleObj name="Equation" r:id="rId17" imgW="190500" imgH="254000" progId="Equation.DSMT4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602" y="4348734"/>
                        <a:ext cx="204788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42"/>
          <p:cNvSpPr>
            <a:spLocks noChangeArrowheads="1"/>
          </p:cNvSpPr>
          <p:nvPr/>
        </p:nvSpPr>
        <p:spPr bwMode="auto">
          <a:xfrm>
            <a:off x="3594240" y="3448622"/>
            <a:ext cx="211296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两堆独立的数据</a:t>
            </a:r>
            <a:endParaRPr lang="zh-CN" altLang="en-US" sz="2000" b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2970352" y="5140897"/>
            <a:ext cx="301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处理后的数据仍是独立的</a:t>
            </a:r>
            <a:endParaRPr lang="zh-CN" altLang="en-US" sz="2000" b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5" name="组合 34"/>
          <p:cNvGrpSpPr/>
          <p:nvPr/>
        </p:nvGrpSpPr>
        <p:grpSpPr bwMode="auto">
          <a:xfrm>
            <a:off x="912723" y="1088551"/>
            <a:ext cx="1395321" cy="288926"/>
            <a:chOff x="491846" y="951569"/>
            <a:chExt cx="1396520" cy="288729"/>
          </a:xfrm>
        </p:grpSpPr>
        <p:sp>
          <p:nvSpPr>
            <p:cNvPr id="36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784836" y="951569"/>
              <a:ext cx="1103530" cy="28872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</a:t>
              </a:r>
              <a:r>
                <a:rPr kumimoji="0" lang="en-US" altLang="zh-CN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2.4.1</a:t>
              </a:r>
              <a:endParaRPr kumimoji="0" lang="zh-CN" altLang="en-US" sz="20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37" name="Picture 47" descr="G:\ppt\资源共享课\MB\圆球.png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46" y="993512"/>
              <a:ext cx="227726" cy="24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 animBg="1"/>
      <p:bldP spid="20" grpId="0" animBg="1"/>
      <p:bldP spid="24" grpId="0" animBg="1"/>
      <p:bldP spid="31" grpId="0" animBg="1"/>
      <p:bldP spid="33" grpId="0"/>
      <p:bldP spid="3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2.4 </a:t>
            </a:r>
            <a:r>
              <a:rPr lang="zh-CN" altLang="en-US" sz="2400" dirty="0">
                <a:solidFill>
                  <a:prstClr val="white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随机变量的相互独立性</a:t>
            </a:r>
            <a:endParaRPr lang="zh-CN" altLang="en-US" sz="2400" dirty="0">
              <a:solidFill>
                <a:prstClr val="white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"/>
          <p:cNvGrpSpPr/>
          <p:nvPr/>
        </p:nvGrpSpPr>
        <p:grpSpPr bwMode="auto">
          <a:xfrm>
            <a:off x="1874658" y="1706249"/>
            <a:ext cx="5977208" cy="1323439"/>
            <a:chOff x="959606" y="740145"/>
            <a:chExt cx="5977523" cy="1326802"/>
          </a:xfrm>
        </p:grpSpPr>
        <p:graphicFrame>
          <p:nvGraphicFramePr>
            <p:cNvPr id="17" name="Object 14"/>
            <p:cNvGraphicFramePr/>
            <p:nvPr/>
          </p:nvGraphicFramePr>
          <p:xfrm>
            <a:off x="2268838" y="769872"/>
            <a:ext cx="1922515" cy="392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030" name="Equation" r:id="rId1" imgW="19507200" imgH="4876800" progId="Equation.DSMT4">
                    <p:embed/>
                  </p:oleObj>
                </mc:Choice>
                <mc:Fallback>
                  <p:oleObj name="Equation" r:id="rId1" imgW="19507200" imgH="48768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838" y="769872"/>
                          <a:ext cx="1922515" cy="392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42"/>
            <p:cNvSpPr>
              <a:spLocks noChangeArrowheads="1"/>
            </p:cNvSpPr>
            <p:nvPr/>
          </p:nvSpPr>
          <p:spPr bwMode="auto">
            <a:xfrm>
              <a:off x="959606" y="740145"/>
              <a:ext cx="5977523" cy="1326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若随机变量                             相互独立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把它们分为不相交的</a:t>
              </a:r>
              <a:r>
                <a:rPr lang="en-US" altLang="zh-CN" sz="2000" b="0" i="1" kern="0" noProof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000" b="0" kern="0" noProof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个组，每个组中所有变量由一个连续函数复合而生成一个新的随机变量，则这</a:t>
              </a:r>
              <a:r>
                <a:rPr lang="en-US" altLang="zh-CN" sz="2000" b="0" i="1" kern="0" noProof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lang="zh-CN" altLang="en-US" sz="2000" b="0" kern="0" noProof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个新的随机变量仍相互独立</a:t>
              </a:r>
              <a:r>
                <a:rPr lang="en-US" altLang="zh-CN" sz="2000" b="0" kern="0" noProof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 bwMode="auto">
          <a:xfrm>
            <a:off x="912723" y="1088551"/>
            <a:ext cx="1395321" cy="288926"/>
            <a:chOff x="491846" y="951569"/>
            <a:chExt cx="1396520" cy="288729"/>
          </a:xfrm>
        </p:grpSpPr>
        <p:sp>
          <p:nvSpPr>
            <p:cNvPr id="42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784836" y="951569"/>
              <a:ext cx="1103530" cy="288728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</a:t>
              </a:r>
              <a:r>
                <a:rPr kumimoji="0" lang="en-US" altLang="zh-CN" sz="20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2.4.2</a:t>
              </a:r>
              <a:endParaRPr kumimoji="0" lang="zh-CN" altLang="en-US" sz="20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43" name="Picture 47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846" y="993512"/>
              <a:ext cx="227726" cy="24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 Box 15"/>
              <p:cNvSpPr txBox="1">
                <a:spLocks noChangeArrowheads="1"/>
              </p:cNvSpPr>
              <p:nvPr/>
            </p:nvSpPr>
            <p:spPr bwMode="auto">
              <a:xfrm>
                <a:off x="1026488" y="3605040"/>
                <a:ext cx="7373460" cy="1611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 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相互独立，而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=cos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sinX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sSubSup>
                          <m:sSubSupPr>
                            <m:ctrlP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=X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+ 10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，由定理</a:t>
                </a:r>
                <a:r>
                  <a:rPr lang="en-US" altLang="zh-CN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2.4.2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知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400" b="0" i="1" baseline="-25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相互独立</a:t>
                </a:r>
                <a:endParaRPr lang="en-US" altLang="zh-CN" sz="24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4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6488" y="3605040"/>
                <a:ext cx="7373460" cy="1611916"/>
              </a:xfrm>
              <a:prstGeom prst="rect">
                <a:avLst/>
              </a:prstGeom>
              <a:blipFill rotWithShape="1">
                <a:blip r:embed="rId4"/>
                <a:stretch>
                  <a:fillRect l="-4" t="-9" r="2" b="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随机变量函数的概率分布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22"/>
          <p:cNvSpPr>
            <a:spLocks noChangeArrowheads="1"/>
          </p:cNvSpPr>
          <p:nvPr/>
        </p:nvSpPr>
        <p:spPr bwMode="auto">
          <a:xfrm>
            <a:off x="74790" y="1027476"/>
            <a:ext cx="9069210" cy="11541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有时我们关心的随机变量不是直接观测得到的随机变量，而是它的函数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而且，</a:t>
            </a:r>
            <a:r>
              <a:rPr lang="zh-CN" altLang="en-US" sz="2300" dirty="0">
                <a:solidFill>
                  <a:srgbClr val="FF0000"/>
                </a:solidFill>
                <a:cs typeface="Times New Roman" panose="02020603050405020304" pitchFamily="18" charset="0"/>
              </a:rPr>
              <a:t>一些随机变量的分布很难获得，但与其相关的另一些随机变量的分布却往往容易获得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。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280274" y="2322307"/>
            <a:ext cx="8421937" cy="11557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just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（电功率）设某供电线路上电流值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为一随机变量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其分布函数为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3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).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若线路上有一电阻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R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试求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R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上的电功率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的分布函数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3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). </a:t>
            </a:r>
            <a:endParaRPr lang="en-US" altLang="zh-CN" sz="2300" dirty="0">
              <a:solidFill>
                <a:srgbClr val="FF0000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25" name="Rectangle 122"/>
          <p:cNvSpPr>
            <a:spLocks noChangeArrowheads="1"/>
          </p:cNvSpPr>
          <p:nvPr/>
        </p:nvSpPr>
        <p:spPr bwMode="auto">
          <a:xfrm>
            <a:off x="668927" y="3913832"/>
            <a:ext cx="7776430" cy="48090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                            且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取值为非负的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根据分布函数定义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  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Rectangle 122"/>
          <p:cNvSpPr>
            <a:spLocks noChangeArrowheads="1"/>
          </p:cNvSpPr>
          <p:nvPr/>
        </p:nvSpPr>
        <p:spPr bwMode="auto">
          <a:xfrm>
            <a:off x="1301932" y="4454161"/>
            <a:ext cx="1570037" cy="534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对于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7" name="对象 2"/>
          <p:cNvGraphicFramePr>
            <a:graphicFrameLocks noChangeAspect="1"/>
          </p:cNvGraphicFramePr>
          <p:nvPr/>
        </p:nvGraphicFramePr>
        <p:xfrm>
          <a:off x="1927407" y="4533536"/>
          <a:ext cx="8286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2" name="Equation" r:id="rId1" imgW="393700" imgH="177800" progId="Equation.DSMT4">
                  <p:embed/>
                </p:oleObj>
              </mc:Choice>
              <mc:Fallback>
                <p:oleObj name="Equation" r:id="rId1" imgW="393700" imgH="1778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407" y="4533536"/>
                        <a:ext cx="82867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8"/>
          <p:cNvGraphicFramePr>
            <a:graphicFrameLocks noChangeAspect="1"/>
          </p:cNvGraphicFramePr>
          <p:nvPr/>
        </p:nvGraphicFramePr>
        <p:xfrm>
          <a:off x="2840219" y="4514486"/>
          <a:ext cx="217646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3" name="Equation" r:id="rId3" imgW="1231900" imgH="190500" progId="Equation.DSMT4">
                  <p:embed/>
                </p:oleObj>
              </mc:Choice>
              <mc:Fallback>
                <p:oleObj name="Equation" r:id="rId3" imgW="1231900" imgH="190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219" y="4514486"/>
                        <a:ext cx="217646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2876732" y="4978036"/>
          <a:ext cx="146526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4" name="Equation" r:id="rId5" imgW="774065" imgH="203200" progId="Equation.DSMT4">
                  <p:embed/>
                </p:oleObj>
              </mc:Choice>
              <mc:Fallback>
                <p:oleObj name="Equation" r:id="rId5" imgW="774065" imgH="2032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732" y="4978036"/>
                        <a:ext cx="1465262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4373744" y="4833574"/>
          <a:ext cx="2185988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5" name="Equation" r:id="rId7" imgW="1143000" imgH="355600" progId="Equation.DSMT4">
                  <p:embed/>
                </p:oleObj>
              </mc:Choice>
              <mc:Fallback>
                <p:oleObj name="Equation" r:id="rId7" imgW="1143000" imgH="3556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3744" y="4833574"/>
                        <a:ext cx="2185988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876732" y="5490799"/>
          <a:ext cx="26479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6" name="Equation" r:id="rId9" imgW="1383665" imgH="355600" progId="Equation.DSMT4">
                  <p:embed/>
                </p:oleObj>
              </mc:Choice>
              <mc:Fallback>
                <p:oleObj name="Equation" r:id="rId9" imgW="1383665" imgH="3556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6732" y="5490799"/>
                        <a:ext cx="26479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32"/>
          <p:cNvGrpSpPr/>
          <p:nvPr/>
        </p:nvGrpSpPr>
        <p:grpSpPr bwMode="auto">
          <a:xfrm>
            <a:off x="362467" y="3907100"/>
            <a:ext cx="2846387" cy="494366"/>
            <a:chOff x="1066752" y="2657427"/>
            <a:chExt cx="2846391" cy="495110"/>
          </a:xfrm>
        </p:grpSpPr>
        <p:sp>
          <p:nvSpPr>
            <p:cNvPr id="34" name="Rectangle 122"/>
            <p:cNvSpPr>
              <a:spLocks noChangeArrowheads="1"/>
            </p:cNvSpPr>
            <p:nvPr/>
          </p:nvSpPr>
          <p:spPr bwMode="auto">
            <a:xfrm>
              <a:off x="1322339" y="2657427"/>
              <a:ext cx="2590804" cy="49511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Font typeface="Wingdings" panose="05000000000000000000" pitchFamily="2" charset="2"/>
                <a:buNone/>
                <a:defRPr/>
              </a:pPr>
              <a:r>
                <a:rPr lang="zh-CN" altLang="en-US" sz="2300" b="1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分析</a:t>
              </a:r>
              <a:endParaRPr lang="zh-CN" altLang="en-US" sz="2300" b="1" baseline="30000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35" name="Picture 18" descr="E:\MB0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52" y="2764835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矩形 35"/>
          <p:cNvSpPr/>
          <p:nvPr/>
        </p:nvSpPr>
        <p:spPr>
          <a:xfrm>
            <a:off x="1232417" y="3946320"/>
            <a:ext cx="226055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 显然有</a:t>
            </a:r>
            <a:r>
              <a:rPr kumimoji="0" lang="en-US" altLang="zh-CN" sz="23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kumimoji="0" lang="en-US" altLang="zh-CN" sz="23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RX </a:t>
            </a:r>
            <a:r>
              <a:rPr kumimoji="0" lang="en-US" altLang="zh-CN" sz="23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,   </a:t>
            </a: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3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62480" y="1296943"/>
            <a:ext cx="8819043" cy="2045370"/>
            <a:chOff x="210408" y="3372283"/>
            <a:chExt cx="8717540" cy="20453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10408" y="3372283"/>
              <a:ext cx="8717540" cy="2045370"/>
              <a:chOff x="241230" y="3420293"/>
              <a:chExt cx="8717540" cy="2045370"/>
            </a:xfrm>
          </p:grpSpPr>
          <p:sp>
            <p:nvSpPr>
              <p:cNvPr id="21" name="内容占位符 2"/>
              <p:cNvSpPr txBox="1"/>
              <p:nvPr/>
            </p:nvSpPr>
            <p:spPr bwMode="auto">
              <a:xfrm>
                <a:off x="241230" y="3420293"/>
                <a:ext cx="8717540" cy="2045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记随机变量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的一切可能取值集合为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，设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g(x)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是定义在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上的连续函数或分段单调的实函数，若对于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的每一个可能值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，随机变量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相应地取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g(x)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，则称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的函数，记为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g(x)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类似地，可以定义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维随机变量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的函数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Y=g (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baseline="-25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9518" y="3579905"/>
                <a:ext cx="1024878" cy="259864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定义</a:t>
                </a:r>
                <a:r>
                  <a:rPr kumimoji="0" lang="en-US" altLang="zh-CN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2.5.1</a:t>
                </a:r>
                <a:endParaRPr kumimoji="0" lang="zh-CN" altLang="en-US" sz="22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0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10" y="3529553"/>
              <a:ext cx="300038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1" name="Rectangle 118"/>
          <p:cNvSpPr>
            <a:spLocks noChangeArrowheads="1"/>
          </p:cNvSpPr>
          <p:nvPr/>
        </p:nvSpPr>
        <p:spPr bwMode="auto">
          <a:xfrm>
            <a:off x="1466529" y="2416662"/>
            <a:ext cx="302418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是一个非降函数</a:t>
            </a: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lang="zh-CN" altLang="en-US" sz="24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4490717" y="4294209"/>
          <a:ext cx="25685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6" name="Equation" r:id="rId1" imgW="1574800" imgH="304800" progId="Equation.DSMT4">
                  <p:embed/>
                </p:oleObj>
              </mc:Choice>
              <mc:Fallback>
                <p:oleObj name="Equation" r:id="rId1" imgW="1574800" imgH="304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0717" y="4294209"/>
                        <a:ext cx="25685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36"/>
          <p:cNvSpPr txBox="1">
            <a:spLocks noChangeArrowheads="1"/>
          </p:cNvSpPr>
          <p:nvPr/>
        </p:nvSpPr>
        <p:spPr bwMode="auto">
          <a:xfrm>
            <a:off x="501712" y="1716344"/>
            <a:ext cx="358298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分布函数的基本性质：</a:t>
            </a:r>
            <a:endParaRPr lang="zh-CN" altLang="en-US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998217" y="2316649"/>
            <a:ext cx="7270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533400" indent="-5334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rgbClr val="0000FF"/>
              </a:buClr>
              <a:buFontTx/>
              <a:buAutoNum type="circleNumDbPlain"/>
            </a:pPr>
            <a:r>
              <a:rPr lang="en-US" altLang="zh-CN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998217" y="3585120"/>
            <a:ext cx="612775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marL="370205" indent="-37020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rgbClr val="0000FF"/>
              </a:buClr>
              <a:buFontTx/>
              <a:buAutoNum type="circleNumDbPlain" startAt="2"/>
            </a:pPr>
            <a:r>
              <a:rPr lang="en-US" altLang="zh-CN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1467706" y="4303015"/>
          <a:ext cx="2598737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7" name="Equation" r:id="rId3" imgW="1600200" imgH="304800" progId="Equation.DSMT4">
                  <p:embed/>
                </p:oleObj>
              </mc:Choice>
              <mc:Fallback>
                <p:oleObj name="Equation" r:id="rId3" imgW="1600200" imgH="3048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706" y="4303015"/>
                        <a:ext cx="2598737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143363" y="3088214"/>
            <a:ext cx="2396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因为，当            时，</a:t>
            </a:r>
            <a:endParaRPr lang="zh-CN" altLang="en-US" dirty="0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161533" y="3059376"/>
          <a:ext cx="775815" cy="376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8" name="Equation" r:id="rId5" imgW="9448800" imgH="4267200" progId="Equation.DSMT4">
                  <p:embed/>
                </p:oleObj>
              </mc:Choice>
              <mc:Fallback>
                <p:oleObj name="Equation" r:id="rId5" imgW="9448800" imgH="42672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533" y="3059376"/>
                        <a:ext cx="775815" cy="3764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3316288" y="3115220"/>
          <a:ext cx="30353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9" name="Equation" r:id="rId7" imgW="44500800" imgH="4572000" progId="Equation.DSMT4">
                  <p:embed/>
                </p:oleObj>
              </mc:Choice>
              <mc:Fallback>
                <p:oleObj name="Equation" r:id="rId7" imgW="44500800" imgH="45720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3115220"/>
                        <a:ext cx="30353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18"/>
          <p:cNvSpPr>
            <a:spLocks noChangeArrowheads="1"/>
          </p:cNvSpPr>
          <p:nvPr/>
        </p:nvSpPr>
        <p:spPr bwMode="auto">
          <a:xfrm>
            <a:off x="1466528" y="3644699"/>
            <a:ext cx="4953321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对任意实数   ，            ，且                          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3155157" y="3734524"/>
          <a:ext cx="322262" cy="383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0" name="Equation" r:id="rId9" imgW="2743200" imgH="3048000" progId="Equation.DSMT4">
                  <p:embed/>
                </p:oleObj>
              </mc:Choice>
              <mc:Fallback>
                <p:oleObj name="Equation" r:id="rId9" imgW="2743200" imgH="30480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5157" y="3734524"/>
                        <a:ext cx="322262" cy="3835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3595363" y="3737402"/>
          <a:ext cx="1281437" cy="39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1" name="Equation" r:id="rId11" imgW="15849600" imgH="4572000" progId="Equation.DSMT4">
                  <p:embed/>
                </p:oleObj>
              </mc:Choice>
              <mc:Fallback>
                <p:oleObj name="Equation" r:id="rId11" imgW="15849600" imgH="4572000" progId="Equation.DSMT4">
                  <p:embed/>
                  <p:pic>
                    <p:nvPicPr>
                      <p:cNvPr id="0" name="对象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363" y="3737402"/>
                        <a:ext cx="1281437" cy="3989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/>
          <p:nvPr/>
        </p:nvSpPr>
        <p:spPr>
          <a:xfrm>
            <a:off x="905252" y="4844633"/>
            <a:ext cx="705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由分布函数定义、概率性质以及分布函数单调性和概率连续性，得</a:t>
            </a:r>
            <a:endParaRPr lang="zh-CN" altLang="en-US" dirty="0"/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610992" y="5350067"/>
          <a:ext cx="5126033" cy="49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2" name="Equation" r:id="rId13" imgW="64922400" imgH="5791200" progId="Equation.DSMT4">
                  <p:embed/>
                </p:oleObj>
              </mc:Choice>
              <mc:Fallback>
                <p:oleObj name="Equation" r:id="rId13" imgW="64922400" imgH="57912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992" y="5350067"/>
                        <a:ext cx="5126033" cy="494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1671638" y="5957888"/>
          <a:ext cx="5005387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3" name="Equation" r:id="rId15" imgW="63398400" imgH="5791200" progId="Equation.DSMT4">
                  <p:embed/>
                </p:oleObj>
              </mc:Choice>
              <mc:Fallback>
                <p:oleObj name="Equation" r:id="rId15" imgW="63398400" imgH="5791200" progId="Equation.DSMT4">
                  <p:embed/>
                  <p:pic>
                    <p:nvPicPr>
                      <p:cNvPr id="0" name="对象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5957888"/>
                        <a:ext cx="5005387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32" grpId="0"/>
      <p:bldP spid="2" grpId="0"/>
      <p:bldP spid="41" grpId="0"/>
      <p:bldP spid="3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22"/>
          <p:cNvSpPr>
            <a:spLocks noChangeArrowheads="1"/>
          </p:cNvSpPr>
          <p:nvPr/>
        </p:nvSpPr>
        <p:spPr bwMode="auto">
          <a:xfrm>
            <a:off x="232235" y="1217484"/>
            <a:ext cx="8729480" cy="8533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一般地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我们需要研究：设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为一随机变量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分布已知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其中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为一确定的实函数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来求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215038" y="2264668"/>
            <a:ext cx="4210420" cy="48955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仍讨论离散型与连续型两种情况：</a:t>
            </a:r>
            <a:endParaRPr lang="en-US" altLang="zh-CN" sz="2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4887913" y="2053257"/>
            <a:ext cx="2101850" cy="430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离散型：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4887913" y="2680295"/>
            <a:ext cx="2101850" cy="430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连续型：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6091238" y="1976973"/>
            <a:ext cx="2459749" cy="4893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的分布律</a:t>
            </a:r>
            <a:endParaRPr lang="en-US" altLang="zh-CN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6091238" y="2621817"/>
            <a:ext cx="2101851" cy="4893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的密度函数</a:t>
            </a:r>
            <a:endParaRPr lang="en-US" altLang="zh-CN" sz="2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9122" y="3062669"/>
            <a:ext cx="4084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一维离散型随机变量函数的分布</a:t>
            </a:r>
            <a:endParaRPr lang="zh-CN" altLang="en-US" sz="2000" dirty="0"/>
          </a:p>
        </p:txBody>
      </p:sp>
      <p:sp>
        <p:nvSpPr>
          <p:cNvPr id="28" name="Text Box 28"/>
          <p:cNvSpPr txBox="1">
            <a:spLocks noChangeArrowheads="1"/>
          </p:cNvSpPr>
          <p:nvPr/>
        </p:nvSpPr>
        <p:spPr bwMode="auto">
          <a:xfrm>
            <a:off x="605549" y="3462779"/>
            <a:ext cx="5688013" cy="453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设随机变量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的分布律如下：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530748" y="2344361"/>
            <a:ext cx="132455" cy="535172"/>
          </a:xfrm>
          <a:prstGeom prst="leftBrace">
            <a:avLst>
              <a:gd name="adj1" fmla="val 45255"/>
              <a:gd name="adj2" fmla="val 4826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Rectangle 122"/>
          <p:cNvSpPr>
            <a:spLocks noChangeArrowheads="1"/>
          </p:cNvSpPr>
          <p:nvPr/>
        </p:nvSpPr>
        <p:spPr bwMode="auto">
          <a:xfrm>
            <a:off x="430485" y="5635804"/>
            <a:ext cx="7599090" cy="4417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360680" indent="-360680" fontAlgn="base">
              <a:lnSpc>
                <a:spcPct val="125000"/>
              </a:lnSpc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逐个算出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的取值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…,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每个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对应的概率为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; 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3" name="Rectangle 122"/>
          <p:cNvSpPr>
            <a:spLocks noChangeArrowheads="1"/>
          </p:cNvSpPr>
          <p:nvPr/>
        </p:nvSpPr>
        <p:spPr bwMode="auto">
          <a:xfrm>
            <a:off x="430485" y="6234784"/>
            <a:ext cx="8136436" cy="40011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360680" indent="-360680" fontAlgn="base"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  <a:buFont typeface="Verdana" panose="020B0604030504040204" pitchFamily="34" charset="0"/>
              <a:buAutoNum type="arabicPeriod" startAt="2"/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合并所有相同的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 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并将对应的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0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k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相加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en-US" altLang="zh-CN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Text Box 28"/>
          <p:cNvSpPr txBox="1">
            <a:spLocks noChangeArrowheads="1"/>
          </p:cNvSpPr>
          <p:nvPr/>
        </p:nvSpPr>
        <p:spPr bwMode="auto">
          <a:xfrm>
            <a:off x="430485" y="4948809"/>
            <a:ext cx="3215000" cy="453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则只须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EDF4FC"/>
              </a:clrFrom>
              <a:clrTo>
                <a:srgbClr val="EDF4FC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968" y="4231396"/>
            <a:ext cx="3330980" cy="786403"/>
          </a:xfrm>
          <a:prstGeom prst="rect">
            <a:avLst/>
          </a:prstGeom>
        </p:spPr>
      </p:pic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3" grpId="0"/>
      <p:bldP spid="24" grpId="0"/>
      <p:bldP spid="25" grpId="0"/>
      <p:bldP spid="26" grpId="0"/>
      <p:bldP spid="27" grpId="0"/>
      <p:bldP spid="28" grpId="0"/>
      <p:bldP spid="3" grpId="0" animBg="1"/>
      <p:bldP spid="32" grpId="0"/>
      <p:bldP spid="33" grpId="0"/>
      <p:bldP spid="3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9930" y="896419"/>
            <a:ext cx="9144000" cy="2769011"/>
            <a:chOff x="303730" y="1011139"/>
            <a:chExt cx="9144000" cy="2769011"/>
          </a:xfrm>
        </p:grpSpPr>
        <p:sp>
          <p:nvSpPr>
            <p:cNvPr id="18" name="内容占位符 2"/>
            <p:cNvSpPr txBox="1"/>
            <p:nvPr/>
          </p:nvSpPr>
          <p:spPr bwMode="auto">
            <a:xfrm>
              <a:off x="303730" y="1011139"/>
              <a:ext cx="9144000" cy="2096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设离散型随机变量</a:t>
              </a:r>
              <a:r>
                <a: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的分布律为</a:t>
              </a: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求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：随机变量                            </a:t>
              </a:r>
              <a:r>
                <a:rPr lang="zh-CN" altLang="en-US" sz="24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的分布律</a:t>
              </a:r>
              <a:r>
                <a:rPr lang="en-US" altLang="zh-CN" sz="24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.s</a:t>
              </a:r>
              <a:endParaRPr lang="en-US" altLang="zh-CN" sz="2400" kern="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graphicFrame>
          <p:nvGraphicFramePr>
            <p:cNvPr id="19" name="Object 8"/>
            <p:cNvGraphicFramePr>
              <a:graphicFrameLocks noChangeAspect="1"/>
            </p:cNvGraphicFramePr>
            <p:nvPr/>
          </p:nvGraphicFramePr>
          <p:xfrm>
            <a:off x="2342015" y="2059563"/>
            <a:ext cx="3558041" cy="917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90" name="Equation" r:id="rId1" imgW="36880800" imgH="9448800" progId="Equation.DSMT4">
                    <p:embed/>
                  </p:oleObj>
                </mc:Choice>
                <mc:Fallback>
                  <p:oleObj name="Equation" r:id="rId1" imgW="36880800" imgH="9448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2015" y="2059563"/>
                          <a:ext cx="3558041" cy="917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8"/>
            <p:cNvGraphicFramePr>
              <a:graphicFrameLocks noChangeAspect="1"/>
            </p:cNvGraphicFramePr>
            <p:nvPr/>
          </p:nvGraphicFramePr>
          <p:xfrm>
            <a:off x="2127250" y="2921312"/>
            <a:ext cx="1852613" cy="858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91" name="Equation" r:id="rId3" imgW="19202400" imgH="8839200" progId="Equation.DSMT4">
                    <p:embed/>
                  </p:oleObj>
                </mc:Choice>
                <mc:Fallback>
                  <p:oleObj name="Equation" r:id="rId3" imgW="19202400" imgH="88392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7250" y="2921312"/>
                          <a:ext cx="1852613" cy="858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379930" y="146586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400" dirty="0"/>
          </a:p>
        </p:txBody>
      </p:sp>
      <p:sp>
        <p:nvSpPr>
          <p:cNvPr id="22" name="矩形 21"/>
          <p:cNvSpPr/>
          <p:nvPr/>
        </p:nvSpPr>
        <p:spPr>
          <a:xfrm>
            <a:off x="379929" y="38647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en-US" altLang="zh-CN" sz="2400" b="1" dirty="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89325" y="3954984"/>
            <a:ext cx="7565350" cy="2130715"/>
            <a:chOff x="872372" y="3876974"/>
            <a:chExt cx="7565350" cy="213071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5000" contrast="-40000"/>
                      </a14:imgEffect>
                      <a14:imgEffect>
                        <a14:sharpenSoften amoun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093" b="61802"/>
            <a:stretch>
              <a:fillRect/>
            </a:stretch>
          </p:blipFill>
          <p:spPr>
            <a:xfrm>
              <a:off x="872372" y="3910842"/>
              <a:ext cx="7565350" cy="2096847"/>
            </a:xfrm>
            <a:prstGeom prst="rect">
              <a:avLst/>
            </a:prstGeom>
            <a:noFill/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2136" y="3876974"/>
              <a:ext cx="552381" cy="47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t="36458"/>
          <a:stretch>
            <a:fillRect/>
          </a:stretch>
        </p:blipFill>
        <p:spPr>
          <a:xfrm>
            <a:off x="236580" y="1549779"/>
            <a:ext cx="8413209" cy="349034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 contrast="-40000"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7" y="5105782"/>
            <a:ext cx="7254939" cy="15326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316276" y="1548993"/>
            <a:ext cx="5689600" cy="55245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 设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的分布律为：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6007" y="2145147"/>
            <a:ext cx="4102744" cy="1353334"/>
          </a:xfrm>
          <a:prstGeom prst="rect">
            <a:avLst/>
          </a:prstGeom>
        </p:spPr>
      </p:pic>
      <p:grpSp>
        <p:nvGrpSpPr>
          <p:cNvPr id="8" name="组合 2"/>
          <p:cNvGrpSpPr/>
          <p:nvPr/>
        </p:nvGrpSpPr>
        <p:grpSpPr bwMode="auto">
          <a:xfrm>
            <a:off x="673009" y="3722756"/>
            <a:ext cx="5689600" cy="554038"/>
            <a:chOff x="395536" y="3104967"/>
            <a:chExt cx="5688632" cy="553106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395536" y="3104967"/>
              <a:ext cx="5688632" cy="553106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                     求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Y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的分布律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对象 1"/>
            <p:cNvGraphicFramePr>
              <a:graphicFrameLocks noChangeAspect="1"/>
            </p:cNvGraphicFramePr>
            <p:nvPr/>
          </p:nvGraphicFramePr>
          <p:xfrm>
            <a:off x="797112" y="3178077"/>
            <a:ext cx="1782405" cy="433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126" name="Equation" r:id="rId2" imgW="1016000" imgH="203200" progId="Equation.DSMT4">
                    <p:embed/>
                  </p:oleObj>
                </mc:Choice>
                <mc:Fallback>
                  <p:oleObj name="Equation" r:id="rId2" imgW="1016000" imgH="2032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7112" y="3178077"/>
                          <a:ext cx="1782405" cy="4330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931538" y="5205539"/>
          <a:ext cx="2804439" cy="1081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7" name="Equation" r:id="rId4" imgW="2032000" imgH="609600" progId="Equation.DSMT4">
                  <p:embed/>
                </p:oleObj>
              </mc:Choice>
              <mc:Fallback>
                <p:oleObj name="Equation" r:id="rId4" imgW="2032000" imgH="6096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538" y="5205539"/>
                        <a:ext cx="2804439" cy="1081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25366" y="4411326"/>
            <a:ext cx="47961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sp>
        <p:nvSpPr>
          <p:cNvPr id="14" name="Text Box 28"/>
          <p:cNvSpPr txBox="1">
            <a:spLocks noChangeArrowheads="1"/>
          </p:cNvSpPr>
          <p:nvPr/>
        </p:nvSpPr>
        <p:spPr bwMode="auto">
          <a:xfrm>
            <a:off x="1118312" y="4380553"/>
            <a:ext cx="4248805" cy="5254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计算不同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值对应的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803162" y="5205539"/>
          <a:ext cx="2417729" cy="1118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8" name="Equation" r:id="rId6" imgW="1676400" imgH="609600" progId="Equation.DSMT4">
                  <p:embed/>
                </p:oleObj>
              </mc:Choice>
              <mc:Fallback>
                <p:oleObj name="Equation" r:id="rId6" imgW="1676400" imgH="6096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162" y="5205539"/>
                        <a:ext cx="2417729" cy="1118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>
          <a:xfrm>
            <a:off x="4390746" y="5380707"/>
            <a:ext cx="757646" cy="73152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5573804" y="4410779"/>
            <a:ext cx="2963202" cy="5724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合并后得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的分布律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4" grpId="0"/>
      <p:bldP spid="4" grpId="0" animBg="1"/>
      <p:bldP spid="1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362766" y="1498183"/>
            <a:ext cx="6429920" cy="59247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有时</a:t>
            </a:r>
            <a:r>
              <a:rPr lang="en-US" altLang="zh-CN" sz="25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是连续型的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, 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但</a:t>
            </a:r>
            <a:r>
              <a:rPr lang="en-US" altLang="zh-CN" sz="25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仍有可能是离散的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Text Box 28"/>
          <p:cNvSpPr txBox="1">
            <a:spLocks noChangeArrowheads="1"/>
          </p:cNvSpPr>
          <p:nvPr/>
        </p:nvSpPr>
        <p:spPr bwMode="auto">
          <a:xfrm>
            <a:off x="110218" y="2194960"/>
            <a:ext cx="8237901" cy="10926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marL="539750" indent="-539750" algn="just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tabLst>
                <a:tab pos="518795" algn="l"/>
              </a:tabLst>
              <a:defRPr/>
            </a:pPr>
            <a:r>
              <a:rPr lang="zh-CN" altLang="en-US" sz="25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儿童智商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设儿童智商</a:t>
            </a:r>
            <a:r>
              <a:rPr lang="en-US" altLang="zh-CN" sz="25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X~N</a:t>
            </a:r>
            <a:r>
              <a:rPr lang="en-US" altLang="zh-CN" sz="25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(100, 100),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将儿童按智商分为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3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类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类标号 </a:t>
            </a:r>
            <a:r>
              <a:rPr lang="en-US" altLang="zh-CN" sz="25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规定如下</a:t>
            </a:r>
            <a:r>
              <a:rPr lang="en-US" altLang="zh-CN" sz="2500" dirty="0">
                <a:solidFill>
                  <a:prstClr val="black"/>
                </a:solidFill>
                <a:cs typeface="Times New Roman" panose="02020603050405020304" pitchFamily="18" charset="0"/>
              </a:rPr>
              <a:t>:</a:t>
            </a:r>
            <a:endParaRPr lang="zh-CN" altLang="en-US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111795" y="3327020"/>
          <a:ext cx="2565672" cy="1088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8" name="Equation" r:id="rId1" imgW="1676400" imgH="723900" progId="Equation.DSMT4">
                  <p:embed/>
                </p:oleObj>
              </mc:Choice>
              <mc:Fallback>
                <p:oleObj name="Equation" r:id="rId1" imgW="1676400" imgH="7239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795" y="3327020"/>
                        <a:ext cx="2565672" cy="10880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25036" y="4330377"/>
            <a:ext cx="2228495" cy="525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求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的分布律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218" y="50366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cs typeface="Times New Roman" panose="02020603050405020304" pitchFamily="18" charset="0"/>
              </a:rPr>
              <a:t>解：</a:t>
            </a:r>
            <a:endParaRPr lang="zh-CN" altLang="en-US" sz="24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507230" y="5798619"/>
          <a:ext cx="358933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39" name="Equation" r:id="rId3" imgW="39827200" imgH="10160000" progId="Equation.DSMT4">
                  <p:embed/>
                </p:oleObj>
              </mc:Choice>
              <mc:Fallback>
                <p:oleObj name="Equation" r:id="rId3" imgW="39827200" imgH="101600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7230" y="5798619"/>
                        <a:ext cx="3589337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10437" y="5129022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根据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的分布，查表可得：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2" grpId="0"/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007" y="1598413"/>
            <a:ext cx="44726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0000CC"/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200" b="1" dirty="0">
                <a:solidFill>
                  <a:srgbClr val="0000CC"/>
                </a:solidFill>
                <a:cs typeface="Times New Roman" panose="02020603050405020304" pitchFamily="18" charset="0"/>
              </a:rPr>
              <a:t>一维连续型随机变量函数的分布</a:t>
            </a:r>
            <a:endParaRPr lang="zh-CN" altLang="en-US" sz="2200" dirty="0"/>
          </a:p>
        </p:txBody>
      </p:sp>
      <p:sp>
        <p:nvSpPr>
          <p:cNvPr id="7" name="TextBox 85"/>
          <p:cNvSpPr txBox="1">
            <a:spLocks noChangeArrowheads="1"/>
          </p:cNvSpPr>
          <p:nvPr/>
        </p:nvSpPr>
        <p:spPr bwMode="auto">
          <a:xfrm>
            <a:off x="400459" y="2125619"/>
            <a:ext cx="8488951" cy="8702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设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为连续型随机变量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具有密度函数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),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又设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亦为连续型随机变量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求其密度函数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8" name="Text Box 28"/>
          <p:cNvSpPr txBox="1">
            <a:spLocks noChangeArrowheads="1"/>
          </p:cNvSpPr>
          <p:nvPr/>
        </p:nvSpPr>
        <p:spPr bwMode="auto">
          <a:xfrm>
            <a:off x="400459" y="3040417"/>
            <a:ext cx="1403350" cy="53245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srgbClr val="FF0000"/>
                </a:solidFill>
                <a:cs typeface="Times New Roman" panose="02020603050405020304" pitchFamily="18" charset="0"/>
              </a:rPr>
              <a:t>步骤：</a:t>
            </a:r>
            <a:endParaRPr lang="zh-CN" altLang="en-US" sz="2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594859" y="3493814"/>
            <a:ext cx="3636962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0000FF"/>
                </a:solidFill>
                <a:cs typeface="Times New Roman" panose="02020603050405020304" pitchFamily="18" charset="0"/>
              </a:rPr>
              <a:t>1) </a:t>
            </a:r>
            <a:r>
              <a:rPr lang="zh-CN" altLang="en-US" sz="2200" dirty="0">
                <a:solidFill>
                  <a:srgbClr val="0000FF"/>
                </a:solidFill>
                <a:cs typeface="Times New Roman" panose="02020603050405020304" pitchFamily="18" charset="0"/>
              </a:rPr>
              <a:t>从分布函数着手</a:t>
            </a:r>
            <a:r>
              <a:rPr lang="en-US" altLang="zh-CN" sz="22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endParaRPr lang="zh-CN" altLang="en-US" sz="2200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67884" y="3931964"/>
          <a:ext cx="2174875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8" name="Equation" r:id="rId1" imgW="1231900" imgH="190500" progId="Equation.DSMT4">
                  <p:embed/>
                </p:oleObj>
              </mc:Choice>
              <mc:Fallback>
                <p:oleObj name="Equation" r:id="rId1" imgW="1231900" imgH="1905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884" y="3931964"/>
                        <a:ext cx="2174875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853871" y="3931964"/>
          <a:ext cx="1712913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99" name="Equation" r:id="rId3" imgW="812165" imgH="190500" progId="Equation.DSMT4">
                  <p:embed/>
                </p:oleObj>
              </mc:Choice>
              <mc:Fallback>
                <p:oleObj name="Equation" r:id="rId3" imgW="812165" imgH="1905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71" y="3931964"/>
                        <a:ext cx="1712913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4619780" y="3839607"/>
          <a:ext cx="2487076" cy="773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00" name="Equation" r:id="rId5" imgW="977265" imgH="304800" progId="Equation.DSMT4">
                  <p:embed/>
                </p:oleObj>
              </mc:Choice>
              <mc:Fallback>
                <p:oleObj name="Equation" r:id="rId5" imgW="977265" imgH="3048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780" y="3839607"/>
                        <a:ext cx="2487076" cy="7734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0"/>
          <p:cNvGrpSpPr/>
          <p:nvPr/>
        </p:nvGrpSpPr>
        <p:grpSpPr bwMode="auto">
          <a:xfrm>
            <a:off x="621122" y="4569212"/>
            <a:ext cx="7069138" cy="563563"/>
            <a:chOff x="143508" y="4665051"/>
            <a:chExt cx="7069325" cy="564150"/>
          </a:xfrm>
        </p:grpSpPr>
        <p:sp>
          <p:nvSpPr>
            <p:cNvPr id="16" name="TextBox 17"/>
            <p:cNvSpPr txBox="1">
              <a:spLocks noChangeArrowheads="1"/>
            </p:cNvSpPr>
            <p:nvPr/>
          </p:nvSpPr>
          <p:spPr bwMode="auto">
            <a:xfrm>
              <a:off x="143508" y="4722261"/>
              <a:ext cx="2484504" cy="44655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其中积分区域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对象 7"/>
            <p:cNvGraphicFramePr>
              <a:graphicFrameLocks noChangeAspect="1"/>
            </p:cNvGraphicFramePr>
            <p:nvPr/>
          </p:nvGraphicFramePr>
          <p:xfrm>
            <a:off x="1954805" y="4673829"/>
            <a:ext cx="1518305" cy="555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01" name="Equation" r:id="rId7" imgW="431800" imgH="139700" progId="Equation.DSMT4">
                    <p:embed/>
                  </p:oleObj>
                </mc:Choice>
                <mc:Fallback>
                  <p:oleObj name="Equation" r:id="rId7" imgW="431800" imgH="139700" progId="Equation.DSMT4">
                    <p:embed/>
                    <p:pic>
                      <p:nvPicPr>
                        <p:cNvPr id="0" name="对象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4805" y="4673829"/>
                          <a:ext cx="1518305" cy="555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20"/>
            <p:cNvSpPr txBox="1">
              <a:spLocks noChangeArrowheads="1"/>
            </p:cNvSpPr>
            <p:nvPr/>
          </p:nvSpPr>
          <p:spPr bwMode="auto">
            <a:xfrm>
              <a:off x="3342406" y="4730207"/>
              <a:ext cx="3870427" cy="446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表示满足            的 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x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的点集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 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对象 21"/>
            <p:cNvGraphicFramePr>
              <a:graphicFrameLocks noChangeAspect="1"/>
            </p:cNvGraphicFramePr>
            <p:nvPr/>
          </p:nvGraphicFramePr>
          <p:xfrm>
            <a:off x="4583818" y="4665051"/>
            <a:ext cx="1012204" cy="5390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02" name="Equation" r:id="rId9" imgW="355600" imgH="139700" progId="Equation.DSMT4">
                    <p:embed/>
                  </p:oleObj>
                </mc:Choice>
                <mc:Fallback>
                  <p:oleObj name="Equation" r:id="rId9" imgW="355600" imgH="139700" progId="Equation.DSMT4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3818" y="4665051"/>
                          <a:ext cx="1012204" cy="5390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TextBox 29"/>
          <p:cNvSpPr txBox="1">
            <a:spLocks noChangeArrowheads="1"/>
          </p:cNvSpPr>
          <p:nvPr/>
        </p:nvSpPr>
        <p:spPr bwMode="auto">
          <a:xfrm>
            <a:off x="627472" y="5042287"/>
            <a:ext cx="6815138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进一步化简的关键：寻求上述集合的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的显式表达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TextBox 30"/>
          <p:cNvSpPr txBox="1">
            <a:spLocks noChangeArrowheads="1"/>
          </p:cNvSpPr>
          <p:nvPr/>
        </p:nvSpPr>
        <p:spPr bwMode="auto">
          <a:xfrm>
            <a:off x="513898" y="5786616"/>
            <a:ext cx="5177986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0000CC"/>
                </a:solidFill>
                <a:cs typeface="Times New Roman" panose="02020603050405020304" pitchFamily="18" charset="0"/>
              </a:rPr>
              <a:t>2) </a:t>
            </a:r>
            <a:r>
              <a:rPr lang="zh-CN" altLang="en-US" sz="2200" dirty="0">
                <a:solidFill>
                  <a:srgbClr val="0000CC"/>
                </a:solidFill>
                <a:cs typeface="Times New Roman" panose="02020603050405020304" pitchFamily="18" charset="0"/>
              </a:rPr>
              <a:t>对分布函数求导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得到概率密度函数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.  </a:t>
            </a:r>
            <a:endParaRPr lang="zh-CN" altLang="en-US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20" grpId="0"/>
      <p:bldP spid="2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58354" y="1520295"/>
            <a:ext cx="8776640" cy="105259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23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（电功率续）设某供电线路上电流值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为一随机变量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有密度函数 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又为方便计算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=1,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即求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的密度函数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8354" y="2876664"/>
            <a:ext cx="49564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5245" y="2876664"/>
            <a:ext cx="195438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由前例已知，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677397" y="2843515"/>
          <a:ext cx="37084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98" name="Equation" r:id="rId1" imgW="1981200" imgH="203200" progId="Equation.DSMT4">
                  <p:embed/>
                </p:oleObj>
              </mc:Choice>
              <mc:Fallback>
                <p:oleObj name="Equation" r:id="rId1" imgW="1981200" imgH="203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397" y="2843515"/>
                        <a:ext cx="37084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06178" y="3749134"/>
            <a:ext cx="2839239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对分布函数求导得，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245417" y="3535743"/>
          <a:ext cx="427831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99" name="Equation" r:id="rId3" imgW="3427095" imgH="718185" progId="Equation.DSMT4">
                  <p:embed/>
                </p:oleObj>
              </mc:Choice>
              <mc:Fallback>
                <p:oleObj name="Equation" r:id="rId3" imgW="3427095" imgH="718185" progId="Equation.DSMT4">
                  <p:embed/>
                  <p:pic>
                    <p:nvPicPr>
                      <p:cNvPr id="0" name="对象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5417" y="3535743"/>
                        <a:ext cx="4278313" cy="89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2992" y="4554265"/>
            <a:ext cx="7170738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或者直接对积分区间求导法则得到</a:t>
            </a:r>
            <a:r>
              <a: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即对下式求导</a:t>
            </a: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443854" y="5238757"/>
          <a:ext cx="5692590" cy="10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00" name="Equation" r:id="rId5" imgW="1968500" imgH="406400" progId="Equation.DSMT4">
                  <p:embed/>
                </p:oleObj>
              </mc:Choice>
              <mc:Fallback>
                <p:oleObj name="Equation" r:id="rId5" imgW="1968500" imgH="406400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854" y="5238757"/>
                        <a:ext cx="5692590" cy="10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269557" y="393284"/>
            <a:ext cx="9144000" cy="2045370"/>
            <a:chOff x="239322" y="282135"/>
            <a:chExt cx="9144000" cy="2045370"/>
          </a:xfrm>
        </p:grpSpPr>
        <p:sp>
          <p:nvSpPr>
            <p:cNvPr id="17" name="内容占位符 2"/>
            <p:cNvSpPr txBox="1"/>
            <p:nvPr/>
          </p:nvSpPr>
          <p:spPr bwMode="auto">
            <a:xfrm>
              <a:off x="239322" y="282135"/>
              <a:ext cx="9144000" cy="2045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en-US" altLang="zh-CN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</a:t>
              </a:r>
              <a:r>
                <a:rPr lang="zh-CN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设                     ，求               的概率。</a:t>
              </a:r>
              <a:endParaRPr lang="en-US" altLang="zh-CN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8"/>
            <p:cNvGraphicFramePr>
              <a:graphicFrameLocks noChangeAspect="1"/>
            </p:cNvGraphicFramePr>
            <p:nvPr/>
          </p:nvGraphicFramePr>
          <p:xfrm>
            <a:off x="1520825" y="821445"/>
            <a:ext cx="1293813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10" name="Equation" r:id="rId1" imgW="13411200" imgH="4572000" progId="Equation.DSMT4">
                    <p:embed/>
                  </p:oleObj>
                </mc:Choice>
                <mc:Fallback>
                  <p:oleObj name="Equation" r:id="rId1" imgW="13411200" imgH="45720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0825" y="821445"/>
                          <a:ext cx="1293813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8"/>
            <p:cNvGraphicFramePr>
              <a:graphicFrameLocks noChangeAspect="1"/>
            </p:cNvGraphicFramePr>
            <p:nvPr/>
          </p:nvGraphicFramePr>
          <p:xfrm>
            <a:off x="3306763" y="807748"/>
            <a:ext cx="969962" cy="384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211" name="Equation" r:id="rId3" imgW="10058400" imgH="3962400" progId="Equation.DSMT4">
                    <p:embed/>
                  </p:oleObj>
                </mc:Choice>
                <mc:Fallback>
                  <p:oleObj name="Equation" r:id="rId3" imgW="10058400" imgH="39624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6763" y="807748"/>
                          <a:ext cx="969962" cy="384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89892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4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34491" y="1360593"/>
            <a:ext cx="7579856" cy="5362165"/>
            <a:chOff x="334491" y="1360593"/>
            <a:chExt cx="7579856" cy="5362165"/>
          </a:xfrm>
        </p:grpSpPr>
        <p:grpSp>
          <p:nvGrpSpPr>
            <p:cNvPr id="8" name="组合 7"/>
            <p:cNvGrpSpPr/>
            <p:nvPr/>
          </p:nvGrpSpPr>
          <p:grpSpPr>
            <a:xfrm>
              <a:off x="334491" y="1360593"/>
              <a:ext cx="7541896" cy="5362165"/>
              <a:chOff x="271870" y="1474677"/>
              <a:chExt cx="7541896" cy="536216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271870" y="1474677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0000CC"/>
                    </a:solidFill>
                    <a:cs typeface="Times New Roman" panose="02020603050405020304" pitchFamily="18" charset="0"/>
                  </a:rPr>
                  <a:t>解</a:t>
                </a:r>
                <a:endParaRPr lang="en-US" altLang="zh-CN" sz="2000" b="1" dirty="0">
                  <a:solidFill>
                    <a:srgbClr val="0000CC"/>
                  </a:solidFill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6000" contrast="-40000"/>
                        </a14:imgEffect>
                        <a14:imgEffect>
                          <a14:sharpenSoften amoun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471" r="16276" b="6309"/>
              <a:stretch>
                <a:fillRect/>
              </a:stretch>
            </p:blipFill>
            <p:spPr>
              <a:xfrm>
                <a:off x="877098" y="1937533"/>
                <a:ext cx="6813771" cy="4899309"/>
              </a:xfrm>
              <a:prstGeom prst="rect">
                <a:avLst/>
              </a:prstGeom>
              <a:noFill/>
            </p:spPr>
          </p:pic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1681" y="2556883"/>
                <a:ext cx="559230" cy="470601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7769" y="4680085"/>
                <a:ext cx="559230" cy="255542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617" y="4829848"/>
                <a:ext cx="1717149" cy="1149670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8"/>
              <a:srcRect t="19932"/>
              <a:stretch>
                <a:fillRect/>
              </a:stretch>
            </p:blipFill>
            <p:spPr>
              <a:xfrm>
                <a:off x="713016" y="1527556"/>
                <a:ext cx="4399117" cy="357098"/>
              </a:xfrm>
              <a:prstGeom prst="rect">
                <a:avLst/>
              </a:prstGeom>
            </p:spPr>
          </p:pic>
        </p:grpSp>
        <p:sp>
          <p:nvSpPr>
            <p:cNvPr id="9" name="矩形 8"/>
            <p:cNvSpPr/>
            <p:nvPr/>
          </p:nvSpPr>
          <p:spPr>
            <a:xfrm>
              <a:off x="2233532" y="2390734"/>
              <a:ext cx="5519958" cy="4706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98575" y="2888928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kern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得到积分区间</a:t>
              </a:r>
              <a:endParaRPr lang="zh-CN" alt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584270" y="3739660"/>
              <a:ext cx="4873805" cy="9761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939719" y="4227712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kern="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求导得概率密度</a:t>
              </a:r>
              <a:endParaRPr lang="zh-CN" altLang="en-US" sz="1600" b="1" dirty="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9737" y="1514658"/>
            <a:ext cx="8819043" cy="2045370"/>
            <a:chOff x="210408" y="3372283"/>
            <a:chExt cx="8717540" cy="2045370"/>
          </a:xfrm>
        </p:grpSpPr>
        <p:grpSp>
          <p:nvGrpSpPr>
            <p:cNvPr id="14" name="组合 13"/>
            <p:cNvGrpSpPr/>
            <p:nvPr/>
          </p:nvGrpSpPr>
          <p:grpSpPr>
            <a:xfrm>
              <a:off x="210408" y="3372283"/>
              <a:ext cx="8717540" cy="2045370"/>
              <a:chOff x="241230" y="3420293"/>
              <a:chExt cx="8717540" cy="2045370"/>
            </a:xfrm>
          </p:grpSpPr>
          <p:sp>
            <p:nvSpPr>
              <p:cNvPr id="16" name="内容占位符 2"/>
              <p:cNvSpPr txBox="1"/>
              <p:nvPr/>
            </p:nvSpPr>
            <p:spPr bwMode="auto">
              <a:xfrm>
                <a:off x="241230" y="3420293"/>
                <a:ext cx="8717540" cy="20453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设连续型随机变量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的概率密度为 </a:t>
                </a:r>
                <a:r>
                  <a:rPr lang="en-US" altLang="zh-CN" sz="2200" i="1" kern="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200" i="1" kern="0" baseline="-25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∞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+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∞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上严格单调的可导函数，则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也是一个连续型随机变量，且其概率密度为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649518" y="3579905"/>
                <a:ext cx="1024878" cy="259864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</a:t>
                </a:r>
                <a:r>
                  <a:rPr lang="zh-CN" altLang="en-US" sz="2200" b="1" kern="10" dirty="0">
                    <a:solidFill>
                      <a:srgbClr val="0000FF"/>
                    </a:solidFill>
                  </a:rPr>
                  <a:t>理</a:t>
                </a:r>
                <a:r>
                  <a:rPr kumimoji="0" lang="en-US" altLang="zh-CN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2.5.1</a:t>
                </a:r>
                <a:endParaRPr kumimoji="0" lang="zh-CN" altLang="en-US" sz="22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5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110" y="3529553"/>
              <a:ext cx="300038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088209" y="2695019"/>
          <a:ext cx="4794688" cy="1224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6" name="Equation" r:id="rId2" imgW="56083200" imgH="14325600" progId="Equation.DSMT4">
                  <p:embed/>
                </p:oleObj>
              </mc:Choice>
              <mc:Fallback>
                <p:oleObj name="Equation" r:id="rId2" imgW="56083200" imgH="14325600" progId="Equation.DSMT4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8209" y="2695019"/>
                        <a:ext cx="4794688" cy="1224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270171" y="4133415"/>
          <a:ext cx="1688978" cy="478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7" name="Equation" r:id="rId4" imgW="20421600" imgH="5791200" progId="Equation.DSMT4">
                  <p:embed/>
                </p:oleObj>
              </mc:Choice>
              <mc:Fallback>
                <p:oleObj name="Equation" r:id="rId4" imgW="20421600" imgH="57912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0171" y="4133415"/>
                        <a:ext cx="1688978" cy="478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160862" y="4165660"/>
          <a:ext cx="1598782" cy="4467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8" name="Equation" r:id="rId6" imgW="20726400" imgH="5791200" progId="Equation.DSMT4">
                  <p:embed/>
                </p:oleObj>
              </mc:Choice>
              <mc:Fallback>
                <p:oleObj name="Equation" r:id="rId6" imgW="20726400" imgH="57912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60862" y="4165660"/>
                        <a:ext cx="1598782" cy="4467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48099" y="4099681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其中，</a:t>
            </a:r>
            <a:endParaRPr lang="zh-CN" altLang="en-US" sz="2200" dirty="0"/>
          </a:p>
        </p:txBody>
      </p:sp>
      <p:sp>
        <p:nvSpPr>
          <p:cNvPr id="19" name="矩形 18"/>
          <p:cNvSpPr/>
          <p:nvPr/>
        </p:nvSpPr>
        <p:spPr>
          <a:xfrm>
            <a:off x="48007" y="4770268"/>
            <a:ext cx="1595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证明提示：</a:t>
            </a:r>
            <a:endParaRPr lang="zh-CN" altLang="en-US" sz="2200" b="1" dirty="0">
              <a:solidFill>
                <a:srgbClr val="0000FF"/>
              </a:solidFill>
            </a:endParaRPr>
          </a:p>
        </p:txBody>
      </p:sp>
      <p:sp>
        <p:nvSpPr>
          <p:cNvPr id="22" name="TextBox 20"/>
          <p:cNvSpPr txBox="1">
            <a:spLocks noChangeArrowheads="1"/>
          </p:cNvSpPr>
          <p:nvPr/>
        </p:nvSpPr>
        <p:spPr bwMode="auto">
          <a:xfrm>
            <a:off x="1468630" y="4785656"/>
            <a:ext cx="705995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不妨设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严格递增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g</a:t>
            </a:r>
            <a:r>
              <a:rPr lang="en-US" altLang="zh-CN" sz="2000" baseline="30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-1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也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严格递增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此时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777730" y="5267577"/>
          <a:ext cx="20732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09" name="Equation" r:id="rId8" imgW="1219200" imgH="177800" progId="">
                  <p:embed/>
                </p:oleObj>
              </mc:Choice>
              <mc:Fallback>
                <p:oleObj name="Equation" r:id="rId8" imgW="1219200" imgH="177800" progId="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730" y="5267577"/>
                        <a:ext cx="20732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838305" y="5286627"/>
          <a:ext cx="16351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0" name="Equation" r:id="rId10" imgW="812165" imgH="190500" progId="Equation.DSMT4">
                  <p:embed/>
                </p:oleObj>
              </mc:Choice>
              <mc:Fallback>
                <p:oleObj name="Equation" r:id="rId10" imgW="812165" imgH="190500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305" y="5286627"/>
                        <a:ext cx="1635125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4473430" y="5261226"/>
          <a:ext cx="18383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1" name="Equation" r:id="rId12" imgW="21945600" imgH="4876800" progId="Equation.DSMT4">
                  <p:embed/>
                </p:oleObj>
              </mc:Choice>
              <mc:Fallback>
                <p:oleObj name="Equation" r:id="rId12" imgW="21945600" imgH="48768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3430" y="5261226"/>
                        <a:ext cx="183832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6314881" y="5267577"/>
          <a:ext cx="14811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2" name="Equation" r:id="rId14" imgW="17678400" imgH="4876800" progId="Equation.DSMT4">
                  <p:embed/>
                </p:oleObj>
              </mc:Choice>
              <mc:Fallback>
                <p:oleObj name="Equation" r:id="rId14" imgW="17678400" imgH="48768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4881" y="5267577"/>
                        <a:ext cx="1481138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617217" y="5943523"/>
            <a:ext cx="263084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对上式求导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并注意到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248065" y="5786582"/>
          <a:ext cx="2294990" cy="725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13" name="Equation" r:id="rId16" imgW="29870400" imgH="9448800" progId="Equation.DSMT4">
                  <p:embed/>
                </p:oleObj>
              </mc:Choice>
              <mc:Fallback>
                <p:oleObj name="Equation" r:id="rId16" imgW="29870400" imgH="9448800" progId="Equation.DSMT4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248065" y="5786582"/>
                        <a:ext cx="2294990" cy="725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5740026" y="5929565"/>
            <a:ext cx="1980029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具体推导见书。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2" grpId="0"/>
      <p:bldP spid="27" grpId="0"/>
      <p:bldP spid="3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13"/>
          <p:cNvGrpSpPr/>
          <p:nvPr/>
        </p:nvGrpSpPr>
        <p:grpSpPr bwMode="auto">
          <a:xfrm>
            <a:off x="485288" y="3476454"/>
            <a:ext cx="5854700" cy="725436"/>
            <a:chOff x="287524" y="722498"/>
            <a:chExt cx="6732748" cy="833395"/>
          </a:xfrm>
        </p:grpSpPr>
        <p:sp>
          <p:nvSpPr>
            <p:cNvPr id="8" name="TextBox 26"/>
            <p:cNvSpPr txBox="1">
              <a:spLocks noChangeArrowheads="1"/>
            </p:cNvSpPr>
            <p:nvPr/>
          </p:nvSpPr>
          <p:spPr bwMode="auto">
            <a:xfrm>
              <a:off x="287524" y="943951"/>
              <a:ext cx="6732748" cy="4950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特别地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若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32"/>
            <p:cNvGraphicFramePr>
              <a:graphicFrameLocks noChangeAspect="1"/>
            </p:cNvGraphicFramePr>
            <p:nvPr/>
          </p:nvGraphicFramePr>
          <p:xfrm>
            <a:off x="1956222" y="722498"/>
            <a:ext cx="2081512" cy="833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88" name="Equation" r:id="rId1" imgW="1206500" imgH="469900" progId="Equation.DSMT4">
                    <p:embed/>
                  </p:oleObj>
                </mc:Choice>
                <mc:Fallback>
                  <p:oleObj name="Equation" r:id="rId1" imgW="1206500" imgH="469900" progId="Equation.DSMT4">
                    <p:embed/>
                    <p:pic>
                      <p:nvPicPr>
                        <p:cNvPr id="0" name="对象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6222" y="722498"/>
                          <a:ext cx="2081512" cy="833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"/>
            <p:cNvGraphicFramePr>
              <a:graphicFrameLocks noChangeAspect="1"/>
            </p:cNvGraphicFramePr>
            <p:nvPr/>
          </p:nvGraphicFramePr>
          <p:xfrm>
            <a:off x="4090549" y="994552"/>
            <a:ext cx="1855788" cy="485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3289" name="Equation" r:id="rId3" imgW="876300" imgH="190500" progId="Equation.DSMT4">
                    <p:embed/>
                  </p:oleObj>
                </mc:Choice>
                <mc:Fallback>
                  <p:oleObj name="Equation" r:id="rId3" imgW="876300" imgH="1905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549" y="994552"/>
                          <a:ext cx="1855788" cy="485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677397" y="4264660"/>
          <a:ext cx="2767568" cy="899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90" name="Equation" r:id="rId5" imgW="1562100" imgH="495300" progId="Equation.DSMT4">
                  <p:embed/>
                </p:oleObj>
              </mc:Choice>
              <mc:Fallback>
                <p:oleObj name="Equation" r:id="rId5" imgW="1562100" imgH="4953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7397" y="4264660"/>
                        <a:ext cx="2767568" cy="8993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36038" y="5336117"/>
            <a:ext cx="2310248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通过这一例子可知</a:t>
            </a:r>
            <a:r>
              <a:rPr lang="en-US" altLang="zh-CN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:</a:t>
            </a:r>
            <a:endParaRPr lang="zh-CN" altLang="en-US" sz="20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6" name="Rectangle 122"/>
          <p:cNvSpPr>
            <a:spLocks noChangeArrowheads="1"/>
          </p:cNvSpPr>
          <p:nvPr/>
        </p:nvSpPr>
        <p:spPr bwMode="auto">
          <a:xfrm>
            <a:off x="2446286" y="5372123"/>
            <a:ext cx="5586413" cy="76944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360680" indent="-360680" fontAlgn="base"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任何正态分布都可表成标准正态分布的线性函数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; </a:t>
            </a:r>
            <a:endParaRPr lang="zh-CN" altLang="en-US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Rectangle 122"/>
          <p:cNvSpPr>
            <a:spLocks noChangeArrowheads="1"/>
          </p:cNvSpPr>
          <p:nvPr/>
        </p:nvSpPr>
        <p:spPr bwMode="auto">
          <a:xfrm>
            <a:off x="2550557" y="6208563"/>
            <a:ext cx="5543550" cy="430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360680" indent="-360680" fontAlgn="base"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  <a:buFont typeface="Verdana" panose="020B0604030504040204" pitchFamily="34" charset="0"/>
              <a:buAutoNum type="arabicPeriod" startAt="2"/>
              <a:tabLst>
                <a:tab pos="360045" algn="l"/>
              </a:tabLst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正态分布的线性函数仍为正态分布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en-US" altLang="zh-CN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36038" y="1480965"/>
            <a:ext cx="6553200" cy="48936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  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线性函数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 设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的密度函数为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endParaRPr lang="en-US" altLang="zh-CN" sz="2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5081414" y="1575900"/>
          <a:ext cx="23733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91" name="Equation" r:id="rId7" imgW="989965" imgH="190500" progId="Equation.DSMT4">
                  <p:embed/>
                </p:oleObj>
              </mc:Choice>
              <mc:Fallback>
                <p:oleObj name="Equation" r:id="rId7" imgW="989965" imgH="1905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414" y="1575900"/>
                        <a:ext cx="23733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7454727" y="1539443"/>
            <a:ext cx="1301959" cy="430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求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f</a:t>
            </a:r>
            <a:r>
              <a:rPr lang="en-US" altLang="zh-CN" sz="22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en-US" altLang="zh-CN" sz="22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zh-CN" altLang="en-US" sz="22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8918" y="228813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zh-CN" altLang="en-US" sz="2000" dirty="0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841390" y="2734962"/>
          <a:ext cx="2412782" cy="734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92" name="Equation" r:id="rId9" imgW="1498600" imgH="444500" progId="Equation.DSMT4">
                  <p:embed/>
                </p:oleObj>
              </mc:Choice>
              <mc:Fallback>
                <p:oleObj name="Equation" r:id="rId9" imgW="1498600" imgH="4445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390" y="2734962"/>
                        <a:ext cx="2412782" cy="734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531710" y="3710678"/>
            <a:ext cx="21050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则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的密度函数</a:t>
            </a:r>
            <a:endParaRPr lang="zh-CN" altLang="en-US" sz="2200" dirty="0"/>
          </a:p>
        </p:txBody>
      </p:sp>
      <p:sp>
        <p:nvSpPr>
          <p:cNvPr id="4" name="矩形 3"/>
          <p:cNvSpPr/>
          <p:nvPr/>
        </p:nvSpPr>
        <p:spPr>
          <a:xfrm>
            <a:off x="810064" y="2250371"/>
            <a:ext cx="41953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当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Y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为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200" dirty="0">
                <a:solidFill>
                  <a:prstClr val="black"/>
                </a:solidFill>
                <a:cs typeface="Times New Roman" panose="02020603050405020304" pitchFamily="18" charset="0"/>
              </a:rPr>
              <a:t>的线性函数时，通常有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3" name="Group 132"/>
          <p:cNvGrpSpPr/>
          <p:nvPr/>
        </p:nvGrpSpPr>
        <p:grpSpPr bwMode="auto">
          <a:xfrm>
            <a:off x="1133154" y="2348398"/>
            <a:ext cx="3778250" cy="477838"/>
            <a:chOff x="1318" y="2118"/>
            <a:chExt cx="3003" cy="350"/>
          </a:xfrm>
        </p:grpSpPr>
        <p:sp>
          <p:nvSpPr>
            <p:cNvPr id="24" name="Rectangle 128"/>
            <p:cNvSpPr>
              <a:spLocks noChangeArrowheads="1"/>
            </p:cNvSpPr>
            <p:nvPr/>
          </p:nvSpPr>
          <p:spPr bwMode="auto">
            <a:xfrm>
              <a:off x="1694" y="2118"/>
              <a:ext cx="2627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为右连续函数，即</a:t>
              </a:r>
              <a:endPara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5" name="Object 5"/>
            <p:cNvGraphicFramePr>
              <a:graphicFrameLocks noChangeAspect="1"/>
            </p:cNvGraphicFramePr>
            <p:nvPr/>
          </p:nvGraphicFramePr>
          <p:xfrm>
            <a:off x="1318" y="2170"/>
            <a:ext cx="47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35" name="Equation" r:id="rId1" imgW="393700" imgH="241300" progId="Equation.DSMT4">
                    <p:embed/>
                  </p:oleObj>
                </mc:Choice>
                <mc:Fallback>
                  <p:oleObj name="Equation" r:id="rId1" imgW="393700" imgH="2413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8" y="2170"/>
                          <a:ext cx="471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4"/>
          <p:cNvGraphicFramePr>
            <a:graphicFrameLocks noChangeAspect="1"/>
          </p:cNvGraphicFramePr>
          <p:nvPr/>
        </p:nvGraphicFramePr>
        <p:xfrm>
          <a:off x="4385148" y="2383894"/>
          <a:ext cx="1595824" cy="405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36" name="Equation" r:id="rId3" imgW="19202400" imgH="4572000" progId="Equation.DSMT4">
                  <p:embed/>
                </p:oleObj>
              </mc:Choice>
              <mc:Fallback>
                <p:oleObj name="Equation" r:id="rId3" imgW="19202400" imgH="4572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5148" y="2383894"/>
                        <a:ext cx="1595824" cy="405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36"/>
          <p:cNvSpPr txBox="1">
            <a:spLocks noChangeArrowheads="1"/>
          </p:cNvSpPr>
          <p:nvPr/>
        </p:nvSpPr>
        <p:spPr bwMode="auto">
          <a:xfrm>
            <a:off x="518792" y="1756262"/>
            <a:ext cx="358298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分布函数的基本性质：</a:t>
            </a:r>
            <a:endParaRPr lang="zh-CN" altLang="en-US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639442" y="2253149"/>
            <a:ext cx="612775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marL="370205" indent="-37020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5000"/>
              </a:spcBef>
              <a:spcAft>
                <a:spcPct val="0"/>
              </a:spcAft>
              <a:buClr>
                <a:srgbClr val="0000FF"/>
              </a:buClr>
              <a:buFontTx/>
              <a:buAutoNum type="circleNumDbPlain" startAt="3"/>
            </a:pPr>
            <a:r>
              <a:rPr lang="en-US" altLang="zh-CN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35989" y="2884703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由分布函数定义、单调性和概率连续性，得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21" y="3678943"/>
            <a:ext cx="6360136" cy="1331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3" grpId="0"/>
      <p:bldP spid="4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-513153" y="879476"/>
            <a:ext cx="9144000" cy="1140265"/>
            <a:chOff x="239322" y="282135"/>
            <a:chExt cx="9144000" cy="1140265"/>
          </a:xfrm>
        </p:grpSpPr>
        <p:sp>
          <p:nvSpPr>
            <p:cNvPr id="20" name="内容占位符 2"/>
            <p:cNvSpPr txBox="1"/>
            <p:nvPr/>
          </p:nvSpPr>
          <p:spPr bwMode="auto">
            <a:xfrm>
              <a:off x="239322" y="282135"/>
              <a:ext cx="9144000" cy="1140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anose="05000000000000000000" pitchFamily="2" charset="2"/>
                <a:buChar char="l"/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Arial" panose="020B0604020202020204" pitchFamily="34" charset="0"/>
                <a:buChar char="–"/>
                <a:defRPr sz="24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anose="05000000000000000000" pitchFamily="2" charset="2"/>
                <a:buChar char="l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30000"/>
                </a:lnSpc>
                <a:buClr>
                  <a:srgbClr val="000000"/>
                </a:buClr>
                <a:buNone/>
                <a:defRPr/>
              </a:pP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设                        ，令            ，求 </a:t>
              </a:r>
              <a:r>
                <a:rPr lang="en-US" altLang="zh-CN" sz="2200" i="1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zh-CN" altLang="en-US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的概率密度            。</a:t>
              </a:r>
              <a:endParaRPr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8"/>
            <p:cNvGraphicFramePr>
              <a:graphicFrameLocks noChangeAspect="1"/>
            </p:cNvGraphicFramePr>
            <p:nvPr/>
          </p:nvGraphicFramePr>
          <p:xfrm>
            <a:off x="1782763" y="825662"/>
            <a:ext cx="1616075" cy="474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306" name="Equation" r:id="rId1" imgW="16764000" imgH="4876800" progId="Equation.DSMT4">
                    <p:embed/>
                  </p:oleObj>
                </mc:Choice>
                <mc:Fallback>
                  <p:oleObj name="Equation" r:id="rId1" imgW="16764000" imgH="4876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2763" y="825662"/>
                          <a:ext cx="1616075" cy="474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8"/>
            <p:cNvGraphicFramePr>
              <a:graphicFrameLocks noChangeAspect="1"/>
            </p:cNvGraphicFramePr>
            <p:nvPr/>
          </p:nvGraphicFramePr>
          <p:xfrm>
            <a:off x="3958834" y="822898"/>
            <a:ext cx="852488" cy="415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307" name="Equation" r:id="rId3" imgW="8839200" imgH="4267200" progId="Equation.DSMT4">
                    <p:embed/>
                  </p:oleObj>
                </mc:Choice>
                <mc:Fallback>
                  <p:oleObj name="Equation" r:id="rId3" imgW="8839200" imgH="42672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834" y="822898"/>
                          <a:ext cx="852488" cy="415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8"/>
            <p:cNvGraphicFramePr>
              <a:graphicFrameLocks noChangeAspect="1"/>
            </p:cNvGraphicFramePr>
            <p:nvPr/>
          </p:nvGraphicFramePr>
          <p:xfrm>
            <a:off x="7146925" y="838200"/>
            <a:ext cx="793750" cy="446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4308" name="Equation" r:id="rId5" imgW="8229600" imgH="4572000" progId="Equation.DSMT4">
                    <p:embed/>
                  </p:oleObj>
                </mc:Choice>
                <mc:Fallback>
                  <p:oleObj name="Equation" r:id="rId5" imgW="8229600" imgH="45720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6925" y="838200"/>
                          <a:ext cx="793750" cy="4460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219594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8007" y="93670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007" y="143550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282228" y="207313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en-US" altLang="zh-CN" sz="2000" b="1" dirty="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050" y="6299994"/>
            <a:ext cx="5841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称上述概率密度的随机变量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为服从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对数正态分布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30287" y="1952578"/>
            <a:ext cx="7475537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e</a:t>
            </a:r>
            <a:r>
              <a:rPr lang="en-US" altLang="zh-CN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满足定理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中的条件，当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&gt;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= e</a:t>
            </a:r>
            <a:r>
              <a:rPr lang="en-US" altLang="zh-CN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的反函数为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，所以由定理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2.5.1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可知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对象 32"/>
          <p:cNvGraphicFramePr>
            <a:graphicFrameLocks noChangeAspect="1"/>
          </p:cNvGraphicFramePr>
          <p:nvPr/>
        </p:nvGraphicFramePr>
        <p:xfrm>
          <a:off x="1557338" y="2946658"/>
          <a:ext cx="4672376" cy="2876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09" name="Equation" r:id="rId7" imgW="46634400" imgH="29565600" progId="Equation.DSMT4">
                  <p:embed/>
                </p:oleObj>
              </mc:Choice>
              <mc:Fallback>
                <p:oleObj name="Equation" r:id="rId7" imgW="46634400" imgH="29565600" progId="Equation.DSMT4">
                  <p:embed/>
                  <p:pic>
                    <p:nvPicPr>
                      <p:cNvPr id="0" name="对象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2946658"/>
                        <a:ext cx="4672376" cy="28761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4" grpId="0"/>
      <p:bldP spid="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41501" y="4052664"/>
            <a:ext cx="7207372" cy="630022"/>
            <a:chOff x="528677" y="4179423"/>
            <a:chExt cx="7077070" cy="58090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8677" y="4179423"/>
              <a:ext cx="7077070" cy="58090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098" y="4249537"/>
              <a:ext cx="298154" cy="280265"/>
            </a:xfrm>
            <a:prstGeom prst="rect">
              <a:avLst/>
            </a:prstGeom>
          </p:spPr>
        </p:pic>
      </p:grpSp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198697" y="1277448"/>
            <a:ext cx="6825558" cy="3965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b="0" dirty="0">
                <a:latin typeface="+mj-ea"/>
                <a:ea typeface="+mj-ea"/>
                <a:cs typeface="Times New Roman" panose="02020603050405020304" pitchFamily="18" charset="0"/>
              </a:rPr>
              <a:t>同一维情形一样</a:t>
            </a:r>
            <a:r>
              <a:rPr lang="en-US" altLang="zh-CN" b="0" dirty="0">
                <a:latin typeface="+mj-ea"/>
                <a:ea typeface="+mj-ea"/>
                <a:cs typeface="Times New Roman" panose="02020603050405020304" pitchFamily="18" charset="0"/>
              </a:rPr>
              <a:t>, </a:t>
            </a:r>
            <a:r>
              <a:rPr lang="zh-CN" altLang="en-US" b="0" dirty="0">
                <a:latin typeface="+mj-ea"/>
                <a:ea typeface="+mj-ea"/>
                <a:cs typeface="Times New Roman" panose="02020603050405020304" pitchFamily="18" charset="0"/>
              </a:rPr>
              <a:t>有时我们需要二维随机变量的变换或函数的分布</a:t>
            </a:r>
            <a:r>
              <a:rPr lang="en-US" altLang="zh-CN" b="0" dirty="0">
                <a:latin typeface="+mj-ea"/>
                <a:ea typeface="+mj-ea"/>
                <a:cs typeface="Times New Roman" panose="02020603050405020304" pitchFamily="18" charset="0"/>
              </a:rPr>
              <a:t>. </a:t>
            </a:r>
            <a:endParaRPr lang="zh-CN" altLang="en-US" b="0" dirty="0"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651628"/>
            <a:ext cx="408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1. </a:t>
            </a:r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二维离散型随机变量函数的分布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198697" y="204959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l="15603" t="3145" r="24461" b="83234"/>
          <a:stretch>
            <a:fillRect/>
          </a:stretch>
        </p:blipFill>
        <p:spPr>
          <a:xfrm>
            <a:off x="541501" y="2140805"/>
            <a:ext cx="4156363" cy="2877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7972" y="2464504"/>
            <a:ext cx="3485846" cy="120399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928" y="3732458"/>
            <a:ext cx="6703327" cy="31893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41501" y="40141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1290" y="4713515"/>
            <a:ext cx="5985350" cy="2044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8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355" y="1374466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故随机变量函数的分布律分别为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260" y="1854322"/>
            <a:ext cx="6358456" cy="81388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4513" y="189193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0054" y="3005641"/>
            <a:ext cx="6030867" cy="84671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24513" y="277872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0072" y="4332948"/>
            <a:ext cx="3898390" cy="7714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24512" y="4055773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5148" y="5621671"/>
            <a:ext cx="4800697" cy="8024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24512" y="558134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  <p:bldP spid="14" grpId="0"/>
      <p:bldP spid="1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351165" y="1503421"/>
            <a:ext cx="9320503" cy="453388"/>
            <a:chOff x="440575" y="1430423"/>
            <a:chExt cx="8443710" cy="309195"/>
          </a:xfrm>
        </p:grpSpPr>
        <p:grpSp>
          <p:nvGrpSpPr>
            <p:cNvPr id="4" name="组合 3"/>
            <p:cNvGrpSpPr/>
            <p:nvPr/>
          </p:nvGrpSpPr>
          <p:grpSpPr>
            <a:xfrm>
              <a:off x="440575" y="1454676"/>
              <a:ext cx="7606252" cy="283841"/>
              <a:chOff x="191193" y="1596540"/>
              <a:chExt cx="8553713" cy="295392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/>
              <a:stretch>
                <a:fillRect/>
              </a:stretch>
            </p:blipFill>
            <p:spPr>
              <a:xfrm>
                <a:off x="191193" y="1596540"/>
                <a:ext cx="8553713" cy="295390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7479" y="1632103"/>
                <a:ext cx="959924" cy="259829"/>
              </a:xfrm>
              <a:prstGeom prst="rect">
                <a:avLst/>
              </a:prstGeom>
            </p:spPr>
          </p:pic>
        </p:grp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>
            <a:xfrm>
              <a:off x="7936276" y="1430423"/>
              <a:ext cx="948009" cy="309195"/>
            </a:xfrm>
            <a:prstGeom prst="rect">
              <a:avLst/>
            </a:prstGeom>
          </p:spPr>
        </p:pic>
      </p:grpSp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7447" y="1559132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70271" y="218492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50" y="2184929"/>
            <a:ext cx="6671271" cy="948667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325541" y="2988246"/>
            <a:ext cx="3884065" cy="1232977"/>
            <a:chOff x="2360943" y="2870944"/>
            <a:chExt cx="3482904" cy="111611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0943" y="2870944"/>
              <a:ext cx="3482904" cy="111611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8"/>
            <a:srcRect l="8925" t="6358"/>
            <a:stretch>
              <a:fillRect/>
            </a:stretch>
          </p:blipFill>
          <p:spPr>
            <a:xfrm>
              <a:off x="2551020" y="3137050"/>
              <a:ext cx="294909" cy="24079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8"/>
            <a:srcRect l="8925" t="6358"/>
            <a:stretch>
              <a:fillRect/>
            </a:stretch>
          </p:blipFill>
          <p:spPr>
            <a:xfrm>
              <a:off x="2551019" y="3632081"/>
              <a:ext cx="294910" cy="240793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705" y="4437565"/>
            <a:ext cx="3010736" cy="436214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719267" y="5090120"/>
            <a:ext cx="734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这一结论说明二项分布具有可加性，且易推广至多个随机变量的清醒。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359077"/>
            <a:ext cx="4084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二维连续型随机变量函数的分布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8443" y="1886590"/>
            <a:ext cx="4510102" cy="371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0610" y="1885179"/>
            <a:ext cx="2915034" cy="3496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455" y="2335508"/>
            <a:ext cx="3733800" cy="3937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6530" y="2330796"/>
            <a:ext cx="4316396" cy="4217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3482" b="-5"/>
          <a:stretch>
            <a:fillRect/>
          </a:stretch>
        </p:blipFill>
        <p:spPr>
          <a:xfrm>
            <a:off x="8102926" y="2330796"/>
            <a:ext cx="647493" cy="34965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455" y="2824914"/>
            <a:ext cx="5743320" cy="394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507" y="3429000"/>
            <a:ext cx="3540843" cy="3615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805" y="3880419"/>
            <a:ext cx="7517016" cy="7361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757" y="5027091"/>
            <a:ext cx="6278843" cy="47022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689267" y="5749228"/>
            <a:ext cx="466986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dirty="0">
                <a:solidFill>
                  <a:srgbClr val="0000FF"/>
                </a:solidFill>
                <a:cs typeface="Times New Roman" panose="02020603050405020304" pitchFamily="18" charset="0"/>
              </a:rPr>
              <a:t>计算的关键是给出上式的积分区域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273578"/>
            <a:ext cx="4084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2. </a:t>
            </a:r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二维连续型随机变量函数的分布</a:t>
            </a:r>
            <a:endParaRPr lang="zh-CN" altLang="en-US" sz="2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11838" y="1664308"/>
            <a:ext cx="8337179" cy="777297"/>
            <a:chOff x="31167" y="1863946"/>
            <a:chExt cx="8337179" cy="7772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0663" y="1917592"/>
              <a:ext cx="3115374" cy="32315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16037" y="1863946"/>
              <a:ext cx="4752309" cy="36778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167" y="2341702"/>
              <a:ext cx="1265620" cy="299541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111838" y="167947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例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034" y="2412372"/>
            <a:ext cx="5129510" cy="29954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38961" y="24123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0000CC"/>
                </a:solidFill>
                <a:cs typeface="Times New Roman" panose="02020603050405020304" pitchFamily="18" charset="0"/>
              </a:rPr>
              <a:t>解</a:t>
            </a:r>
            <a:endParaRPr lang="zh-CN" altLang="en-US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1544" y="2435764"/>
            <a:ext cx="2861858" cy="2995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302" y="2778912"/>
            <a:ext cx="2646252" cy="6154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1175" y="2891619"/>
            <a:ext cx="3533435" cy="2535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403" y="3455819"/>
            <a:ext cx="2969689" cy="33889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4545" y="3394777"/>
            <a:ext cx="2308736" cy="39993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334" y="3851060"/>
            <a:ext cx="1272796" cy="3504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0215" y="3817866"/>
            <a:ext cx="6426178" cy="164542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710" y="5504166"/>
            <a:ext cx="2125707" cy="36669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6977" y="5370816"/>
            <a:ext cx="3730045" cy="84793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773" y="6380211"/>
            <a:ext cx="5465827" cy="328418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477773" y="6295313"/>
            <a:ext cx="5519958" cy="470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3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pSp>
        <p:nvGrpSpPr>
          <p:cNvPr id="15" name="组合 7"/>
          <p:cNvGrpSpPr/>
          <p:nvPr/>
        </p:nvGrpSpPr>
        <p:grpSpPr bwMode="auto">
          <a:xfrm>
            <a:off x="292131" y="1832568"/>
            <a:ext cx="5599395" cy="411011"/>
            <a:chOff x="513898" y="1581880"/>
            <a:chExt cx="5599737" cy="410216"/>
          </a:xfrm>
        </p:grpSpPr>
        <p:sp>
          <p:nvSpPr>
            <p:cNvPr id="16" name="TextBox 5"/>
            <p:cNvSpPr txBox="1">
              <a:spLocks noChangeArrowheads="1"/>
            </p:cNvSpPr>
            <p:nvPr/>
          </p:nvSpPr>
          <p:spPr bwMode="auto">
            <a:xfrm>
              <a:off x="513898" y="1581880"/>
              <a:ext cx="5599737" cy="3993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0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Y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为连续型随机变量</a:t>
              </a: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有密度函数       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17"/>
            <p:cNvGraphicFramePr>
              <a:graphicFrameLocks noChangeAspect="1"/>
            </p:cNvGraphicFramePr>
            <p:nvPr/>
          </p:nvGraphicFramePr>
          <p:xfrm>
            <a:off x="4932962" y="1592760"/>
            <a:ext cx="904087" cy="399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289" name="Equation" r:id="rId1" imgW="431800" imgH="190500" progId="Equation.DSMT4">
                    <p:embed/>
                  </p:oleObj>
                </mc:Choice>
                <mc:Fallback>
                  <p:oleObj name="Equation" r:id="rId1" imgW="431800" imgH="1905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962" y="1592760"/>
                          <a:ext cx="904087" cy="399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5614957" y="1831372"/>
            <a:ext cx="3103562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Z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求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Z </a:t>
            </a:r>
            <a:r>
              <a:rPr lang="zh-CN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的分布</a:t>
            </a:r>
            <a:r>
              <a:rPr lang="en-US" altLang="zh-CN" sz="20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zh-CN" altLang="en-US" sz="20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7010"/>
          <a:stretch>
            <a:fillRect/>
          </a:stretch>
        </p:blipFill>
        <p:spPr>
          <a:xfrm>
            <a:off x="880698" y="2362668"/>
            <a:ext cx="3830227" cy="145850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87778" y="3887336"/>
            <a:ext cx="6746333" cy="604496"/>
            <a:chOff x="353730" y="4399222"/>
            <a:chExt cx="7578501" cy="556035"/>
          </a:xfrm>
        </p:grpSpPr>
        <p:grpSp>
          <p:nvGrpSpPr>
            <p:cNvPr id="19" name="组合 18"/>
            <p:cNvGrpSpPr/>
            <p:nvPr/>
          </p:nvGrpSpPr>
          <p:grpSpPr>
            <a:xfrm>
              <a:off x="353730" y="4399222"/>
              <a:ext cx="7578501" cy="556035"/>
              <a:chOff x="717892" y="4366391"/>
              <a:chExt cx="7578501" cy="55603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23874" t="6923" b="-1"/>
              <a:stretch>
                <a:fillRect/>
              </a:stretch>
            </p:blipFill>
            <p:spPr>
              <a:xfrm>
                <a:off x="2105025" y="4366391"/>
                <a:ext cx="6191368" cy="54651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154" t="6923" r="82175" b="-1"/>
              <a:stretch>
                <a:fillRect/>
              </a:stretch>
            </p:blipFill>
            <p:spPr>
              <a:xfrm>
                <a:off x="717892" y="4375916"/>
                <a:ext cx="1355875" cy="546510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7526" y="4802875"/>
              <a:ext cx="1619048" cy="142857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995049" y="4441688"/>
            <a:ext cx="6410952" cy="484211"/>
            <a:chOff x="1209048" y="4283409"/>
            <a:chExt cx="6410952" cy="484211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9048" y="4283409"/>
              <a:ext cx="6410952" cy="484211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91828" y="4643810"/>
              <a:ext cx="990476" cy="12381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0265" y="4627791"/>
              <a:ext cx="329339" cy="123810"/>
            </a:xfrm>
            <a:prstGeom prst="rect">
              <a:avLst/>
            </a:prstGeom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131" y="5000657"/>
            <a:ext cx="5599395" cy="26962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5964" y="5356090"/>
            <a:ext cx="3043460" cy="4641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5225" y="2261657"/>
            <a:ext cx="2893345" cy="175991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5674"/>
          <a:stretch>
            <a:fillRect/>
          </a:stretch>
        </p:blipFill>
        <p:spPr>
          <a:xfrm>
            <a:off x="270383" y="5959677"/>
            <a:ext cx="3220533" cy="25331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5964" y="6292710"/>
            <a:ext cx="3047889" cy="4641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669836" y="3265394"/>
            <a:ext cx="7496499" cy="694974"/>
            <a:chOff x="749726" y="2879499"/>
            <a:chExt cx="7496499" cy="69497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9726" y="2912589"/>
              <a:ext cx="7173884" cy="602959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749726" y="2879499"/>
              <a:ext cx="7496499" cy="6949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99112" y="1934264"/>
            <a:ext cx="8484424" cy="1033988"/>
            <a:chOff x="67105" y="1862470"/>
            <a:chExt cx="8484424" cy="103398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105" y="1872163"/>
              <a:ext cx="6222369" cy="45153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42630" b="-5687"/>
            <a:stretch>
              <a:fillRect/>
            </a:stretch>
          </p:blipFill>
          <p:spPr>
            <a:xfrm>
              <a:off x="6352910" y="1862470"/>
              <a:ext cx="2198619" cy="42286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1051" y="2536541"/>
              <a:ext cx="3885880" cy="359917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57364" t="-5686"/>
            <a:stretch>
              <a:fillRect/>
            </a:stretch>
          </p:blipFill>
          <p:spPr>
            <a:xfrm>
              <a:off x="67105" y="2473593"/>
              <a:ext cx="1633946" cy="422865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405656" y="4257510"/>
            <a:ext cx="2329231" cy="521649"/>
            <a:chOff x="580224" y="4424393"/>
            <a:chExt cx="2533989" cy="52164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1231"/>
            <a:stretch>
              <a:fillRect/>
            </a:stretch>
          </p:blipFill>
          <p:spPr>
            <a:xfrm>
              <a:off x="1255753" y="4470079"/>
              <a:ext cx="1858460" cy="47596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224" y="4424393"/>
              <a:ext cx="658903" cy="4799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pSp>
        <p:nvGrpSpPr>
          <p:cNvPr id="25" name="组合 18"/>
          <p:cNvGrpSpPr/>
          <p:nvPr/>
        </p:nvGrpSpPr>
        <p:grpSpPr bwMode="auto">
          <a:xfrm>
            <a:off x="244852" y="1891932"/>
            <a:ext cx="8171698" cy="548103"/>
            <a:chOff x="466725" y="3429000"/>
            <a:chExt cx="8171811" cy="547378"/>
          </a:xfrm>
        </p:grpSpPr>
        <p:grpSp>
          <p:nvGrpSpPr>
            <p:cNvPr id="26" name="组合 9"/>
            <p:cNvGrpSpPr/>
            <p:nvPr/>
          </p:nvGrpSpPr>
          <p:grpSpPr bwMode="auto">
            <a:xfrm>
              <a:off x="466725" y="3429000"/>
              <a:ext cx="6097671" cy="547378"/>
              <a:chOff x="471553" y="4441873"/>
              <a:chExt cx="6097671" cy="547378"/>
            </a:xfrm>
          </p:grpSpPr>
          <p:sp>
            <p:nvSpPr>
              <p:cNvPr id="30" name="Text Box 15"/>
              <p:cNvSpPr txBox="1">
                <a:spLocks noChangeArrowheads="1"/>
              </p:cNvSpPr>
              <p:nvPr/>
            </p:nvSpPr>
            <p:spPr bwMode="auto">
              <a:xfrm>
                <a:off x="471553" y="4441873"/>
                <a:ext cx="6097671" cy="50732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3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例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（独立正态和）设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0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0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cs typeface="Times New Roman" panose="02020603050405020304" pitchFamily="18" charset="0"/>
                  </a:rPr>
                  <a:t>Y 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独立均服从           则</a:t>
                </a:r>
                <a:endPara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2" name="Object 8"/>
              <p:cNvGraphicFramePr>
                <a:graphicFrameLocks noChangeAspect="1"/>
              </p:cNvGraphicFramePr>
              <p:nvPr/>
            </p:nvGraphicFramePr>
            <p:xfrm>
              <a:off x="5072191" y="4545117"/>
              <a:ext cx="985851" cy="4441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6362" name="Equation" r:id="rId1" imgW="457200" imgH="215900" progId="Equation.DSMT4">
                      <p:embed/>
                    </p:oleObj>
                  </mc:Choice>
                  <mc:Fallback>
                    <p:oleObj name="Equation" r:id="rId1" imgW="457200" imgH="21590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72191" y="4545117"/>
                            <a:ext cx="985851" cy="4441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7" name="Object 9"/>
            <p:cNvGraphicFramePr>
              <a:graphicFrameLocks noChangeAspect="1"/>
            </p:cNvGraphicFramePr>
            <p:nvPr/>
          </p:nvGraphicFramePr>
          <p:xfrm>
            <a:off x="6374730" y="3532244"/>
            <a:ext cx="2263806" cy="432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63" name="Equation" r:id="rId3" imgW="1129665" imgH="215900" progId="Equation.DSMT4">
                    <p:embed/>
                  </p:oleObj>
                </mc:Choice>
                <mc:Fallback>
                  <p:oleObj name="Equation" r:id="rId3" imgW="1129665" imgH="2159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74730" y="3532244"/>
                          <a:ext cx="2263806" cy="432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244852" y="2440035"/>
            <a:ext cx="2986088" cy="503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事实上由卷积公式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有</a:t>
            </a:r>
            <a:endParaRPr lang="en-US" altLang="zh-CN" sz="23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7" name="对象 36"/>
          <p:cNvGraphicFramePr/>
          <p:nvPr/>
        </p:nvGraphicFramePr>
        <p:xfrm>
          <a:off x="883663" y="3195810"/>
          <a:ext cx="298608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4" name="Equation" r:id="rId5" imgW="38709600" imgH="6096000" progId="Equation.DSMT4">
                  <p:embed/>
                </p:oleObj>
              </mc:Choice>
              <mc:Fallback>
                <p:oleObj name="Equation" r:id="rId5" imgW="38709600" imgH="6096000" progId="Equation.DSMT4">
                  <p:embed/>
                  <p:pic>
                    <p:nvPicPr>
                      <p:cNvPr id="0" name="对象 36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663" y="3195810"/>
                        <a:ext cx="298608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/>
          <p:nvPr/>
        </p:nvGraphicFramePr>
        <p:xfrm>
          <a:off x="3990975" y="2988796"/>
          <a:ext cx="3332537" cy="84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5" name="Equation" r:id="rId7" imgW="1841500" imgH="469900" progId="Equation.DSMT4">
                  <p:embed/>
                </p:oleObj>
              </mc:Choice>
              <mc:Fallback>
                <p:oleObj name="Equation" r:id="rId7" imgW="1841500" imgH="469900" progId="Equation.DSMT4">
                  <p:embed/>
                  <p:pic>
                    <p:nvPicPr>
                      <p:cNvPr id="0" name="对象 3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0975" y="2988796"/>
                        <a:ext cx="3332537" cy="8467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/>
          <p:nvPr/>
        </p:nvGraphicFramePr>
        <p:xfrm>
          <a:off x="1494653" y="3964774"/>
          <a:ext cx="2581721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6" name="Equation" r:id="rId9" imgW="1422400" imgH="419100" progId="Equation.DSMT4">
                  <p:embed/>
                </p:oleObj>
              </mc:Choice>
              <mc:Fallback>
                <p:oleObj name="Equation" r:id="rId9" imgW="1422400" imgH="419100" progId="Equation.DSMT4">
                  <p:embed/>
                  <p:pic>
                    <p:nvPicPr>
                      <p:cNvPr id="0" name="对象 4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653" y="3964774"/>
                        <a:ext cx="2581721" cy="731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10"/>
          <p:cNvGraphicFramePr/>
          <p:nvPr/>
        </p:nvGraphicFramePr>
        <p:xfrm>
          <a:off x="4302010" y="3938240"/>
          <a:ext cx="2133600" cy="784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7" name="Equation" r:id="rId11" imgW="1180465" imgH="419100" progId="Equation.DSMT4">
                  <p:embed/>
                </p:oleObj>
              </mc:Choice>
              <mc:Fallback>
                <p:oleObj name="Equation" r:id="rId11" imgW="1180465" imgH="419100" progId="Equation.DSMT4">
                  <p:embed/>
                  <p:pic>
                    <p:nvPicPr>
                      <p:cNvPr id="0" name="对象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010" y="3938240"/>
                        <a:ext cx="2133600" cy="7849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11"/>
          <p:cNvGraphicFramePr/>
          <p:nvPr/>
        </p:nvGraphicFramePr>
        <p:xfrm>
          <a:off x="3470765" y="4982048"/>
          <a:ext cx="1807817" cy="784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8" name="Equation" r:id="rId13" imgW="1422400" imgH="698500" progId="Equation.DSMT4">
                  <p:embed/>
                </p:oleObj>
              </mc:Choice>
              <mc:Fallback>
                <p:oleObj name="Equation" r:id="rId13" imgW="1422400" imgH="698500" progId="Equation.DSMT4">
                  <p:embed/>
                  <p:pic>
                    <p:nvPicPr>
                      <p:cNvPr id="0" name="对象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765" y="4982048"/>
                        <a:ext cx="1807817" cy="784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12"/>
          <p:cNvGraphicFramePr/>
          <p:nvPr/>
        </p:nvGraphicFramePr>
        <p:xfrm>
          <a:off x="1521862" y="4971909"/>
          <a:ext cx="1709077" cy="813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69" name="Equation" r:id="rId15" imgW="1079500" imgH="571500" progId="Equation.DSMT4">
                  <p:embed/>
                </p:oleObj>
              </mc:Choice>
              <mc:Fallback>
                <p:oleObj name="Equation" r:id="rId15" imgW="1079500" imgH="571500" progId="Equation.DSMT4">
                  <p:embed/>
                  <p:pic>
                    <p:nvPicPr>
                      <p:cNvPr id="0" name="对象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1862" y="4971909"/>
                        <a:ext cx="1709077" cy="8137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aphicFrame>
        <p:nvGraphicFramePr>
          <p:cNvPr id="55" name="Object 2"/>
          <p:cNvGraphicFramePr>
            <a:graphicFrameLocks noChangeAspect="1"/>
          </p:cNvGraphicFramePr>
          <p:nvPr/>
        </p:nvGraphicFramePr>
        <p:xfrm>
          <a:off x="745132" y="1806018"/>
          <a:ext cx="1890712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6" name="Equation" r:id="rId1" imgW="862965" imgH="241300" progId="Equation.DSMT4">
                  <p:embed/>
                </p:oleObj>
              </mc:Choice>
              <mc:Fallback>
                <p:oleObj name="Equation" r:id="rId1" imgW="862965" imgH="241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32" y="1806018"/>
                        <a:ext cx="1890712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"/>
          <p:cNvGraphicFramePr>
            <a:graphicFrameLocks noChangeAspect="1"/>
          </p:cNvGraphicFramePr>
          <p:nvPr/>
        </p:nvGraphicFramePr>
        <p:xfrm>
          <a:off x="2766341" y="1793887"/>
          <a:ext cx="17176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7" name="Equation" r:id="rId3" imgW="850265" imgH="241300" progId="Equation.DSMT4">
                  <p:embed/>
                </p:oleObj>
              </mc:Choice>
              <mc:Fallback>
                <p:oleObj name="Equation" r:id="rId3" imgW="850265" imgH="241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6341" y="1793887"/>
                        <a:ext cx="171767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4"/>
          <p:cNvGraphicFramePr>
            <a:graphicFrameLocks noChangeAspect="1"/>
          </p:cNvGraphicFramePr>
          <p:nvPr/>
        </p:nvGraphicFramePr>
        <p:xfrm>
          <a:off x="2924963" y="2490429"/>
          <a:ext cx="39068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8" name="Equation" r:id="rId5" imgW="1778000" imgH="241300" progId="Equation.DSMT4">
                  <p:embed/>
                </p:oleObj>
              </mc:Choice>
              <mc:Fallback>
                <p:oleObj name="Equation" r:id="rId5" imgW="17780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963" y="2490429"/>
                        <a:ext cx="39068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Box 6"/>
          <p:cNvSpPr txBox="1">
            <a:spLocks noChangeArrowheads="1"/>
          </p:cNvSpPr>
          <p:nvPr/>
        </p:nvSpPr>
        <p:spPr bwMode="auto">
          <a:xfrm>
            <a:off x="756245" y="3144277"/>
            <a:ext cx="3371850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用数学归纳法不难证明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endParaRPr lang="en-US" altLang="zh-CN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59" name="Object 5"/>
          <p:cNvGraphicFramePr>
            <a:graphicFrameLocks noChangeAspect="1"/>
          </p:cNvGraphicFramePr>
          <p:nvPr/>
        </p:nvGraphicFramePr>
        <p:xfrm>
          <a:off x="4224932" y="3133165"/>
          <a:ext cx="3017838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89" name="Equation" r:id="rId7" imgW="1422400" imgH="241300" progId="Equation.DSMT4">
                  <p:embed/>
                </p:oleObj>
              </mc:Choice>
              <mc:Fallback>
                <p:oleObj name="Equation" r:id="rId7" imgW="14224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932" y="3133165"/>
                        <a:ext cx="3017838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2826343" y="3727739"/>
          <a:ext cx="27051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0" name="Equation" r:id="rId9" imgW="1282700" imgH="368300" progId="Equation.DSMT4">
                  <p:embed/>
                </p:oleObj>
              </mc:Choice>
              <mc:Fallback>
                <p:oleObj name="Equation" r:id="rId9" imgW="1282700" imgH="368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343" y="3727739"/>
                        <a:ext cx="27051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Box 10"/>
          <p:cNvSpPr txBox="1">
            <a:spLocks noChangeArrowheads="1"/>
          </p:cNvSpPr>
          <p:nvPr/>
        </p:nvSpPr>
        <p:spPr bwMode="auto">
          <a:xfrm>
            <a:off x="745131" y="4462940"/>
            <a:ext cx="5602288" cy="507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利用前面关于正态线性函数的结论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可知</a:t>
            </a:r>
            <a:endParaRPr lang="en-US" altLang="zh-CN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13"/>
          <p:cNvGraphicFramePr>
            <a:graphicFrameLocks noChangeAspect="1"/>
          </p:cNvGraphicFramePr>
          <p:nvPr/>
        </p:nvGraphicFramePr>
        <p:xfrm>
          <a:off x="2546945" y="5559586"/>
          <a:ext cx="3032125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1" name="Equation" r:id="rId11" imgW="1587500" imgH="368300" progId="Equation.DSMT4">
                  <p:embed/>
                </p:oleObj>
              </mc:Choice>
              <mc:Fallback>
                <p:oleObj name="Equation" r:id="rId11" imgW="1587500" imgH="368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945" y="5559586"/>
                        <a:ext cx="3032125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Object 10"/>
          <p:cNvGraphicFramePr>
            <a:graphicFrameLocks noChangeAspect="1"/>
          </p:cNvGraphicFramePr>
          <p:nvPr/>
        </p:nvGraphicFramePr>
        <p:xfrm>
          <a:off x="5579070" y="5072762"/>
          <a:ext cx="373062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2" name="Equation" r:id="rId13" imgW="139700" imgH="177800" progId="Equation.DSMT4">
                  <p:embed/>
                </p:oleObj>
              </mc:Choice>
              <mc:Fallback>
                <p:oleObj name="Equation" r:id="rId13" imgW="139700" imgH="177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9070" y="5072762"/>
                        <a:ext cx="373062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781838" y="2490429"/>
            <a:ext cx="2325688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可以同样计算出</a:t>
            </a:r>
            <a:endParaRPr lang="zh-CN" altLang="en-US" sz="23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745131" y="3875376"/>
            <a:ext cx="1866900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且相互独立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5799732" y="5017379"/>
            <a:ext cx="1095375" cy="507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为一组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7" name="组合 11"/>
          <p:cNvGrpSpPr/>
          <p:nvPr/>
        </p:nvGrpSpPr>
        <p:grpSpPr bwMode="auto">
          <a:xfrm>
            <a:off x="756245" y="5036249"/>
            <a:ext cx="5006975" cy="490538"/>
            <a:chOff x="536800" y="4873138"/>
            <a:chExt cx="6756102" cy="662662"/>
          </a:xfrm>
        </p:grpSpPr>
        <p:graphicFrame>
          <p:nvGraphicFramePr>
            <p:cNvPr id="68" name="Object 9"/>
            <p:cNvGraphicFramePr>
              <a:graphicFrameLocks noChangeAspect="1"/>
            </p:cNvGraphicFramePr>
            <p:nvPr/>
          </p:nvGraphicFramePr>
          <p:xfrm>
            <a:off x="987426" y="4873141"/>
            <a:ext cx="3912163" cy="662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393" name="Equation" r:id="rId15" imgW="1422400" imgH="241300" progId="Equation.DSMT4">
                    <p:embed/>
                  </p:oleObj>
                </mc:Choice>
                <mc:Fallback>
                  <p:oleObj name="Equation" r:id="rId15" imgW="1422400" imgH="2413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7426" y="4873141"/>
                          <a:ext cx="3912163" cy="662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矩形 7"/>
            <p:cNvSpPr>
              <a:spLocks noChangeArrowheads="1"/>
            </p:cNvSpPr>
            <p:nvPr/>
          </p:nvSpPr>
          <p:spPr bwMode="auto">
            <a:xfrm>
              <a:off x="536800" y="4873138"/>
              <a:ext cx="646906" cy="6026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矩形 8"/>
            <p:cNvSpPr>
              <a:spLocks noChangeArrowheads="1"/>
            </p:cNvSpPr>
            <p:nvPr/>
          </p:nvSpPr>
          <p:spPr bwMode="auto">
            <a:xfrm>
              <a:off x="4842369" y="4892438"/>
              <a:ext cx="2450533" cy="6026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 anchorCtr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且相互独立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724915" y="5648455"/>
            <a:ext cx="1670050" cy="507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非零的数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>
            <a:spLocks noChangeArrowheads="1"/>
          </p:cNvSpPr>
          <p:nvPr/>
        </p:nvSpPr>
        <p:spPr bwMode="auto">
          <a:xfrm>
            <a:off x="3828057" y="3126815"/>
            <a:ext cx="355600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若</a:t>
            </a:r>
            <a:endParaRPr lang="zh-CN" altLang="en-US" sz="23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>
            <a:spLocks noChangeArrowheads="1"/>
          </p:cNvSpPr>
          <p:nvPr/>
        </p:nvSpPr>
        <p:spPr bwMode="auto">
          <a:xfrm>
            <a:off x="2399306" y="3876964"/>
            <a:ext cx="355600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endParaRPr lang="zh-CN" altLang="en-US" sz="23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>
            <a:spLocks noChangeArrowheads="1"/>
          </p:cNvSpPr>
          <p:nvPr/>
        </p:nvSpPr>
        <p:spPr bwMode="auto">
          <a:xfrm>
            <a:off x="2108795" y="5691349"/>
            <a:ext cx="355600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endParaRPr lang="zh-CN" altLang="en-US" sz="23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4551" y="6277762"/>
            <a:ext cx="7722870" cy="445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dirty="0">
                <a:solidFill>
                  <a:srgbClr val="0000FF"/>
                </a:solidFill>
                <a:cs typeface="Times New Roman" panose="02020603050405020304" pitchFamily="18" charset="0"/>
              </a:rPr>
              <a:t>N</a:t>
            </a:r>
            <a:r>
              <a:rPr lang="zh-CN" altLang="en-US" sz="2300" dirty="0">
                <a:solidFill>
                  <a:srgbClr val="0000FF"/>
                </a:solidFill>
                <a:cs typeface="Times New Roman" panose="02020603050405020304" pitchFamily="18" charset="0"/>
              </a:rPr>
              <a:t>个独立的正态随机变量的线性组合仍</a:t>
            </a:r>
            <a:r>
              <a:rPr lang="zh-CN" altLang="en-US" sz="2300" dirty="0">
                <a:solidFill>
                  <a:srgbClr val="0000FF"/>
                </a:solidFill>
                <a:cs typeface="Times New Roman" panose="02020603050405020304" pitchFamily="18" charset="0"/>
              </a:rPr>
              <a:t>然是正态随机变量。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4" grpId="0"/>
      <p:bldP spid="65" grpId="0"/>
      <p:bldP spid="66" grpId="0"/>
      <p:bldP spid="71" grpId="0"/>
      <p:bldP spid="72" grpId="0"/>
      <p:bldP spid="73" grpId="0"/>
      <p:bldP spid="74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49380" y="4284752"/>
            <a:ext cx="6332538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370205" indent="-37020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PM2.5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 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的分布函数并作图；</a:t>
            </a:r>
            <a:endParaRPr lang="en-US" altLang="zh-CN" sz="25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求空气质量正常的概率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5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930293" y="1773327"/>
            <a:ext cx="6908800" cy="2554288"/>
            <a:chOff x="1300010" y="879562"/>
            <a:chExt cx="6908393" cy="2554545"/>
          </a:xfrm>
        </p:grpSpPr>
        <p:sp>
          <p:nvSpPr>
            <p:cNvPr id="8" name="矩形 10"/>
            <p:cNvSpPr>
              <a:spLocks noChangeArrowheads="1"/>
            </p:cNvSpPr>
            <p:nvPr/>
          </p:nvSpPr>
          <p:spPr bwMode="auto">
            <a:xfrm>
              <a:off x="1300010" y="879562"/>
              <a:ext cx="6908393" cy="2554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污染问题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续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已知空气中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PM2.5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一般在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0.0-120.4          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之间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根据有关指数标准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 PM2.5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含量在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100.5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以上为对人体有害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PM2.5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的值在任一小区间                        中的概率与区间长</a:t>
              </a:r>
              <a:r>
                <a:rPr kumimoji="0" lang="en-US" altLang="zh-CN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</a:t>
              </a:r>
              <a:r>
                <a:rPr kumimoji="0" lang="en-US" altLang="zh-CN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成正比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随机抽检空气质量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26"/>
            <p:cNvGraphicFramePr>
              <a:graphicFrameLocks noChangeAspect="1"/>
            </p:cNvGraphicFramePr>
            <p:nvPr/>
          </p:nvGraphicFramePr>
          <p:xfrm>
            <a:off x="2123728" y="1501044"/>
            <a:ext cx="864096" cy="3866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92" name="Equation" r:id="rId1" imgW="622300" imgH="228600" progId="Equation.DSMT4">
                    <p:embed/>
                  </p:oleObj>
                </mc:Choice>
                <mc:Fallback>
                  <p:oleObj name="Equation" r:id="rId1" imgW="622300" imgH="2286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1501044"/>
                          <a:ext cx="864096" cy="3866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11"/>
            <p:cNvGraphicFramePr>
              <a:graphicFrameLocks noChangeAspect="1"/>
            </p:cNvGraphicFramePr>
            <p:nvPr/>
          </p:nvGraphicFramePr>
          <p:xfrm>
            <a:off x="2348260" y="2479551"/>
            <a:ext cx="1863700" cy="3766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93" name="Equation" r:id="rId3" imgW="1180465" imgH="203200" progId="Equation.DSMT4">
                    <p:embed/>
                  </p:oleObj>
                </mc:Choice>
                <mc:Fallback>
                  <p:oleObj name="Equation" r:id="rId3" imgW="1180465" imgH="2032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8260" y="2479551"/>
                          <a:ext cx="1863700" cy="3766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2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811" b="1"/>
          <a:stretch>
            <a:fillRect/>
          </a:stretch>
        </p:blipFill>
        <p:spPr>
          <a:xfrm>
            <a:off x="348996" y="1406544"/>
            <a:ext cx="5720146" cy="2535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31942" y="1360136"/>
            <a:ext cx="2475691" cy="299938"/>
            <a:chOff x="817883" y="2427108"/>
            <a:chExt cx="2475691" cy="2999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883" y="2435636"/>
              <a:ext cx="264095" cy="25353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58555" r="4723" b="-3427"/>
            <a:stretch>
              <a:fillRect/>
            </a:stretch>
          </p:blipFill>
          <p:spPr>
            <a:xfrm>
              <a:off x="1081978" y="2427108"/>
              <a:ext cx="2211596" cy="299938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49" y="1712183"/>
            <a:ext cx="7183651" cy="438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590" y="2185208"/>
            <a:ext cx="2559361" cy="85790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172155" y="2140975"/>
            <a:ext cx="2943518" cy="751354"/>
            <a:chOff x="4151497" y="2941346"/>
            <a:chExt cx="2943518" cy="75135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51497" y="2941346"/>
              <a:ext cx="2849730" cy="75135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4232" y="3305803"/>
              <a:ext cx="950783" cy="104566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7749" y="2981808"/>
            <a:ext cx="2305625" cy="30781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0174" y="3166956"/>
            <a:ext cx="3506337" cy="19083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024" y="5145817"/>
            <a:ext cx="3051605" cy="148399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3381" y="5016683"/>
            <a:ext cx="3723017" cy="148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3230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811" b="1"/>
          <a:stretch>
            <a:fillRect/>
          </a:stretch>
        </p:blipFill>
        <p:spPr>
          <a:xfrm>
            <a:off x="348996" y="1406544"/>
            <a:ext cx="5720146" cy="2535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31942" y="1360136"/>
            <a:ext cx="2475691" cy="299938"/>
            <a:chOff x="817883" y="2427108"/>
            <a:chExt cx="2475691" cy="2999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7883" y="2435636"/>
              <a:ext cx="264095" cy="25353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58555" r="4723" b="-3427"/>
            <a:stretch>
              <a:fillRect/>
            </a:stretch>
          </p:blipFill>
          <p:spPr>
            <a:xfrm>
              <a:off x="1081978" y="2427108"/>
              <a:ext cx="2211596" cy="299938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29" y="1744215"/>
            <a:ext cx="2718401" cy="3340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548" y="2111885"/>
            <a:ext cx="4710558" cy="5225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5" y="2750373"/>
            <a:ext cx="5861393" cy="36411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1111"/>
          <a:stretch>
            <a:fillRect/>
          </a:stretch>
        </p:blipFill>
        <p:spPr>
          <a:xfrm>
            <a:off x="2904754" y="3187677"/>
            <a:ext cx="4645452" cy="37951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59" y="3164238"/>
            <a:ext cx="2834395" cy="385064"/>
            <a:chOff x="314937" y="4326693"/>
            <a:chExt cx="3365229" cy="43991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75233" b="6328"/>
            <a:stretch>
              <a:fillRect/>
            </a:stretch>
          </p:blipFill>
          <p:spPr>
            <a:xfrm>
              <a:off x="314937" y="4346220"/>
              <a:ext cx="2264685" cy="412078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29282" t="-6329" r="58642" b="6328"/>
            <a:stretch>
              <a:fillRect/>
            </a:stretch>
          </p:blipFill>
          <p:spPr>
            <a:xfrm>
              <a:off x="2575958" y="4326693"/>
              <a:ext cx="1104208" cy="439918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4505" y="3579291"/>
            <a:ext cx="3882975" cy="514049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70359" y="4123370"/>
            <a:ext cx="2269342" cy="392024"/>
            <a:chOff x="74329" y="4962973"/>
            <a:chExt cx="2813125" cy="45033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r="44532" b="6776"/>
            <a:stretch>
              <a:fillRect/>
            </a:stretch>
          </p:blipFill>
          <p:spPr>
            <a:xfrm>
              <a:off x="74329" y="4962973"/>
              <a:ext cx="1796035" cy="41207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l="69246"/>
            <a:stretch>
              <a:fillRect/>
            </a:stretch>
          </p:blipFill>
          <p:spPr>
            <a:xfrm>
              <a:off x="1891634" y="4971286"/>
              <a:ext cx="995820" cy="442026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9495" r="-1526"/>
          <a:stretch>
            <a:fillRect/>
          </a:stretch>
        </p:blipFill>
        <p:spPr>
          <a:xfrm>
            <a:off x="348521" y="4544889"/>
            <a:ext cx="2461509" cy="33953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629" y="5353021"/>
            <a:ext cx="3253618" cy="30665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9275" y="5548087"/>
            <a:ext cx="4351551" cy="125656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9821"/>
          <a:stretch>
            <a:fillRect/>
          </a:stretch>
        </p:blipFill>
        <p:spPr>
          <a:xfrm>
            <a:off x="2356859" y="4181812"/>
            <a:ext cx="2373909" cy="3395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8237" y="3891756"/>
            <a:ext cx="1666413" cy="195343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1120" y="3891756"/>
            <a:ext cx="1528531" cy="198533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206701" y="4836324"/>
            <a:ext cx="4029092" cy="565145"/>
            <a:chOff x="1206701" y="4836324"/>
            <a:chExt cx="4029092" cy="56514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06701" y="4836324"/>
              <a:ext cx="4029092" cy="56514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542835" y="4936560"/>
              <a:ext cx="87633" cy="899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pSp>
        <p:nvGrpSpPr>
          <p:cNvPr id="37" name="组合 3"/>
          <p:cNvGrpSpPr/>
          <p:nvPr/>
        </p:nvGrpSpPr>
        <p:grpSpPr bwMode="auto">
          <a:xfrm>
            <a:off x="687358" y="1891932"/>
            <a:ext cx="6900863" cy="1201737"/>
            <a:chOff x="409518" y="727038"/>
            <a:chExt cx="6901053" cy="1199871"/>
          </a:xfrm>
        </p:grpSpPr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409518" y="727038"/>
              <a:ext cx="6901053" cy="119987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设某种系统的寿命由一个关键部件决定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该部件寿命                  另有一相同的备用件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问系统的工作寿命服从什么分布？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" name="Object 2"/>
            <p:cNvGraphicFramePr>
              <a:graphicFrameLocks noChangeAspect="1"/>
            </p:cNvGraphicFramePr>
            <p:nvPr/>
          </p:nvGraphicFramePr>
          <p:xfrm>
            <a:off x="1103276" y="1128528"/>
            <a:ext cx="1606594" cy="4569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403" name="Equation" r:id="rId1" imgW="761365" imgH="215900" progId="Equation.DSMT4">
                    <p:embed/>
                  </p:oleObj>
                </mc:Choice>
                <mc:Fallback>
                  <p:oleObj name="Equation" r:id="rId1" imgW="761365" imgH="2159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3276" y="1128528"/>
                          <a:ext cx="1606594" cy="4569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TextBox 85"/>
          <p:cNvSpPr txBox="1">
            <a:spLocks noChangeArrowheads="1"/>
          </p:cNvSpPr>
          <p:nvPr/>
        </p:nvSpPr>
        <p:spPr bwMode="auto">
          <a:xfrm>
            <a:off x="737922" y="3373201"/>
            <a:ext cx="828675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r>
              <a:rPr lang="en-US" altLang="zh-CN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:</a:t>
            </a:r>
            <a:endParaRPr lang="zh-CN" altLang="en-US" sz="24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3" name="组合 7"/>
          <p:cNvGrpSpPr/>
          <p:nvPr/>
        </p:nvGrpSpPr>
        <p:grpSpPr bwMode="auto">
          <a:xfrm>
            <a:off x="1173815" y="3369337"/>
            <a:ext cx="6097588" cy="503238"/>
            <a:chOff x="1431882" y="2771762"/>
            <a:chExt cx="6097754" cy="503535"/>
          </a:xfrm>
        </p:grpSpPr>
        <p:sp>
          <p:nvSpPr>
            <p:cNvPr id="44" name="TextBox 5"/>
            <p:cNvSpPr txBox="1">
              <a:spLocks noChangeArrowheads="1"/>
            </p:cNvSpPr>
            <p:nvPr/>
          </p:nvSpPr>
          <p:spPr bwMode="auto">
            <a:xfrm>
              <a:off x="1431882" y="2771762"/>
              <a:ext cx="4856295" cy="46223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设另一个备用件的寿命为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由题意　　　　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Object 20"/>
            <p:cNvGraphicFramePr>
              <a:graphicFrameLocks noChangeAspect="1"/>
            </p:cNvGraphicFramePr>
            <p:nvPr/>
          </p:nvGraphicFramePr>
          <p:xfrm>
            <a:off x="5996070" y="2817217"/>
            <a:ext cx="1533566" cy="4580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404" name="Equation" r:id="rId3" imgW="723900" imgH="215900" progId="Equation.DSMT4">
                    <p:embed/>
                  </p:oleObj>
                </mc:Choice>
                <mc:Fallback>
                  <p:oleObj name="Equation" r:id="rId3" imgW="723900" imgH="2159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96070" y="2817217"/>
                          <a:ext cx="1533566" cy="4580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737922" y="3760551"/>
            <a:ext cx="6900863" cy="461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且与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独立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故系统工作寿命为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Z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=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+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由卷积公式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/>
        </p:nvGraphicFramePr>
        <p:xfrm>
          <a:off x="807772" y="4181239"/>
          <a:ext cx="31083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5" name="Equation" r:id="rId5" imgW="1562100" imgH="368300" progId="Equation.DSMT4">
                  <p:embed/>
                </p:oleObj>
              </mc:Choice>
              <mc:Fallback>
                <p:oleObj name="Equation" r:id="rId5" imgW="1562100" imgH="368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772" y="4181239"/>
                        <a:ext cx="31083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6"/>
          <p:cNvGraphicFramePr>
            <a:graphicFrameLocks noChangeAspect="1"/>
          </p:cNvGraphicFramePr>
          <p:nvPr/>
        </p:nvGraphicFramePr>
        <p:xfrm>
          <a:off x="3938322" y="4112976"/>
          <a:ext cx="358140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6" name="Equation" r:id="rId7" imgW="1816100" imgH="381000" progId="Equation.DSMT4">
                  <p:embed/>
                </p:oleObj>
              </mc:Choice>
              <mc:Fallback>
                <p:oleObj name="Equation" r:id="rId7" imgW="1816100" imgH="38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322" y="4112976"/>
                        <a:ext cx="358140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组合 35"/>
          <p:cNvGrpSpPr/>
          <p:nvPr/>
        </p:nvGrpSpPr>
        <p:grpSpPr bwMode="auto">
          <a:xfrm>
            <a:off x="1449122" y="4892439"/>
            <a:ext cx="5154613" cy="500062"/>
            <a:chOff x="1431881" y="2771766"/>
            <a:chExt cx="5154880" cy="500249"/>
          </a:xfrm>
        </p:grpSpPr>
        <p:sp>
          <p:nvSpPr>
            <p:cNvPr id="50" name="TextBox 5"/>
            <p:cNvSpPr txBox="1">
              <a:spLocks noChangeArrowheads="1"/>
            </p:cNvSpPr>
            <p:nvPr/>
          </p:nvSpPr>
          <p:spPr bwMode="auto">
            <a:xfrm>
              <a:off x="1431881" y="2771766"/>
              <a:ext cx="5154880" cy="46213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                                 且相互独立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　　　　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16"/>
            <p:cNvGraphicFramePr>
              <a:graphicFrameLocks noChangeAspect="1"/>
            </p:cNvGraphicFramePr>
            <p:nvPr/>
          </p:nvGraphicFramePr>
          <p:xfrm>
            <a:off x="1840006" y="2825086"/>
            <a:ext cx="2888373" cy="446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407" name="Equation" r:id="rId9" imgW="1396365" imgH="215900" progId="Equation.DSMT4">
                    <p:embed/>
                  </p:oleObj>
                </mc:Choice>
                <mc:Fallback>
                  <p:oleObj name="Equation" r:id="rId9" imgW="1396365" imgH="2159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0006" y="2825086"/>
                          <a:ext cx="2888373" cy="446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组合 7"/>
          <p:cNvGrpSpPr/>
          <p:nvPr/>
        </p:nvGrpSpPr>
        <p:grpSpPr bwMode="auto">
          <a:xfrm>
            <a:off x="798247" y="5435364"/>
            <a:ext cx="3125788" cy="752475"/>
            <a:chOff x="567075" y="5291841"/>
            <a:chExt cx="3126236" cy="752374"/>
          </a:xfrm>
        </p:grpSpPr>
        <p:graphicFrame>
          <p:nvGraphicFramePr>
            <p:cNvPr id="53" name="Object 3"/>
            <p:cNvGraphicFramePr>
              <a:graphicFrameLocks noChangeAspect="1"/>
            </p:cNvGraphicFramePr>
            <p:nvPr/>
          </p:nvGraphicFramePr>
          <p:xfrm>
            <a:off x="567075" y="5291841"/>
            <a:ext cx="1168236" cy="752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408" name="Equation" r:id="rId11" imgW="533400" imgH="342900" progId="Equation.DSMT4">
                    <p:embed/>
                  </p:oleObj>
                </mc:Choice>
                <mc:Fallback>
                  <p:oleObj name="Equation" r:id="rId11" imgW="533400" imgH="3429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075" y="5291841"/>
                          <a:ext cx="1168236" cy="752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矩形 3"/>
            <p:cNvSpPr>
              <a:spLocks noChangeArrowheads="1"/>
            </p:cNvSpPr>
            <p:nvPr/>
          </p:nvSpPr>
          <p:spPr bwMode="auto">
            <a:xfrm>
              <a:off x="1662607" y="5399777"/>
              <a:ext cx="2030704" cy="4619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的密度函数为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3828785" y="5238514"/>
          <a:ext cx="306070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409" name="Equation" r:id="rId13" imgW="1548765" imgH="571500" progId="Equation.DSMT4">
                  <p:embed/>
                </p:oleObj>
              </mc:Choice>
              <mc:Fallback>
                <p:oleObj name="Equation" r:id="rId13" imgW="1548765" imgH="571500" progId="Equation.DSMT4">
                  <p:embed/>
                  <p:pic>
                    <p:nvPicPr>
                      <p:cNvPr id="0" name="对象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8785" y="5238514"/>
                        <a:ext cx="3060700" cy="1131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6447901" y="4886043"/>
            <a:ext cx="492125" cy="461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endParaRPr lang="zh-CN" altLang="en-US" sz="2400" b="1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7" name="组合 43"/>
          <p:cNvGrpSpPr/>
          <p:nvPr/>
        </p:nvGrpSpPr>
        <p:grpSpPr bwMode="auto">
          <a:xfrm>
            <a:off x="469635" y="4903551"/>
            <a:ext cx="1131887" cy="476250"/>
            <a:chOff x="970828" y="2499518"/>
            <a:chExt cx="1131903" cy="477054"/>
          </a:xfrm>
        </p:grpSpPr>
        <p:sp>
          <p:nvSpPr>
            <p:cNvPr id="58" name="TextBox 44"/>
            <p:cNvSpPr txBox="1">
              <a:spLocks noChangeArrowheads="1"/>
            </p:cNvSpPr>
            <p:nvPr/>
          </p:nvSpPr>
          <p:spPr bwMode="auto">
            <a:xfrm>
              <a:off x="1189906" y="2499518"/>
              <a:ext cx="912825" cy="4770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思考</a:t>
              </a:r>
              <a:endParaRPr kumimoji="0" lang="zh-CN" altLang="en-US" sz="24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59" name="Picture 18" descr="E:\MB0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8" y="2579681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/>
      <p:bldP spid="56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① 随机变量和的概率密度公式</a:t>
            </a:r>
            <a:endParaRPr lang="zh-CN" altLang="en-US" sz="2000" dirty="0"/>
          </a:p>
        </p:txBody>
      </p:sp>
      <p:grpSp>
        <p:nvGrpSpPr>
          <p:cNvPr id="64" name="组合 4"/>
          <p:cNvGrpSpPr/>
          <p:nvPr/>
        </p:nvGrpSpPr>
        <p:grpSpPr bwMode="auto">
          <a:xfrm>
            <a:off x="555625" y="1859648"/>
            <a:ext cx="7213600" cy="1155700"/>
            <a:chOff x="-36513" y="584684"/>
            <a:chExt cx="7213320" cy="1154488"/>
          </a:xfrm>
        </p:grpSpPr>
        <p:sp>
          <p:nvSpPr>
            <p:cNvPr id="65" name="Text Box 15"/>
            <p:cNvSpPr txBox="1">
              <a:spLocks noChangeArrowheads="1"/>
            </p:cNvSpPr>
            <p:nvPr/>
          </p:nvSpPr>
          <p:spPr bwMode="auto">
            <a:xfrm>
              <a:off x="-36513" y="584684"/>
              <a:ext cx="7084737" cy="115448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（投资组合）设投资甲种产品每万元年收益          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  <a:p>
              <a:pPr marL="0" marR="0" lvl="0" indent="0" algn="just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投资乙种产品每万元年收益                        若两种收益独立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求投资组合             的分布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6" name="Object 3"/>
            <p:cNvGraphicFramePr>
              <a:graphicFrameLocks noChangeAspect="1"/>
            </p:cNvGraphicFramePr>
            <p:nvPr/>
          </p:nvGraphicFramePr>
          <p:xfrm>
            <a:off x="5938152" y="645137"/>
            <a:ext cx="1238655" cy="367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55" name="Equation" r:id="rId1" imgW="837565" imgH="215900" progId="Equation.DSMT4">
                    <p:embed/>
                  </p:oleObj>
                </mc:Choice>
                <mc:Fallback>
                  <p:oleObj name="Equation" r:id="rId1" imgW="837565" imgH="2159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38152" y="645137"/>
                          <a:ext cx="1238655" cy="367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4"/>
            <p:cNvGraphicFramePr>
              <a:graphicFrameLocks noChangeAspect="1"/>
            </p:cNvGraphicFramePr>
            <p:nvPr/>
          </p:nvGraphicFramePr>
          <p:xfrm>
            <a:off x="3614359" y="996672"/>
            <a:ext cx="2019726" cy="409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56" name="Equation" r:id="rId3" imgW="1066165" imgH="215900" progId="Equation.DSMT4">
                    <p:embed/>
                  </p:oleObj>
                </mc:Choice>
                <mc:Fallback>
                  <p:oleObj name="Equation" r:id="rId3" imgW="1066165" imgH="2159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4359" y="996672"/>
                          <a:ext cx="2019726" cy="409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5"/>
            <p:cNvGraphicFramePr>
              <a:graphicFrameLocks noChangeAspect="1"/>
            </p:cNvGraphicFramePr>
            <p:nvPr/>
          </p:nvGraphicFramePr>
          <p:xfrm>
            <a:off x="2555605" y="1395304"/>
            <a:ext cx="1058752" cy="2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57" name="Equation" r:id="rId5" imgW="571500" imgH="139700" progId="Equation.DSMT4">
                    <p:embed/>
                  </p:oleObj>
                </mc:Choice>
                <mc:Fallback>
                  <p:oleObj name="Equation" r:id="rId5" imgW="571500" imgH="1397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5605" y="1395304"/>
                          <a:ext cx="1058752" cy="258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9" name="TextBox 36"/>
          <p:cNvSpPr txBox="1">
            <a:spLocks noChangeArrowheads="1"/>
          </p:cNvSpPr>
          <p:nvPr/>
        </p:nvSpPr>
        <p:spPr bwMode="auto">
          <a:xfrm>
            <a:off x="1504949" y="3160173"/>
            <a:ext cx="7007284" cy="4462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用卷积公式麻烦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作出 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3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Z</a:t>
            </a:r>
            <a:r>
              <a:rPr lang="en-US" altLang="zh-CN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联合密度的支撑图</a:t>
            </a:r>
            <a:endParaRPr lang="zh-CN" altLang="en-US" sz="23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70" name="TextBox 37"/>
          <p:cNvSpPr txBox="1">
            <a:spLocks noChangeArrowheads="1"/>
          </p:cNvSpPr>
          <p:nvPr/>
        </p:nvSpPr>
        <p:spPr bwMode="auto">
          <a:xfrm>
            <a:off x="1483553" y="3631613"/>
            <a:ext cx="5586412" cy="50763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再求 </a:t>
            </a:r>
            <a:r>
              <a:rPr lang="en-US" altLang="zh-CN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Z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的边缘密度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>
            <a:spLocks noChangeArrowheads="1"/>
          </p:cNvSpPr>
          <p:nvPr/>
        </p:nvSpPr>
        <p:spPr bwMode="auto">
          <a:xfrm>
            <a:off x="708853" y="5077511"/>
            <a:ext cx="774700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可见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72" name="组合 34"/>
          <p:cNvGrpSpPr/>
          <p:nvPr/>
        </p:nvGrpSpPr>
        <p:grpSpPr bwMode="auto">
          <a:xfrm>
            <a:off x="4741103" y="4452036"/>
            <a:ext cx="2711450" cy="1781175"/>
            <a:chOff x="5993319" y="4229124"/>
            <a:chExt cx="2908492" cy="1910007"/>
          </a:xfrm>
        </p:grpSpPr>
        <p:grpSp>
          <p:nvGrpSpPr>
            <p:cNvPr id="73" name="组合 59"/>
            <p:cNvGrpSpPr/>
            <p:nvPr/>
          </p:nvGrpSpPr>
          <p:grpSpPr bwMode="auto">
            <a:xfrm>
              <a:off x="5993319" y="4229124"/>
              <a:ext cx="2908492" cy="1910007"/>
              <a:chOff x="5651510" y="4414850"/>
              <a:chExt cx="2908970" cy="1909330"/>
            </a:xfrm>
          </p:grpSpPr>
          <p:cxnSp>
            <p:nvCxnSpPr>
              <p:cNvPr id="75" name="直接箭头连接符 15"/>
              <p:cNvCxnSpPr>
                <a:cxnSpLocks noChangeShapeType="1"/>
              </p:cNvCxnSpPr>
              <p:nvPr/>
            </p:nvCxnSpPr>
            <p:spPr bwMode="auto">
              <a:xfrm rot="16200000" flipV="1">
                <a:off x="5265747" y="5218136"/>
                <a:ext cx="1606572" cy="0"/>
              </a:xfrm>
              <a:prstGeom prst="straightConnector1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" name="直接箭头连接符 21"/>
              <p:cNvCxnSpPr>
                <a:cxnSpLocks noChangeShapeType="1"/>
              </p:cNvCxnSpPr>
              <p:nvPr/>
            </p:nvCxnSpPr>
            <p:spPr bwMode="auto">
              <a:xfrm>
                <a:off x="5651510" y="6021423"/>
                <a:ext cx="2827381" cy="1"/>
              </a:xfrm>
              <a:prstGeom prst="straightConnector1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" name="直接连接符 26"/>
              <p:cNvCxnSpPr>
                <a:cxnSpLocks noChangeShapeType="1"/>
              </p:cNvCxnSpPr>
              <p:nvPr/>
            </p:nvCxnSpPr>
            <p:spPr bwMode="auto">
              <a:xfrm>
                <a:off x="6069033" y="5184509"/>
                <a:ext cx="1716111" cy="1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78" name="Object 7"/>
              <p:cNvGraphicFramePr>
                <a:graphicFrameLocks noChangeAspect="1"/>
              </p:cNvGraphicFramePr>
              <p:nvPr/>
            </p:nvGraphicFramePr>
            <p:xfrm>
              <a:off x="5797811" y="4998794"/>
              <a:ext cx="259983" cy="2001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58" name="Equation" r:id="rId7" imgW="241300" imgH="152400" progId="Equation.DSMT4">
                      <p:embed/>
                    </p:oleObj>
                  </mc:Choice>
                  <mc:Fallback>
                    <p:oleObj name="Equation" r:id="rId7" imgW="241300" imgH="15240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97811" y="4998794"/>
                            <a:ext cx="259983" cy="20012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9" name="Object 8"/>
              <p:cNvGraphicFramePr>
                <a:graphicFrameLocks noChangeAspect="1"/>
              </p:cNvGraphicFramePr>
              <p:nvPr/>
            </p:nvGraphicFramePr>
            <p:xfrm>
              <a:off x="7613518" y="6094256"/>
              <a:ext cx="361553" cy="2297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59" name="Equation" r:id="rId9" imgW="292100" imgH="152400" progId="Equation.DSMT4">
                      <p:embed/>
                    </p:oleObj>
                  </mc:Choice>
                  <mc:Fallback>
                    <p:oleObj name="Equation" r:id="rId9" imgW="292100" imgH="152400" progId="Equation.DSMT4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13518" y="6094256"/>
                            <a:ext cx="361553" cy="2297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0" name="Object 9"/>
              <p:cNvGraphicFramePr>
                <a:graphicFrameLocks noChangeAspect="1"/>
              </p:cNvGraphicFramePr>
              <p:nvPr/>
            </p:nvGraphicFramePr>
            <p:xfrm>
              <a:off x="7081466" y="6088447"/>
              <a:ext cx="350196" cy="222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60" name="Equation" r:id="rId11" imgW="292100" imgH="152400" progId="Equation.DSMT4">
                      <p:embed/>
                    </p:oleObj>
                  </mc:Choice>
                  <mc:Fallback>
                    <p:oleObj name="Equation" r:id="rId11" imgW="292100" imgH="152400" progId="Equation.DSMT4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81466" y="6088447"/>
                            <a:ext cx="350196" cy="2225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" name="Object 10"/>
              <p:cNvGraphicFramePr>
                <a:graphicFrameLocks noChangeAspect="1"/>
              </p:cNvGraphicFramePr>
              <p:nvPr/>
            </p:nvGraphicFramePr>
            <p:xfrm>
              <a:off x="6270598" y="6079390"/>
              <a:ext cx="318387" cy="2447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61" name="Equation" r:id="rId13" imgW="241300" imgH="152400" progId="Equation.DSMT4">
                      <p:embed/>
                    </p:oleObj>
                  </mc:Choice>
                  <mc:Fallback>
                    <p:oleObj name="Equation" r:id="rId13" imgW="241300" imgH="1524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70598" y="6079390"/>
                            <a:ext cx="318387" cy="2447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2" name="Object 11"/>
              <p:cNvGraphicFramePr>
                <a:graphicFrameLocks noChangeAspect="1"/>
              </p:cNvGraphicFramePr>
              <p:nvPr/>
            </p:nvGraphicFramePr>
            <p:xfrm>
              <a:off x="5754133" y="6080592"/>
              <a:ext cx="372044" cy="226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62" name="Equation" r:id="rId15" imgW="304800" imgH="152400" progId="Equation.DSMT4">
                      <p:embed/>
                    </p:oleObj>
                  </mc:Choice>
                  <mc:Fallback>
                    <p:oleObj name="Equation" r:id="rId15" imgW="304800" imgH="152400" progId="Equation.DSMT4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54133" y="6080592"/>
                            <a:ext cx="372044" cy="226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83" name="直接连接符 35"/>
              <p:cNvCxnSpPr>
                <a:cxnSpLocks noChangeShapeType="1"/>
              </p:cNvCxnSpPr>
              <p:nvPr/>
            </p:nvCxnSpPr>
            <p:spPr bwMode="auto">
              <a:xfrm rot="5400000">
                <a:off x="5975135" y="5604158"/>
                <a:ext cx="841228" cy="0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直接连接符 38"/>
              <p:cNvCxnSpPr>
                <a:cxnSpLocks noChangeShapeType="1"/>
              </p:cNvCxnSpPr>
              <p:nvPr/>
            </p:nvCxnSpPr>
            <p:spPr bwMode="auto">
              <a:xfrm rot="5400000">
                <a:off x="7316082" y="5604259"/>
                <a:ext cx="839501" cy="2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85" name="Object 12"/>
              <p:cNvGraphicFramePr>
                <a:graphicFrameLocks noChangeAspect="1"/>
              </p:cNvGraphicFramePr>
              <p:nvPr/>
            </p:nvGraphicFramePr>
            <p:xfrm>
              <a:off x="6154757" y="4458501"/>
              <a:ext cx="214086" cy="2179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63" name="Equation" r:id="rId17" imgW="114300" imgH="127000" progId="Equation.DSMT4">
                      <p:embed/>
                    </p:oleObj>
                  </mc:Choice>
                  <mc:Fallback>
                    <p:oleObj name="Equation" r:id="rId17" imgW="114300" imgH="127000" progId="Equation.DSMT4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54757" y="4458501"/>
                            <a:ext cx="214086" cy="2179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6" name="Object 13"/>
              <p:cNvGraphicFramePr>
                <a:graphicFrameLocks noChangeAspect="1"/>
              </p:cNvGraphicFramePr>
              <p:nvPr/>
            </p:nvGraphicFramePr>
            <p:xfrm>
              <a:off x="8355685" y="6117986"/>
              <a:ext cx="204795" cy="1945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9464" name="Equation" r:id="rId19" imgW="114300" imgH="114300" progId="Equation.DSMT4">
                      <p:embed/>
                    </p:oleObj>
                  </mc:Choice>
                  <mc:Fallback>
                    <p:oleObj name="Equation" r:id="rId19" imgW="114300" imgH="114300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55685" y="6117986"/>
                            <a:ext cx="204795" cy="1945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4" name="平行四边形 28"/>
            <p:cNvSpPr>
              <a:spLocks noChangeArrowheads="1"/>
            </p:cNvSpPr>
            <p:nvPr/>
          </p:nvSpPr>
          <p:spPr bwMode="auto">
            <a:xfrm>
              <a:off x="6252154" y="5003681"/>
              <a:ext cx="1825470" cy="830734"/>
            </a:xfrm>
            <a:prstGeom prst="parallelogram">
              <a:avLst>
                <a:gd name="adj" fmla="val 54699"/>
              </a:avLst>
            </a:prstGeom>
            <a:solidFill>
              <a:srgbClr val="A8C28E">
                <a:alpha val="61176"/>
              </a:srgbClr>
            </a:solidFill>
            <a:ln w="9525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7" name="组合 55"/>
          <p:cNvGrpSpPr/>
          <p:nvPr/>
        </p:nvGrpSpPr>
        <p:grpSpPr bwMode="auto">
          <a:xfrm>
            <a:off x="555625" y="3160173"/>
            <a:ext cx="1095375" cy="446087"/>
            <a:chOff x="970828" y="2499518"/>
            <a:chExt cx="1095390" cy="446276"/>
          </a:xfrm>
        </p:grpSpPr>
        <p:sp>
          <p:nvSpPr>
            <p:cNvPr id="88" name="TextBox 56"/>
            <p:cNvSpPr txBox="1">
              <a:spLocks noChangeArrowheads="1"/>
            </p:cNvSpPr>
            <p:nvPr/>
          </p:nvSpPr>
          <p:spPr bwMode="auto">
            <a:xfrm>
              <a:off x="1153392" y="2499518"/>
              <a:ext cx="912826" cy="446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分析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89" name="Picture 18" descr="E:\MB001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828" y="2579681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0" name="组合 59"/>
          <p:cNvGrpSpPr/>
          <p:nvPr/>
        </p:nvGrpSpPr>
        <p:grpSpPr bwMode="auto">
          <a:xfrm>
            <a:off x="1466091" y="4325036"/>
            <a:ext cx="3092450" cy="2117725"/>
            <a:chOff x="1979577" y="2718596"/>
            <a:chExt cx="3091788" cy="2117754"/>
          </a:xfrm>
        </p:grpSpPr>
        <p:graphicFrame>
          <p:nvGraphicFramePr>
            <p:cNvPr id="91" name="Object 14"/>
            <p:cNvGraphicFramePr>
              <a:graphicFrameLocks noChangeAspect="1"/>
            </p:cNvGraphicFramePr>
            <p:nvPr/>
          </p:nvGraphicFramePr>
          <p:xfrm>
            <a:off x="1979577" y="2718596"/>
            <a:ext cx="3091788" cy="21177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65" name="Equation" r:id="rId22" imgW="2019300" imgH="1384300" progId="Equation.DSMT4">
                    <p:embed/>
                  </p:oleObj>
                </mc:Choice>
                <mc:Fallback>
                  <p:oleObj name="Equation" r:id="rId22" imgW="2019300" imgH="13843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9577" y="2718596"/>
                          <a:ext cx="3091788" cy="21177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TextBox 58"/>
            <p:cNvSpPr txBox="1">
              <a:spLocks noChangeArrowheads="1"/>
            </p:cNvSpPr>
            <p:nvPr/>
          </p:nvSpPr>
          <p:spPr bwMode="auto">
            <a:xfrm>
              <a:off x="3950830" y="4436295"/>
              <a:ext cx="706286" cy="4000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其它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② 随机变量商的概率密度公式</a:t>
            </a:r>
            <a:endParaRPr lang="zh-CN" altLang="en-US" sz="20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00355" y="1771283"/>
            <a:ext cx="8864199" cy="417183"/>
            <a:chOff x="205864" y="1891932"/>
            <a:chExt cx="8864199" cy="41718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864" y="1891932"/>
              <a:ext cx="1709499" cy="38730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40546" y="1918977"/>
              <a:ext cx="3877488" cy="37688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3095" y="1961037"/>
              <a:ext cx="3376968" cy="348078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b="53692"/>
          <a:stretch>
            <a:fillRect/>
          </a:stretch>
        </p:blipFill>
        <p:spPr>
          <a:xfrm>
            <a:off x="825039" y="2468662"/>
            <a:ext cx="3896950" cy="5258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0663" y="3348490"/>
            <a:ext cx="4385457" cy="7234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030" y="3977203"/>
            <a:ext cx="7630481" cy="4642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7723" y="4514700"/>
            <a:ext cx="3525085" cy="58362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231" y="5285552"/>
            <a:ext cx="556808" cy="32058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3124"/>
          <a:stretch>
            <a:fillRect/>
          </a:stretch>
        </p:blipFill>
        <p:spPr>
          <a:xfrm>
            <a:off x="3385189" y="2453452"/>
            <a:ext cx="3896950" cy="64585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39206"/>
          <a:stretch>
            <a:fillRect/>
          </a:stretch>
        </p:blipFill>
        <p:spPr>
          <a:xfrm>
            <a:off x="825039" y="5191237"/>
            <a:ext cx="4052673" cy="65467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32473" y="4655227"/>
            <a:ext cx="3107142" cy="187683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60792"/>
          <a:stretch>
            <a:fillRect/>
          </a:stretch>
        </p:blipFill>
        <p:spPr>
          <a:xfrm>
            <a:off x="2156401" y="5941039"/>
            <a:ext cx="2613660" cy="654670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104580" y="3053109"/>
            <a:ext cx="2156219" cy="353635"/>
            <a:chOff x="640200" y="2966680"/>
            <a:chExt cx="2156219" cy="35363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4272"/>
            <a:stretch>
              <a:fillRect/>
            </a:stretch>
          </p:blipFill>
          <p:spPr>
            <a:xfrm>
              <a:off x="1861860" y="2966680"/>
              <a:ext cx="934559" cy="353635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52578"/>
            <a:stretch>
              <a:fillRect/>
            </a:stretch>
          </p:blipFill>
          <p:spPr>
            <a:xfrm>
              <a:off x="640200" y="2966680"/>
              <a:ext cx="1240450" cy="3536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② 随机变量商的概率密度公式</a:t>
            </a: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3061" y="2463709"/>
            <a:ext cx="3033839" cy="5618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407" y="3093228"/>
            <a:ext cx="5833064" cy="11920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7" y="3159141"/>
            <a:ext cx="444457" cy="3148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61" y="4352150"/>
            <a:ext cx="5061774" cy="3674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0361" y="4803685"/>
            <a:ext cx="3397380" cy="569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5" y="5351451"/>
            <a:ext cx="5177386" cy="42277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55" y="1861662"/>
            <a:ext cx="776154" cy="32058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935" y="1841191"/>
            <a:ext cx="6362390" cy="63855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5291"/>
          <a:stretch>
            <a:fillRect/>
          </a:stretch>
        </p:blipFill>
        <p:spPr>
          <a:xfrm>
            <a:off x="1753693" y="5761772"/>
            <a:ext cx="3814503" cy="56195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50" y="6329546"/>
            <a:ext cx="5833064" cy="43238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67889" y="4347221"/>
            <a:ext cx="2817950" cy="1702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35907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346981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② 随机变量商的概率密度公式</a:t>
            </a:r>
            <a:endParaRPr lang="zh-CN" altLang="en-US" sz="2000" dirty="0"/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890588" y="1880263"/>
            <a:ext cx="6848475" cy="752330"/>
            <a:chOff x="1338303" y="820469"/>
            <a:chExt cx="6847911" cy="751156"/>
          </a:xfrm>
        </p:grpSpPr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1338303" y="820469"/>
              <a:ext cx="6847911" cy="592798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 </a:t>
              </a:r>
              <a:r>
                <a: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2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独立同分布           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          的分布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5" name="图片 54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369" y="923615"/>
              <a:ext cx="985854" cy="449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图片 5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3384" y="855663"/>
              <a:ext cx="876315" cy="715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TextBox 85"/>
          <p:cNvSpPr txBox="1">
            <a:spLocks noChangeArrowheads="1"/>
          </p:cNvSpPr>
          <p:nvPr/>
        </p:nvSpPr>
        <p:spPr bwMode="auto">
          <a:xfrm>
            <a:off x="1325706" y="2693810"/>
            <a:ext cx="919162" cy="4905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图片 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393" y="3257372"/>
            <a:ext cx="40036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图片 5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43" y="4087635"/>
            <a:ext cx="22479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9"/>
          <p:cNvSpPr txBox="1">
            <a:spLocks noChangeArrowheads="1"/>
          </p:cNvSpPr>
          <p:nvPr/>
        </p:nvSpPr>
        <p:spPr bwMode="auto">
          <a:xfrm>
            <a:off x="2178050" y="5537942"/>
            <a:ext cx="600075" cy="4905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2500" b="0" dirty="0">
                <a:latin typeface="+mj-ea"/>
                <a:ea typeface="+mj-ea"/>
              </a:rPr>
              <a:t>即</a:t>
            </a:r>
            <a:endParaRPr lang="zh-CN" altLang="en-US" sz="2500" b="0" dirty="0">
              <a:latin typeface="+mj-ea"/>
              <a:ea typeface="+mj-ea"/>
            </a:endParaRPr>
          </a:p>
        </p:txBody>
      </p:sp>
      <p:pic>
        <p:nvPicPr>
          <p:cNvPr id="53" name="图片 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668" y="5161705"/>
            <a:ext cx="2530475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1" name="Object 5"/>
          <p:cNvGraphicFramePr>
            <a:graphicFrameLocks noChangeAspect="1"/>
          </p:cNvGraphicFramePr>
          <p:nvPr/>
        </p:nvGraphicFramePr>
        <p:xfrm>
          <a:off x="2569302" y="2509236"/>
          <a:ext cx="3636818" cy="825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0" name="Equation" r:id="rId6" imgW="36880800" imgH="8839200" progId="Equation.DSMT4">
                  <p:embed/>
                </p:oleObj>
              </mc:Choice>
              <mc:Fallback>
                <p:oleObj name="Equation" r:id="rId6" imgW="36880800" imgH="8839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9302" y="2509236"/>
                        <a:ext cx="3636818" cy="825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288508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276412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② 随机变量商的概率密度公式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97699" y="1741165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endParaRPr lang="zh-CN" altLang="en-US" sz="2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493" y="1687922"/>
            <a:ext cx="7600985" cy="61415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12236" y="22553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endParaRPr lang="en-US" altLang="zh-CN" sz="20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3382" y="2288852"/>
            <a:ext cx="5014434" cy="3048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521" y="2618451"/>
            <a:ext cx="3309499" cy="9489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236" y="3609912"/>
            <a:ext cx="5014434" cy="3389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833"/>
          <a:stretch>
            <a:fillRect/>
          </a:stretch>
        </p:blipFill>
        <p:spPr>
          <a:xfrm>
            <a:off x="1208184" y="3920881"/>
            <a:ext cx="2914928" cy="95435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59286" y="4965380"/>
            <a:ext cx="4849968" cy="561953"/>
            <a:chOff x="756822" y="5145098"/>
            <a:chExt cx="5645181" cy="60445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7187"/>
            <a:stretch>
              <a:fillRect/>
            </a:stretch>
          </p:blipFill>
          <p:spPr>
            <a:xfrm>
              <a:off x="756822" y="5225117"/>
              <a:ext cx="1427417" cy="486923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6625"/>
            <a:stretch>
              <a:fillRect/>
            </a:stretch>
          </p:blipFill>
          <p:spPr>
            <a:xfrm>
              <a:off x="6040509" y="5225118"/>
              <a:ext cx="361494" cy="486923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2142472" y="5145098"/>
              <a:ext cx="3814503" cy="604459"/>
              <a:chOff x="2288740" y="5598112"/>
              <a:chExt cx="3814503" cy="604459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t="15291"/>
              <a:stretch>
                <a:fillRect/>
              </a:stretch>
            </p:blipFill>
            <p:spPr>
              <a:xfrm>
                <a:off x="2288740" y="5640618"/>
                <a:ext cx="3814503" cy="561953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2372274" y="5598112"/>
                <a:ext cx="3730969" cy="57984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585" y="5651648"/>
            <a:ext cx="3831946" cy="53781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3968" y="5671356"/>
            <a:ext cx="2758581" cy="51810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407" y="6278688"/>
            <a:ext cx="2182132" cy="49667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7291" y="6244549"/>
            <a:ext cx="1563870" cy="530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288508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276412"/>
            <a:ext cx="436529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③ 随机变量取最大值与最小值的分布</a:t>
            </a:r>
            <a:endParaRPr lang="zh-CN" altLang="en-US" sz="2000" dirty="0"/>
          </a:p>
        </p:txBody>
      </p:sp>
      <p:grpSp>
        <p:nvGrpSpPr>
          <p:cNvPr id="25" name="组合 45"/>
          <p:cNvGrpSpPr/>
          <p:nvPr/>
        </p:nvGrpSpPr>
        <p:grpSpPr bwMode="auto">
          <a:xfrm>
            <a:off x="61729" y="1644439"/>
            <a:ext cx="9040041" cy="777264"/>
            <a:chOff x="1014141" y="852706"/>
            <a:chExt cx="7941009" cy="776677"/>
          </a:xfrm>
        </p:grpSpPr>
        <p:sp>
          <p:nvSpPr>
            <p:cNvPr id="29" name="矩形 11"/>
            <p:cNvSpPr>
              <a:spLocks noChangeArrowheads="1"/>
            </p:cNvSpPr>
            <p:nvPr/>
          </p:nvSpPr>
          <p:spPr bwMode="auto">
            <a:xfrm>
              <a:off x="1224871" y="852706"/>
              <a:ext cx="7730279" cy="7766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有些随机变量函数不是可微函数，不能用前面做变换的方法</a:t>
              </a:r>
              <a:r>
                <a:rPr lang="en-US" altLang="zh-CN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. </a:t>
              </a:r>
              <a:r>
                <a:rPr lang="zh-CN" alt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如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max{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, 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Y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}, min{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, 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Y</a:t>
              </a:r>
              <a:r>
                <a:rPr lang="en-US" altLang="zh-CN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}</a:t>
              </a:r>
              <a:r>
                <a:rPr lang="zh-CN" altLang="en-US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等</a:t>
              </a:r>
              <a:r>
                <a:rPr lang="en-US" altLang="zh-CN" dirty="0">
                  <a:solidFill>
                    <a:prstClr val="black"/>
                  </a:solidFill>
                  <a:cs typeface="Times New Roman" panose="02020603050405020304" pitchFamily="18" charset="0"/>
                </a:rPr>
                <a:t>.</a:t>
              </a:r>
              <a:endParaRPr lang="zh-CN" altLang="en-US" dirty="0">
                <a:solidFill>
                  <a:prstClr val="black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141" y="957221"/>
              <a:ext cx="252529" cy="273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222151" y="2204420"/>
            <a:ext cx="7629715" cy="743934"/>
            <a:chOff x="100355" y="2822494"/>
            <a:chExt cx="8875256" cy="861570"/>
          </a:xfrm>
        </p:grpSpPr>
        <p:grpSp>
          <p:nvGrpSpPr>
            <p:cNvPr id="34" name="组合 33"/>
            <p:cNvGrpSpPr/>
            <p:nvPr/>
          </p:nvGrpSpPr>
          <p:grpSpPr>
            <a:xfrm>
              <a:off x="100355" y="2822494"/>
              <a:ext cx="8784960" cy="851130"/>
              <a:chOff x="100355" y="2855512"/>
              <a:chExt cx="8784960" cy="851130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100355" y="2855512"/>
                <a:ext cx="8784960" cy="372678"/>
                <a:chOff x="85841" y="2744006"/>
                <a:chExt cx="8800128" cy="378627"/>
              </a:xfrm>
            </p:grpSpPr>
            <p:pic>
              <p:nvPicPr>
                <p:cNvPr id="23" name="图片 22"/>
                <p:cNvPicPr>
                  <a:picLocks noChangeAspect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25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841" y="2750277"/>
                  <a:ext cx="5748902" cy="372356"/>
                </a:xfrm>
                <a:prstGeom prst="rect">
                  <a:avLst/>
                </a:prstGeom>
              </p:spPr>
            </p:pic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harpenSoften amount="25000"/>
                          </a14:imgEffect>
                        </a14:imgLayer>
                      </a14:imgProps>
                    </a:ext>
                  </a:extLst>
                </a:blip>
                <a:srcRect l="1" r="38512" b="1571"/>
                <a:stretch>
                  <a:fillRect/>
                </a:stretch>
              </p:blipFill>
              <p:spPr>
                <a:xfrm>
                  <a:off x="5834743" y="2744006"/>
                  <a:ext cx="3051226" cy="378626"/>
                </a:xfrm>
                <a:prstGeom prst="rect">
                  <a:avLst/>
                </a:prstGeom>
              </p:spPr>
            </p:pic>
          </p:grpSp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60706" b="10002"/>
              <a:stretch>
                <a:fillRect/>
              </a:stretch>
            </p:blipFill>
            <p:spPr>
              <a:xfrm>
                <a:off x="192801" y="3329719"/>
                <a:ext cx="2061883" cy="376923"/>
              </a:xfrm>
              <a:prstGeom prst="rect">
                <a:avLst/>
              </a:prstGeom>
            </p:spPr>
          </p:pic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54685" y="3317559"/>
              <a:ext cx="3996486" cy="366505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34202" y="3342080"/>
              <a:ext cx="900545" cy="331544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34747" y="3342080"/>
              <a:ext cx="1740864" cy="295365"/>
            </a:xfrm>
            <a:prstGeom prst="rect">
              <a:avLst/>
            </a:prstGeom>
          </p:spPr>
        </p:pic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151" y="3107244"/>
            <a:ext cx="2154330" cy="256833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468" y="3471346"/>
            <a:ext cx="4007222" cy="316464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3669" y="3496987"/>
            <a:ext cx="4249920" cy="27263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468" y="3941844"/>
            <a:ext cx="2116159" cy="26414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274" y="4271617"/>
            <a:ext cx="7173321" cy="1297875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151" y="5635116"/>
            <a:ext cx="2427243" cy="23572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079" y="5957559"/>
            <a:ext cx="3588926" cy="307961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0872" y="6365847"/>
            <a:ext cx="7343914" cy="287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288508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276412"/>
            <a:ext cx="436529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③ 随机变量取最大值与最小值的分布</a:t>
            </a:r>
            <a:endParaRPr lang="zh-CN" altLang="en-US" sz="20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00355" y="1829631"/>
            <a:ext cx="8652946" cy="656549"/>
            <a:chOff x="100355" y="1868599"/>
            <a:chExt cx="8652946" cy="65654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512" y="1898919"/>
              <a:ext cx="7996241" cy="29316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01692" y="1868599"/>
              <a:ext cx="351609" cy="27347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355" y="2279630"/>
              <a:ext cx="5810596" cy="245518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5478" y="2594438"/>
            <a:ext cx="3385614" cy="3232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8348" y="2954815"/>
            <a:ext cx="5675903" cy="3465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697"/>
          <a:stretch>
            <a:fillRect/>
          </a:stretch>
        </p:blipFill>
        <p:spPr>
          <a:xfrm>
            <a:off x="273340" y="3408054"/>
            <a:ext cx="5520631" cy="2765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5141" y="3785029"/>
            <a:ext cx="2325741" cy="361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3780329"/>
            <a:ext cx="3385614" cy="3711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340" y="4247227"/>
            <a:ext cx="5532157" cy="307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737" y="4696851"/>
            <a:ext cx="3122548" cy="3615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4665" y="4673687"/>
            <a:ext cx="4057027" cy="40788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512" y="5406014"/>
            <a:ext cx="3812885" cy="32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6" name="直接箭头连接符 29"/>
          <p:cNvCxnSpPr>
            <a:cxnSpLocks noChangeShapeType="1"/>
          </p:cNvCxnSpPr>
          <p:nvPr/>
        </p:nvCxnSpPr>
        <p:spPr bwMode="auto">
          <a:xfrm>
            <a:off x="2594600" y="2020750"/>
            <a:ext cx="1211262" cy="1133475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tailEnd type="arrow" w="med" len="med"/>
              </a14:hiddenLine>
            </a:ext>
          </a:extLst>
        </p:spPr>
      </p:cxn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224587" y="2481125"/>
            <a:ext cx="64897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370205" indent="-37020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由题意知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120.4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</a:t>
            </a:r>
            <a:endParaRPr lang="en-US" altLang="zh-CN" sz="25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22"/>
          <p:cNvGraphicFramePr>
            <a:graphicFrameLocks noChangeAspect="1"/>
          </p:cNvGraphicFramePr>
          <p:nvPr/>
        </p:nvGraphicFramePr>
        <p:xfrm>
          <a:off x="5364787" y="2449375"/>
          <a:ext cx="25685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4" name="Equation" r:id="rId1" imgW="1524000" imgH="393700" progId="Equation.DSMT4">
                  <p:embed/>
                </p:oleObj>
              </mc:Choice>
              <mc:Fallback>
                <p:oleObj name="Equation" r:id="rId1" imgW="1524000" imgH="3937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787" y="2449375"/>
                        <a:ext cx="256857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99289" y="2505422"/>
            <a:ext cx="736386" cy="49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224587" y="3020875"/>
            <a:ext cx="6535738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)=0, 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120.4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5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)=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sz="25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1224587" y="5295763"/>
            <a:ext cx="4046538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370205" indent="-37020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r>
              <a:rPr lang="zh-CN" altLang="en-US" sz="25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空气质量正常的概率：</a:t>
            </a:r>
            <a:endParaRPr lang="en-US" altLang="zh-CN" sz="25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4683750" y="5295763"/>
          <a:ext cx="345281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25" name="Equation" r:id="rId3" imgW="2324100" imgH="393700" progId="Equation.DSMT4">
                  <p:embed/>
                </p:oleObj>
              </mc:Choice>
              <mc:Fallback>
                <p:oleObj name="Equation" r:id="rId3" imgW="2324100" imgH="3937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750" y="5295763"/>
                        <a:ext cx="3452812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14"/>
          <p:cNvGrpSpPr/>
          <p:nvPr/>
        </p:nvGrpSpPr>
        <p:grpSpPr bwMode="auto">
          <a:xfrm>
            <a:off x="2862887" y="3676513"/>
            <a:ext cx="2933700" cy="1571625"/>
            <a:chOff x="2709837" y="2297097"/>
            <a:chExt cx="4065640" cy="2178245"/>
          </a:xfrm>
        </p:grpSpPr>
        <p:grpSp>
          <p:nvGrpSpPr>
            <p:cNvPr id="14" name="组合 111"/>
            <p:cNvGrpSpPr/>
            <p:nvPr/>
          </p:nvGrpSpPr>
          <p:grpSpPr bwMode="auto">
            <a:xfrm>
              <a:off x="2709837" y="2333610"/>
              <a:ext cx="3760839" cy="2141732"/>
              <a:chOff x="2782863" y="2351618"/>
              <a:chExt cx="3760839" cy="2141732"/>
            </a:xfrm>
          </p:grpSpPr>
          <p:grpSp>
            <p:nvGrpSpPr>
              <p:cNvPr id="17" name="组合 77"/>
              <p:cNvGrpSpPr/>
              <p:nvPr/>
            </p:nvGrpSpPr>
            <p:grpSpPr bwMode="auto">
              <a:xfrm>
                <a:off x="3076131" y="2714065"/>
                <a:ext cx="3323373" cy="1779285"/>
                <a:chOff x="2535388" y="3063870"/>
                <a:chExt cx="3825749" cy="2063667"/>
              </a:xfrm>
            </p:grpSpPr>
            <p:cxnSp>
              <p:nvCxnSpPr>
                <p:cNvPr id="21" name="直接箭头连接符 27"/>
                <p:cNvCxnSpPr>
                  <a:cxnSpLocks noChangeShapeType="1"/>
                </p:cNvCxnSpPr>
                <p:nvPr/>
              </p:nvCxnSpPr>
              <p:spPr bwMode="auto">
                <a:xfrm>
                  <a:off x="3111480" y="3063870"/>
                  <a:ext cx="1241442" cy="1204929"/>
                </a:xfrm>
                <a:prstGeom prst="straightConnector1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tailEnd type="arrow" w="med" len="med"/>
                    </a14:hiddenLine>
                  </a:ext>
                </a:extLst>
              </p:spPr>
            </p:cxnSp>
            <p:grpSp>
              <p:nvGrpSpPr>
                <p:cNvPr id="22" name="组合 67"/>
                <p:cNvGrpSpPr/>
                <p:nvPr/>
              </p:nvGrpSpPr>
              <p:grpSpPr bwMode="auto">
                <a:xfrm>
                  <a:off x="2996266" y="3684593"/>
                  <a:ext cx="3364871" cy="1080628"/>
                  <a:chOff x="3653500" y="4341827"/>
                  <a:chExt cx="3364871" cy="1080628"/>
                </a:xfrm>
              </p:grpSpPr>
              <p:cxnSp>
                <p:nvCxnSpPr>
                  <p:cNvPr id="27" name="直接连接符 53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653500" y="4380910"/>
                    <a:ext cx="1758298" cy="1041545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28" name="直接连接符 55"/>
                  <p:cNvCxnSpPr>
                    <a:cxnSpLocks noChangeShapeType="1"/>
                  </p:cNvCxnSpPr>
                  <p:nvPr/>
                </p:nvCxnSpPr>
                <p:spPr bwMode="auto">
                  <a:xfrm>
                    <a:off x="5411799" y="4358150"/>
                    <a:ext cx="1606572" cy="1588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" name="直接连接符 61"/>
                  <p:cNvCxnSpPr>
                    <a:cxnSpLocks noChangeShapeType="1"/>
                  </p:cNvCxnSpPr>
                  <p:nvPr/>
                </p:nvCxnSpPr>
                <p:spPr bwMode="auto">
                  <a:xfrm rot="16200000" flipH="1">
                    <a:off x="4955388" y="4834753"/>
                    <a:ext cx="1022362" cy="36510"/>
                  </a:xfrm>
                  <a:prstGeom prst="line">
                    <a:avLst/>
                  </a:prstGeom>
                  <a:noFill/>
                  <a:ln w="9525" algn="ctr">
                    <a:solidFill>
                      <a:srgbClr val="00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23" name="TextBox 68"/>
                <p:cNvSpPr txBox="1">
                  <a:spLocks noChangeArrowheads="1"/>
                </p:cNvSpPr>
                <p:nvPr/>
              </p:nvSpPr>
              <p:spPr bwMode="auto">
                <a:xfrm>
                  <a:off x="2534624" y="4706471"/>
                  <a:ext cx="838285" cy="4210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0.0</a:t>
                  </a:r>
                  <a:endPara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TextBox 69"/>
                <p:cNvSpPr txBox="1">
                  <a:spLocks noChangeArrowheads="1"/>
                </p:cNvSpPr>
                <p:nvPr/>
              </p:nvSpPr>
              <p:spPr bwMode="auto">
                <a:xfrm>
                  <a:off x="4646800" y="4693712"/>
                  <a:ext cx="909198" cy="4210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120.4</a:t>
                  </a:r>
                  <a:endPara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5" name="直接连接符 70"/>
                <p:cNvCxnSpPr>
                  <a:cxnSpLocks noChangeShapeType="1"/>
                </p:cNvCxnSpPr>
                <p:nvPr/>
              </p:nvCxnSpPr>
              <p:spPr bwMode="auto">
                <a:xfrm flipH="1">
                  <a:off x="3038454" y="3684592"/>
                  <a:ext cx="1716112" cy="1587"/>
                </a:xfrm>
                <a:prstGeom prst="line">
                  <a:avLst/>
                </a:prstGeom>
                <a:noFill/>
                <a:ln w="9525" algn="ctr">
                  <a:solidFill>
                    <a:srgbClr val="000000"/>
                  </a:solidFill>
                  <a:prstDash val="dash"/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6" name="TextBox 76"/>
                <p:cNvSpPr txBox="1">
                  <a:spLocks noChangeArrowheads="1"/>
                </p:cNvSpPr>
                <p:nvPr/>
              </p:nvSpPr>
              <p:spPr bwMode="auto">
                <a:xfrm>
                  <a:off x="2671383" y="3575975"/>
                  <a:ext cx="367224" cy="4210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1</a:t>
                  </a:r>
                  <a:endParaRPr kumimoji="0" lang="zh-CN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8" name="直接连接符 80"/>
              <p:cNvCxnSpPr>
                <a:cxnSpLocks noChangeShapeType="1"/>
              </p:cNvCxnSpPr>
              <p:nvPr/>
            </p:nvCxnSpPr>
            <p:spPr bwMode="auto">
              <a:xfrm rot="-5400000" flipH="1" flipV="1">
                <a:off x="3230230" y="3884428"/>
                <a:ext cx="10029" cy="539634"/>
              </a:xfrm>
              <a:prstGeom prst="line">
                <a:avLst/>
              </a:prstGeom>
              <a:noFill/>
              <a:ln w="25400" algn="ctr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直接箭头连接符 82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2454247" y="3410495"/>
                <a:ext cx="2117755" cy="1"/>
              </a:xfrm>
              <a:prstGeom prst="straightConnector1">
                <a:avLst/>
              </a:prstGeom>
              <a:noFill/>
              <a:ln w="19050" algn="ctr">
                <a:solidFill>
                  <a:srgbClr val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" name="直接箭头连接符 86"/>
              <p:cNvCxnSpPr>
                <a:cxnSpLocks noChangeShapeType="1"/>
              </p:cNvCxnSpPr>
              <p:nvPr/>
            </p:nvCxnSpPr>
            <p:spPr bwMode="auto">
              <a:xfrm flipV="1">
                <a:off x="2782863" y="4126156"/>
                <a:ext cx="3760839" cy="35481"/>
              </a:xfrm>
              <a:prstGeom prst="straightConnector1">
                <a:avLst/>
              </a:prstGeom>
              <a:noFill/>
              <a:ln w="19050" algn="ctr">
                <a:solidFill>
                  <a:srgbClr val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543702" y="3994162"/>
            <a:ext cx="231775" cy="274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26" name="Equation" r:id="rId5" imgW="127000" imgH="139700" progId="Equation.DSMT4">
                    <p:embed/>
                  </p:oleObj>
                </mc:Choice>
                <mc:Fallback>
                  <p:oleObj name="Equation" r:id="rId5" imgW="127000" imgH="1397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43702" y="3994162"/>
                          <a:ext cx="231775" cy="2746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3569017" y="2297097"/>
            <a:ext cx="528314" cy="3365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27" name="Equation" r:id="rId7" imgW="342900" imgH="203200" progId="Equation.DSMT4">
                    <p:embed/>
                  </p:oleObj>
                </mc:Choice>
                <mc:Fallback>
                  <p:oleObj name="Equation" r:id="rId7" imgW="342900" imgH="2032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9017" y="2297097"/>
                          <a:ext cx="528314" cy="3365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676" y="1288508"/>
            <a:ext cx="5785056" cy="40705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732" y="1319553"/>
            <a:ext cx="1777286" cy="3760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83" y="1749254"/>
            <a:ext cx="4972069" cy="31074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27988" y="1307370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endParaRPr lang="zh-CN" altLang="en-US" sz="2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137" y="2211130"/>
            <a:ext cx="3840267" cy="30849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7" y="2525792"/>
            <a:ext cx="4804475" cy="35245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55839" y="218657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3650" y="2040326"/>
            <a:ext cx="2713204" cy="1219254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748" y="3009845"/>
            <a:ext cx="2093371" cy="32371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1322" y="3259580"/>
            <a:ext cx="4162525" cy="780747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88" y="4019839"/>
            <a:ext cx="3047227" cy="27818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746" y="4352641"/>
            <a:ext cx="3523054" cy="92442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2320" y="4189892"/>
            <a:ext cx="2724601" cy="114518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07" y="5569492"/>
            <a:ext cx="1810632" cy="31408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5308" y="5726536"/>
            <a:ext cx="4640292" cy="898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8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0231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466753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584271" y="163905"/>
            <a:ext cx="4121329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随机变量函数的概率分布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5" name="标题 1"/>
          <p:cNvSpPr txBox="1"/>
          <p:nvPr/>
        </p:nvSpPr>
        <p:spPr>
          <a:xfrm>
            <a:off x="100355" y="835118"/>
            <a:ext cx="525878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2.5.2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二维随机变量的函数的概率分布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355" y="1288508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几个重要函数的密度公式</a:t>
            </a:r>
            <a:r>
              <a:rPr lang="en-US" altLang="zh-CN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——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3570882" y="1276412"/>
            <a:ext cx="4365298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00CC"/>
                </a:solidFill>
                <a:cs typeface="Times New Roman" panose="02020603050405020304" pitchFamily="18" charset="0"/>
              </a:rPr>
              <a:t>③ 随机变量取最大值与最小值的分布</a:t>
            </a:r>
            <a:endParaRPr lang="zh-CN" altLang="en-US" sz="2000" dirty="0"/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854941" y="1738698"/>
            <a:ext cx="2154238" cy="5524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b="1" dirty="0">
                <a:solidFill>
                  <a:srgbClr val="0000FF"/>
                </a:solidFill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（均匀分布）</a:t>
            </a:r>
            <a:endParaRPr lang="en-US" altLang="zh-CN" sz="23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9" name="组合 31"/>
          <p:cNvGrpSpPr/>
          <p:nvPr/>
        </p:nvGrpSpPr>
        <p:grpSpPr bwMode="auto">
          <a:xfrm>
            <a:off x="2861541" y="1738698"/>
            <a:ext cx="4868863" cy="552450"/>
            <a:chOff x="2951821" y="3462266"/>
            <a:chExt cx="4867880" cy="553275"/>
          </a:xfrm>
        </p:grpSpPr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951821" y="3462266"/>
              <a:ext cx="4867880" cy="55327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设                                 且相互独立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对象 10"/>
            <p:cNvGraphicFramePr>
              <a:graphicFrameLocks noChangeAspect="1"/>
            </p:cNvGraphicFramePr>
            <p:nvPr/>
          </p:nvGraphicFramePr>
          <p:xfrm>
            <a:off x="3328758" y="3544633"/>
            <a:ext cx="2829825" cy="464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4" name="Equation" r:id="rId1" imgW="1397000" imgH="228600" progId="Equation.DSMT4">
                    <p:embed/>
                  </p:oleObj>
                </mc:Choice>
                <mc:Fallback>
                  <p:oleObj name="Equation" r:id="rId1" imgW="1397000" imgH="2286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758" y="3544633"/>
                          <a:ext cx="2829825" cy="464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12"/>
          <p:cNvGrpSpPr/>
          <p:nvPr/>
        </p:nvGrpSpPr>
        <p:grpSpPr bwMode="auto">
          <a:xfrm>
            <a:off x="866054" y="2227648"/>
            <a:ext cx="6083300" cy="539750"/>
            <a:chOff x="2951821" y="3462267"/>
            <a:chExt cx="6084676" cy="540184"/>
          </a:xfrm>
        </p:grpSpPr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2951821" y="3462267"/>
              <a:ext cx="6084676" cy="50681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求                               的密度函数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对象 18"/>
            <p:cNvGraphicFramePr>
              <a:graphicFrameLocks noChangeAspect="1"/>
            </p:cNvGraphicFramePr>
            <p:nvPr/>
          </p:nvGraphicFramePr>
          <p:xfrm>
            <a:off x="3390076" y="3486005"/>
            <a:ext cx="2599734" cy="5164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5" name="Equation" r:id="rId3" imgW="1282700" imgH="254000" progId="Equation.DSMT4">
                    <p:embed/>
                  </p:oleObj>
                </mc:Choice>
                <mc:Fallback>
                  <p:oleObj name="Equation" r:id="rId3" imgW="1282700" imgH="2540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076" y="3486005"/>
                          <a:ext cx="2599734" cy="5164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85"/>
          <p:cNvSpPr txBox="1">
            <a:spLocks noChangeArrowheads="1"/>
          </p:cNvSpPr>
          <p:nvPr/>
        </p:nvSpPr>
        <p:spPr bwMode="auto">
          <a:xfrm>
            <a:off x="1223248" y="2913063"/>
            <a:ext cx="609600" cy="4778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b="1" dirty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r>
              <a:rPr lang="en-US" altLang="zh-CN" sz="2500" b="1" dirty="0">
                <a:solidFill>
                  <a:srgbClr val="0000FF"/>
                </a:solidFill>
                <a:cs typeface="Times New Roman" panose="02020603050405020304" pitchFamily="18" charset="0"/>
              </a:rPr>
              <a:t>:</a:t>
            </a:r>
            <a:endParaRPr lang="zh-CN" altLang="en-US" sz="25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674098" y="2833688"/>
            <a:ext cx="4662487" cy="59213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5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500" i="1" baseline="-25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i </a:t>
            </a:r>
            <a:r>
              <a:rPr lang="zh-CN" altLang="en-US" sz="2500" dirty="0">
                <a:solidFill>
                  <a:prstClr val="black"/>
                </a:solidFill>
                <a:cs typeface="Times New Roman" panose="02020603050405020304" pitchFamily="18" charset="0"/>
              </a:rPr>
              <a:t>的密度函数、分布函数分别为</a:t>
            </a:r>
            <a:endParaRPr lang="en-US" altLang="zh-CN" sz="25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364910" y="3333750"/>
          <a:ext cx="3030538" cy="18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46" name="Equation" r:id="rId5" imgW="1460500" imgH="889000" progId="Equation.DSMT4">
                  <p:embed/>
                </p:oleObj>
              </mc:Choice>
              <mc:Fallback>
                <p:oleObj name="Equation" r:id="rId5" imgW="1460500" imgH="8890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910" y="3333750"/>
                        <a:ext cx="3030538" cy="184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5"/>
          <p:cNvGrpSpPr/>
          <p:nvPr/>
        </p:nvGrpSpPr>
        <p:grpSpPr bwMode="auto">
          <a:xfrm>
            <a:off x="1224835" y="4965700"/>
            <a:ext cx="2957513" cy="596900"/>
            <a:chOff x="2951821" y="3462267"/>
            <a:chExt cx="2958222" cy="596842"/>
          </a:xfrm>
        </p:grpSpPr>
        <p:sp>
          <p:nvSpPr>
            <p:cNvPr id="22" name="Text Box 15"/>
            <p:cNvSpPr txBox="1">
              <a:spLocks noChangeArrowheads="1"/>
            </p:cNvSpPr>
            <p:nvPr/>
          </p:nvSpPr>
          <p:spPr bwMode="auto">
            <a:xfrm>
              <a:off x="2951821" y="3462267"/>
              <a:ext cx="2958222" cy="59208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故    的密度函数为</a:t>
              </a:r>
              <a:endPara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对象 18"/>
            <p:cNvGraphicFramePr>
              <a:graphicFrameLocks noChangeAspect="1"/>
            </p:cNvGraphicFramePr>
            <p:nvPr/>
          </p:nvGraphicFramePr>
          <p:xfrm>
            <a:off x="3390076" y="3535285"/>
            <a:ext cx="338760" cy="523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7" name="Equation" r:id="rId7" imgW="165100" imgH="254000" progId="Equation.DSMT4">
                    <p:embed/>
                  </p:oleObj>
                </mc:Choice>
                <mc:Fallback>
                  <p:oleObj name="Equation" r:id="rId7" imgW="165100" imgH="254000" progId="Equation.DSMT4">
                    <p:embed/>
                    <p:pic>
                      <p:nvPicPr>
                        <p:cNvPr id="0" name="对象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0076" y="3535285"/>
                          <a:ext cx="338760" cy="523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组合 19"/>
          <p:cNvGrpSpPr/>
          <p:nvPr/>
        </p:nvGrpSpPr>
        <p:grpSpPr bwMode="auto">
          <a:xfrm>
            <a:off x="1261348" y="3552825"/>
            <a:ext cx="3055937" cy="1374775"/>
            <a:chOff x="1468394" y="1477154"/>
            <a:chExt cx="3056176" cy="1373232"/>
          </a:xfrm>
        </p:grpSpPr>
        <p:graphicFrame>
          <p:nvGraphicFramePr>
            <p:cNvPr id="25" name="对象 11"/>
            <p:cNvGraphicFramePr>
              <a:graphicFrameLocks noChangeAspect="1"/>
            </p:cNvGraphicFramePr>
            <p:nvPr/>
          </p:nvGraphicFramePr>
          <p:xfrm>
            <a:off x="1468394" y="1477154"/>
            <a:ext cx="3056176" cy="1373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8" name="Equation" r:id="rId9" imgW="1473200" imgH="660400" progId="Equation.DSMT4">
                    <p:embed/>
                  </p:oleObj>
                </mc:Choice>
                <mc:Fallback>
                  <p:oleObj name="Equation" r:id="rId9" imgW="1473200" imgH="6604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8394" y="1477154"/>
                          <a:ext cx="3056176" cy="1373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3341791" y="2244642"/>
              <a:ext cx="865255" cy="59147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其它</a:t>
              </a:r>
              <a:endPara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组合 21"/>
          <p:cNvGrpSpPr/>
          <p:nvPr/>
        </p:nvGrpSpPr>
        <p:grpSpPr bwMode="auto">
          <a:xfrm>
            <a:off x="1304210" y="5453064"/>
            <a:ext cx="5878513" cy="1404937"/>
            <a:chOff x="1511300" y="3375831"/>
            <a:chExt cx="5878593" cy="1405780"/>
          </a:xfrm>
        </p:grpSpPr>
        <p:graphicFrame>
          <p:nvGraphicFramePr>
            <p:cNvPr id="28" name="对象 16"/>
            <p:cNvGraphicFramePr>
              <a:graphicFrameLocks noChangeAspect="1"/>
            </p:cNvGraphicFramePr>
            <p:nvPr/>
          </p:nvGraphicFramePr>
          <p:xfrm>
            <a:off x="1511300" y="3375831"/>
            <a:ext cx="5878593" cy="14057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0449" name="Equation" r:id="rId11" imgW="2768600" imgH="660400" progId="Equation.DSMT4">
                    <p:embed/>
                  </p:oleObj>
                </mc:Choice>
                <mc:Fallback>
                  <p:oleObj name="Equation" r:id="rId11" imgW="2768600" imgH="660400" progId="Equation.DSMT4">
                    <p:embed/>
                    <p:pic>
                      <p:nvPicPr>
                        <p:cNvPr id="0" name="对象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1300" y="3375831"/>
                          <a:ext cx="5878593" cy="14057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5996049" y="4171644"/>
              <a:ext cx="865199" cy="59090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其它</a:t>
              </a:r>
              <a:endPara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0185" y="1910879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谢谢大家！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23"/>
          <p:cNvSpPr>
            <a:spLocks noChangeArrowheads="1"/>
          </p:cNvSpPr>
          <p:nvPr/>
        </p:nvSpPr>
        <p:spPr bwMode="auto">
          <a:xfrm>
            <a:off x="182516" y="1725699"/>
            <a:ext cx="8447775" cy="41056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317500" indent="-317500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zh-CN" altLang="en-US" sz="2200" b="0" dirty="0">
                <a:latin typeface="+mn-ea"/>
                <a:ea typeface="+mn-ea"/>
                <a:cs typeface="Times New Roman" panose="02020603050405020304" pitchFamily="18" charset="0"/>
              </a:rPr>
              <a:t>实际问题中</a:t>
            </a:r>
            <a:r>
              <a:rPr lang="en-US" altLang="zh-CN" sz="2200" b="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ea"/>
                <a:ea typeface="+mn-ea"/>
                <a:cs typeface="Times New Roman" panose="02020603050405020304" pitchFamily="18" charset="0"/>
              </a:rPr>
              <a:t>许多现象可用离散型随机变量描述</a:t>
            </a:r>
            <a:r>
              <a:rPr lang="en-US" altLang="zh-CN" sz="2200" b="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ea"/>
                <a:ea typeface="+mn-ea"/>
                <a:cs typeface="Times New Roman" panose="02020603050405020304" pitchFamily="18" charset="0"/>
              </a:rPr>
              <a:t>观察下列事例</a:t>
            </a:r>
            <a:endParaRPr lang="zh-CN" altLang="en-US" sz="22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123"/>
          <p:cNvSpPr>
            <a:spLocks noChangeArrowheads="1"/>
          </p:cNvSpPr>
          <p:nvPr/>
        </p:nvSpPr>
        <p:spPr bwMode="auto">
          <a:xfrm>
            <a:off x="534970" y="2241419"/>
            <a:ext cx="6775450" cy="44865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0000"/>
              </a:buClr>
              <a:defRPr/>
            </a:pP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a)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掷一枚硬币三次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记</a:t>
            </a:r>
            <a:r>
              <a:rPr lang="en-US" altLang="zh-CN" sz="22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为出现正面的次数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; </a:t>
            </a:r>
            <a:endParaRPr lang="zh-CN" altLang="en-US" sz="22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123"/>
          <p:cNvSpPr>
            <a:spLocks noChangeArrowheads="1"/>
          </p:cNvSpPr>
          <p:nvPr/>
        </p:nvSpPr>
        <p:spPr bwMode="auto">
          <a:xfrm>
            <a:off x="534970" y="2856835"/>
            <a:ext cx="6985000" cy="44865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0000"/>
              </a:buClr>
              <a:defRPr/>
            </a:pP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b)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抽查一个人的血型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以</a:t>
            </a:r>
            <a:r>
              <a:rPr lang="en-US" altLang="zh-CN" sz="22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表示他可输血的血型数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; </a:t>
            </a:r>
            <a:endParaRPr lang="zh-CN" altLang="en-US" sz="22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123"/>
          <p:cNvSpPr>
            <a:spLocks noChangeArrowheads="1"/>
          </p:cNvSpPr>
          <p:nvPr/>
        </p:nvSpPr>
        <p:spPr bwMode="auto">
          <a:xfrm>
            <a:off x="435248" y="5079026"/>
            <a:ext cx="7942309" cy="15017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30000"/>
              </a:lnSpc>
              <a:defRPr/>
            </a:pP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上述事例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a), b)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取有限个值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c)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取可数个值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 </a:t>
            </a: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均为离散型随机变量</a:t>
            </a:r>
            <a:r>
              <a:rPr lang="en-US" altLang="zh-CN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 d)</a:t>
            </a:r>
            <a:r>
              <a:rPr lang="zh-CN" altLang="en-US" sz="2400" b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则连续取值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不属离散型随机变量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. </a:t>
            </a:r>
            <a:endParaRPr lang="zh-CN" altLang="en-US" sz="24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Rectangle 123"/>
          <p:cNvSpPr>
            <a:spLocks noChangeArrowheads="1"/>
          </p:cNvSpPr>
          <p:nvPr/>
        </p:nvSpPr>
        <p:spPr bwMode="auto">
          <a:xfrm>
            <a:off x="570688" y="3530041"/>
            <a:ext cx="6913563" cy="78297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FF0000"/>
              </a:buClr>
              <a:defRPr/>
            </a:pP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c)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重复独立做某个试验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设成功率为一固定值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记</a:t>
            </a:r>
            <a:r>
              <a:rPr lang="en-US" altLang="zh-CN" sz="22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为首次成功时的试验次数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; </a:t>
            </a:r>
            <a:endParaRPr lang="zh-CN" altLang="en-US" sz="22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123"/>
          <p:cNvSpPr>
            <a:spLocks noChangeArrowheads="1"/>
          </p:cNvSpPr>
          <p:nvPr/>
        </p:nvSpPr>
        <p:spPr bwMode="auto">
          <a:xfrm>
            <a:off x="606407" y="4413562"/>
            <a:ext cx="6913563" cy="44865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FF0000"/>
              </a:buClr>
              <a:defRPr/>
            </a:pP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d) </a:t>
            </a:r>
            <a:r>
              <a:rPr lang="en-US" altLang="zh-CN" sz="22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200" b="0" i="1" dirty="0"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200" b="0" dirty="0">
                <a:latin typeface="+mn-lt"/>
                <a:ea typeface="+mn-ea"/>
                <a:cs typeface="Times New Roman" panose="02020603050405020304" pitchFamily="18" charset="0"/>
              </a:rPr>
              <a:t>为某产品的使用寿命</a:t>
            </a:r>
            <a:r>
              <a:rPr lang="en-US" altLang="zh-CN" sz="2200" b="0" dirty="0">
                <a:latin typeface="+mn-lt"/>
                <a:ea typeface="+mn-ea"/>
                <a:cs typeface="Times New Roman" panose="02020603050405020304" pitchFamily="18" charset="0"/>
              </a:rPr>
              <a:t>;</a:t>
            </a:r>
            <a:endParaRPr lang="zh-CN" altLang="en-US" sz="22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  <p:bldP spid="14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4661" y="1905402"/>
            <a:ext cx="8393986" cy="853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若随机变量</a:t>
            </a:r>
            <a:r>
              <a:rPr lang="en-US" altLang="zh-CN" sz="20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的所有可能取值为有限多个或者虽然有无限多个但可以一一排列，则称</a:t>
            </a:r>
            <a:r>
              <a:rPr lang="en-US" altLang="zh-CN" sz="2000" b="1" i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为离散型随机变量。</a:t>
            </a:r>
            <a:endParaRPr lang="zh-CN" altLang="en-US" sz="1400" dirty="0"/>
          </a:p>
        </p:txBody>
      </p:sp>
      <p:graphicFrame>
        <p:nvGraphicFramePr>
          <p:cNvPr id="50" name="对象 10"/>
          <p:cNvGraphicFramePr>
            <a:graphicFrameLocks noChangeAspect="1"/>
          </p:cNvGraphicFramePr>
          <p:nvPr/>
        </p:nvGraphicFramePr>
        <p:xfrm>
          <a:off x="2665520" y="4244651"/>
          <a:ext cx="31718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05" name="Equation" r:id="rId1" imgW="38100000" imgH="5181600" progId="Equation.DSMT4">
                  <p:embed/>
                </p:oleObj>
              </mc:Choice>
              <mc:Fallback>
                <p:oleObj name="Equation" r:id="rId1" imgW="38100000" imgH="51816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520" y="4244651"/>
                        <a:ext cx="31718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58371" y="3429000"/>
            <a:ext cx="8969339" cy="486371"/>
            <a:chOff x="114016" y="2641599"/>
            <a:chExt cx="8969339" cy="486371"/>
          </a:xfrm>
        </p:grpSpPr>
        <p:grpSp>
          <p:nvGrpSpPr>
            <p:cNvPr id="32" name="组合 31"/>
            <p:cNvGrpSpPr/>
            <p:nvPr/>
          </p:nvGrpSpPr>
          <p:grpSpPr>
            <a:xfrm>
              <a:off x="114016" y="2641599"/>
              <a:ext cx="8969339" cy="486371"/>
              <a:chOff x="318168" y="3380990"/>
              <a:chExt cx="8486799" cy="486371"/>
            </a:xfrm>
          </p:grpSpPr>
          <p:grpSp>
            <p:nvGrpSpPr>
              <p:cNvPr id="33" name="组合 32"/>
              <p:cNvGrpSpPr/>
              <p:nvPr/>
            </p:nvGrpSpPr>
            <p:grpSpPr>
              <a:xfrm>
                <a:off x="327889" y="3380990"/>
                <a:ext cx="8477078" cy="486371"/>
                <a:chOff x="358711" y="3429000"/>
                <a:chExt cx="8477078" cy="486371"/>
              </a:xfrm>
            </p:grpSpPr>
            <p:sp>
              <p:nvSpPr>
                <p:cNvPr id="35" name="内容占位符 2"/>
                <p:cNvSpPr txBox="1"/>
                <p:nvPr/>
              </p:nvSpPr>
              <p:spPr bwMode="auto">
                <a:xfrm>
                  <a:off x="358711" y="3429000"/>
                  <a:ext cx="8477078" cy="4863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30000"/>
                    </a:lnSpc>
                    <a:buClr>
                      <a:srgbClr val="000000"/>
                    </a:buClr>
                    <a:buFont typeface="Wingdings" panose="05000000000000000000" pitchFamily="2" charset="2"/>
                    <a:buNone/>
                    <a:defRPr/>
                  </a:pP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         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设</a:t>
                  </a:r>
                  <a:r>
                    <a:rPr lang="en-US" altLang="zh-CN" sz="2200" b="1" i="1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 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为离散型随机变量，其所有可能的取值为</a:t>
                  </a:r>
                  <a:r>
                    <a:rPr lang="en-US" altLang="zh-CN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{                },</a:t>
                  </a:r>
                  <a:r>
                    <a:rPr lang="zh-CN" altLang="en-US" sz="2200" kern="0" dirty="0">
                      <a:solidFill>
                        <a:prstClr val="black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记</a:t>
                  </a:r>
                  <a:endPara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WordArt 127"/>
                <p:cNvSpPr>
                  <a:spLocks noChangeArrowheads="1" noChangeShapeType="1" noTextEdit="1"/>
                </p:cNvSpPr>
                <p:nvPr/>
              </p:nvSpPr>
              <p:spPr bwMode="auto">
                <a:xfrm>
                  <a:off x="669576" y="3592276"/>
                  <a:ext cx="1024878" cy="259864"/>
                </a:xfrm>
                <a:prstGeom prst="rect">
                  <a:avLst/>
                </a:prstGeom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wrap="none" numCol="1" fromWordArt="1">
                  <a:prstTxWarp prst="textPlain">
                    <a:avLst>
                      <a:gd name="adj" fmla="val 50000"/>
                    </a:avLst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200" b="1" i="0" u="none" strike="noStrike" kern="1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</a:rPr>
                    <a:t>定义</a:t>
                  </a:r>
                  <a:r>
                    <a:rPr kumimoji="0" lang="en-US" altLang="zh-CN" sz="2200" b="1" i="0" u="none" strike="noStrike" kern="10" cap="none" spc="0" normalizeH="0" baseline="0" noProof="0" dirty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uLnTx/>
                      <a:uFillTx/>
                    </a:rPr>
                    <a:t>2.1.2</a:t>
                  </a:r>
                  <a:endPara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4" name="Picture 62" descr="G:\ppt\资源共享课\MB\圆球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168" y="3541924"/>
                <a:ext cx="300038" cy="325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51" name="对象 10"/>
            <p:cNvGraphicFramePr>
              <a:graphicFrameLocks noChangeAspect="1"/>
            </p:cNvGraphicFramePr>
            <p:nvPr/>
          </p:nvGraphicFramePr>
          <p:xfrm>
            <a:off x="7331166" y="2744474"/>
            <a:ext cx="1041400" cy="357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406" name="Equation" r:id="rId4" imgW="12496800" imgH="4267200" progId="Equation.DSMT4">
                    <p:embed/>
                  </p:oleObj>
                </mc:Choice>
                <mc:Fallback>
                  <p:oleObj name="Equation" r:id="rId4" imgW="12496800" imgH="42672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31166" y="2744474"/>
                          <a:ext cx="1041400" cy="357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174661" y="4823037"/>
            <a:ext cx="74414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则称                        为随机变量</a:t>
            </a:r>
            <a:r>
              <a:rPr lang="en-US" altLang="zh-CN" sz="2200" b="1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的分布律，也称概率函数。</a:t>
            </a:r>
            <a:endParaRPr lang="zh-CN" altLang="en-US" dirty="0"/>
          </a:p>
        </p:txBody>
      </p:sp>
      <p:graphicFrame>
        <p:nvGraphicFramePr>
          <p:cNvPr id="52" name="对象 10"/>
          <p:cNvGraphicFramePr>
            <a:graphicFrameLocks noChangeAspect="1"/>
          </p:cNvGraphicFramePr>
          <p:nvPr/>
        </p:nvGraphicFramePr>
        <p:xfrm>
          <a:off x="923584" y="4834486"/>
          <a:ext cx="15224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07" name="Equation" r:id="rId6" imgW="18288000" imgH="4876800" progId="Equation.DSMT4">
                  <p:embed/>
                </p:oleObj>
              </mc:Choice>
              <mc:Fallback>
                <p:oleObj name="Equation" r:id="rId6" imgW="18288000" imgH="4876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84" y="4834486"/>
                        <a:ext cx="152241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34" name="Object 79"/>
          <p:cNvGraphicFramePr>
            <a:graphicFrameLocks noChangeAspect="1"/>
          </p:cNvGraphicFramePr>
          <p:nvPr/>
        </p:nvGraphicFramePr>
        <p:xfrm>
          <a:off x="2000885" y="3657600"/>
          <a:ext cx="4184015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12" name="Equation" r:id="rId1" imgW="2222500" imgH="152400" progId="Equation.DSMT4">
                  <p:embed/>
                </p:oleObj>
              </mc:Choice>
              <mc:Fallback>
                <p:oleObj name="Equation" r:id="rId1" imgW="2222500" imgH="152400" progId="Equation.DSMT4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885" y="3657600"/>
                        <a:ext cx="4184015" cy="3244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Group 49"/>
          <p:cNvGrpSpPr/>
          <p:nvPr/>
        </p:nvGrpSpPr>
        <p:grpSpPr bwMode="auto">
          <a:xfrm>
            <a:off x="852488" y="2065824"/>
            <a:ext cx="7058025" cy="842963"/>
            <a:chOff x="-274" y="354"/>
            <a:chExt cx="6400" cy="765"/>
          </a:xfrm>
        </p:grpSpPr>
        <p:sp>
          <p:nvSpPr>
            <p:cNvPr id="36" name="Text Box 12"/>
            <p:cNvSpPr txBox="1">
              <a:spLocks noChangeArrowheads="1"/>
            </p:cNvSpPr>
            <p:nvPr/>
          </p:nvSpPr>
          <p:spPr bwMode="auto">
            <a:xfrm>
              <a:off x="-274" y="354"/>
              <a:ext cx="6400" cy="76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例 </a:t>
              </a:r>
              <a:r>
                <a:rPr kumimoji="0" lang="en-US" altLang="zh-CN" sz="2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掷硬币问题</a:t>
              </a:r>
              <a:r>
                <a:rPr kumimoji="0" lang="en-US" altLang="zh-CN" sz="23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)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将一枚硬币连抛三次，观察正、反面出现的情况，记    为正面出现的次数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求     的分布律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7" name="Object 47"/>
            <p:cNvGraphicFramePr>
              <a:graphicFrameLocks noChangeAspect="1"/>
            </p:cNvGraphicFramePr>
            <p:nvPr/>
          </p:nvGraphicFramePr>
          <p:xfrm>
            <a:off x="1656" y="786"/>
            <a:ext cx="326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3" name="Equation" r:id="rId3" imgW="152400" imgH="152400" progId="Equation.DSMT4">
                    <p:embed/>
                  </p:oleObj>
                </mc:Choice>
                <mc:Fallback>
                  <p:oleObj name="Equation" r:id="rId3" imgW="152400" imgH="1524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6" y="786"/>
                          <a:ext cx="326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8"/>
            <p:cNvGraphicFramePr>
              <a:graphicFrameLocks noChangeAspect="1"/>
            </p:cNvGraphicFramePr>
            <p:nvPr/>
          </p:nvGraphicFramePr>
          <p:xfrm>
            <a:off x="4452" y="786"/>
            <a:ext cx="32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4" name="Equation" r:id="rId5" imgW="152400" imgH="152400" progId="Equation.DSMT4">
                    <p:embed/>
                  </p:oleObj>
                </mc:Choice>
                <mc:Fallback>
                  <p:oleObj name="Equation" r:id="rId5" imgW="152400" imgH="152400" progId="Equation.DSMT4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2" y="786"/>
                          <a:ext cx="32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15"/>
          <p:cNvGraphicFramePr>
            <a:graphicFrameLocks noChangeAspect="1"/>
          </p:cNvGraphicFramePr>
          <p:nvPr/>
        </p:nvGraphicFramePr>
        <p:xfrm>
          <a:off x="3138488" y="4221649"/>
          <a:ext cx="11588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15" name="Equation" r:id="rId7" imgW="825500" imgH="215900" progId="Equation.DSMT4">
                  <p:embed/>
                </p:oleObj>
              </mc:Choice>
              <mc:Fallback>
                <p:oleObj name="Equation" r:id="rId7" imgW="825500" imgH="2159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488" y="4221649"/>
                        <a:ext cx="11588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" name="Group 51"/>
          <p:cNvGrpSpPr/>
          <p:nvPr/>
        </p:nvGrpSpPr>
        <p:grpSpPr bwMode="auto">
          <a:xfrm>
            <a:off x="1436688" y="3080237"/>
            <a:ext cx="2513012" cy="471487"/>
            <a:chOff x="918" y="1032"/>
            <a:chExt cx="2279" cy="427"/>
          </a:xfrm>
        </p:grpSpPr>
        <p:sp>
          <p:nvSpPr>
            <p:cNvPr id="44" name="Text Box 18"/>
            <p:cNvSpPr txBox="1">
              <a:spLocks noChangeArrowheads="1"/>
            </p:cNvSpPr>
            <p:nvPr/>
          </p:nvSpPr>
          <p:spPr bwMode="auto">
            <a:xfrm>
              <a:off x="1207" y="1032"/>
              <a:ext cx="1313" cy="42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的取值为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5" name="Object 19"/>
            <p:cNvGraphicFramePr>
              <a:graphicFrameLocks noChangeAspect="1"/>
            </p:cNvGraphicFramePr>
            <p:nvPr/>
          </p:nvGraphicFramePr>
          <p:xfrm>
            <a:off x="918" y="1122"/>
            <a:ext cx="326" cy="2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6" name="Equation" r:id="rId9" imgW="152400" imgH="152400" progId="Equation.DSMT4">
                    <p:embed/>
                  </p:oleObj>
                </mc:Choice>
                <mc:Fallback>
                  <p:oleObj name="Equation" r:id="rId9" imgW="152400" imgH="152400" progId="Equation.DSMT4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8" y="1122"/>
                          <a:ext cx="326" cy="2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20"/>
            <p:cNvGraphicFramePr>
              <a:graphicFrameLocks noChangeAspect="1"/>
            </p:cNvGraphicFramePr>
            <p:nvPr/>
          </p:nvGraphicFramePr>
          <p:xfrm>
            <a:off x="2413" y="1105"/>
            <a:ext cx="78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7" name="Equation" r:id="rId11" imgW="520700" imgH="177800" progId="Equation.DSMT4">
                    <p:embed/>
                  </p:oleObj>
                </mc:Choice>
                <mc:Fallback>
                  <p:oleObj name="Equation" r:id="rId11" imgW="520700" imgH="1778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3" y="1105"/>
                          <a:ext cx="78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oup 54"/>
          <p:cNvGrpSpPr/>
          <p:nvPr/>
        </p:nvGrpSpPr>
        <p:grpSpPr bwMode="auto">
          <a:xfrm>
            <a:off x="893763" y="4131162"/>
            <a:ext cx="2820987" cy="461962"/>
            <a:chOff x="1072" y="2437"/>
            <a:chExt cx="2558" cy="419"/>
          </a:xfrm>
        </p:grpSpPr>
        <p:sp>
          <p:nvSpPr>
            <p:cNvPr id="48" name="Rectangle 14"/>
            <p:cNvSpPr>
              <a:spLocks noChangeArrowheads="1"/>
            </p:cNvSpPr>
            <p:nvPr/>
          </p:nvSpPr>
          <p:spPr bwMode="auto">
            <a:xfrm>
              <a:off x="1072" y="2437"/>
              <a:ext cx="2558" cy="41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故   的分布律为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9" name="Object 21"/>
            <p:cNvGraphicFramePr>
              <a:graphicFrameLocks noChangeAspect="1"/>
            </p:cNvGraphicFramePr>
            <p:nvPr/>
          </p:nvGraphicFramePr>
          <p:xfrm>
            <a:off x="1372" y="2527"/>
            <a:ext cx="326" cy="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018" name="Equation" r:id="rId13" imgW="152400" imgH="152400" progId="Equation.DSMT4">
                    <p:embed/>
                  </p:oleObj>
                </mc:Choice>
                <mc:Fallback>
                  <p:oleObj name="Equation" r:id="rId13" imgW="152400" imgH="1524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2" y="2527"/>
                          <a:ext cx="326" cy="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 Box 52"/>
          <p:cNvSpPr txBox="1">
            <a:spLocks noChangeArrowheads="1"/>
          </p:cNvSpPr>
          <p:nvPr/>
        </p:nvSpPr>
        <p:spPr bwMode="auto">
          <a:xfrm>
            <a:off x="3924300" y="3092937"/>
            <a:ext cx="2241550" cy="441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其样本空间为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51" name="Object 55"/>
          <p:cNvGraphicFramePr>
            <a:graphicFrameLocks noChangeAspect="1"/>
          </p:cNvGraphicFramePr>
          <p:nvPr/>
        </p:nvGraphicFramePr>
        <p:xfrm>
          <a:off x="4225925" y="4126399"/>
          <a:ext cx="3317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19" name="Equation" r:id="rId15" imgW="177800" imgH="355600" progId="Equation.DSMT4">
                  <p:embed/>
                </p:oleObj>
              </mc:Choice>
              <mc:Fallback>
                <p:oleObj name="Equation" r:id="rId15" imgW="177800" imgH="355600" progId="Equation.DSMT4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925" y="4126399"/>
                        <a:ext cx="331788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7"/>
          <p:cNvGraphicFramePr>
            <a:graphicFrameLocks noChangeAspect="1"/>
          </p:cNvGraphicFramePr>
          <p:nvPr/>
        </p:nvGraphicFramePr>
        <p:xfrm>
          <a:off x="4643438" y="4216887"/>
          <a:ext cx="11588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0" name="Equation" r:id="rId17" imgW="825500" imgH="215900" progId="Equation.DSMT4">
                  <p:embed/>
                </p:oleObj>
              </mc:Choice>
              <mc:Fallback>
                <p:oleObj name="Equation" r:id="rId17" imgW="825500" imgH="2159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216887"/>
                        <a:ext cx="11588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9"/>
          <p:cNvGraphicFramePr>
            <a:graphicFrameLocks noChangeAspect="1"/>
          </p:cNvGraphicFramePr>
          <p:nvPr/>
        </p:nvGraphicFramePr>
        <p:xfrm>
          <a:off x="5775325" y="4088299"/>
          <a:ext cx="3302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1" name="Equation" r:id="rId19" imgW="177800" imgH="355600" progId="Equation.DSMT4">
                  <p:embed/>
                </p:oleObj>
              </mc:Choice>
              <mc:Fallback>
                <p:oleObj name="Equation" r:id="rId19" imgW="177800" imgH="3556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4088299"/>
                        <a:ext cx="3302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60"/>
          <p:cNvGraphicFramePr>
            <a:graphicFrameLocks noChangeAspect="1"/>
          </p:cNvGraphicFramePr>
          <p:nvPr/>
        </p:nvGraphicFramePr>
        <p:xfrm>
          <a:off x="3168650" y="4828074"/>
          <a:ext cx="116046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2" name="Equation" r:id="rId21" imgW="825500" imgH="215900" progId="Equation.DSMT4">
                  <p:embed/>
                </p:oleObj>
              </mc:Choice>
              <mc:Fallback>
                <p:oleObj name="Equation" r:id="rId21" imgW="825500" imgH="2159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650" y="4828074"/>
                        <a:ext cx="1160463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62"/>
          <p:cNvGraphicFramePr>
            <a:graphicFrameLocks noChangeAspect="1"/>
          </p:cNvGraphicFramePr>
          <p:nvPr/>
        </p:nvGraphicFramePr>
        <p:xfrm>
          <a:off x="4262438" y="4735999"/>
          <a:ext cx="331787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3" name="Equation" r:id="rId23" imgW="177800" imgH="355600" progId="Equation.DSMT4">
                  <p:embed/>
                </p:oleObj>
              </mc:Choice>
              <mc:Fallback>
                <p:oleObj name="Equation" r:id="rId23" imgW="177800" imgH="3556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38" y="4735999"/>
                        <a:ext cx="331787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63"/>
          <p:cNvGraphicFramePr>
            <a:graphicFrameLocks noChangeAspect="1"/>
          </p:cNvGraphicFramePr>
          <p:nvPr/>
        </p:nvGraphicFramePr>
        <p:xfrm>
          <a:off x="4662488" y="4836012"/>
          <a:ext cx="114776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4" name="Equation" r:id="rId25" imgW="800100" imgH="215900" progId="Equation.DSMT4">
                  <p:embed/>
                </p:oleObj>
              </mc:Choice>
              <mc:Fallback>
                <p:oleObj name="Equation" r:id="rId25" imgW="800100" imgH="2159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2488" y="4836012"/>
                        <a:ext cx="114776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65"/>
          <p:cNvGraphicFramePr>
            <a:graphicFrameLocks noChangeAspect="1"/>
          </p:cNvGraphicFramePr>
          <p:nvPr/>
        </p:nvGraphicFramePr>
        <p:xfrm>
          <a:off x="5761038" y="4751874"/>
          <a:ext cx="3048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25" name="Equation" r:id="rId27" imgW="152400" imgH="355600" progId="Equation.DSMT4">
                  <p:embed/>
                </p:oleObj>
              </mc:Choice>
              <mc:Fallback>
                <p:oleObj name="Equation" r:id="rId27" imgW="152400" imgH="355600" progId="Equation.DSMT4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1038" y="4751874"/>
                        <a:ext cx="3048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70"/>
          <p:cNvSpPr>
            <a:spLocks noChangeArrowheads="1"/>
          </p:cNvSpPr>
          <p:nvPr/>
        </p:nvSpPr>
        <p:spPr bwMode="auto">
          <a:xfrm>
            <a:off x="1698624" y="5266224"/>
            <a:ext cx="4365773" cy="43345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3505" tIns="31753" rIns="63505" bIns="31753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分布律有什么特点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性质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)?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Rectangle 82"/>
          <p:cNvSpPr>
            <a:spLocks noChangeArrowheads="1"/>
          </p:cNvSpPr>
          <p:nvPr/>
        </p:nvSpPr>
        <p:spPr bwMode="auto">
          <a:xfrm>
            <a:off x="906463" y="3096112"/>
            <a:ext cx="742950" cy="433387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  <a:effectLst>
            <a:outerShdw dist="53882" dir="2700000" algn="ctr" rotWithShape="0">
              <a:srgbClr val="EEECE1">
                <a:alpha val="50000"/>
              </a:srgbClr>
            </a:outerShdw>
          </a:effectLst>
        </p:spPr>
        <p:txBody>
          <a:bodyPr wrap="non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cs typeface="Times New Roman" panose="02020603050405020304" pitchFamily="18" charset="0"/>
              </a:rPr>
              <a:t>解：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60" name="WordArt 127"/>
          <p:cNvSpPr>
            <a:spLocks noChangeArrowheads="1" noChangeShapeType="1" noTextEdit="1"/>
          </p:cNvSpPr>
          <p:nvPr/>
        </p:nvSpPr>
        <p:spPr bwMode="auto">
          <a:xfrm>
            <a:off x="1881188" y="5459899"/>
            <a:ext cx="304800" cy="2619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kern="10">
              <a:solidFill>
                <a:srgbClr val="0000FF"/>
              </a:solidFill>
              <a:cs typeface="+mn-ea"/>
            </a:endParaRPr>
          </a:p>
        </p:txBody>
      </p:sp>
      <p:grpSp>
        <p:nvGrpSpPr>
          <p:cNvPr id="61" name="组合 60"/>
          <p:cNvGrpSpPr/>
          <p:nvPr/>
        </p:nvGrpSpPr>
        <p:grpSpPr bwMode="auto">
          <a:xfrm>
            <a:off x="979488" y="5236062"/>
            <a:ext cx="776287" cy="461962"/>
            <a:chOff x="1216199" y="1274564"/>
            <a:chExt cx="777468" cy="461665"/>
          </a:xfrm>
        </p:grpSpPr>
        <p:pic>
          <p:nvPicPr>
            <p:cNvPr id="62" name="Picture 18" descr="E:\MB001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199" y="1356493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Rectangle 110"/>
            <p:cNvSpPr>
              <a:spLocks noChangeArrowheads="1"/>
            </p:cNvSpPr>
            <p:nvPr/>
          </p:nvSpPr>
          <p:spPr bwMode="auto">
            <a:xfrm>
              <a:off x="1484894" y="1274564"/>
              <a:ext cx="508773" cy="46166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1" kern="1000" dirty="0">
                  <a:solidFill>
                    <a:srgbClr val="0000FF"/>
                  </a:solidFill>
                  <a:latin typeface="Times New Roman" panose="02020603050405020304"/>
                </a:rPr>
                <a:t>问</a:t>
              </a:r>
              <a:endParaRPr lang="en-US" altLang="zh-CN" sz="2400" b="1" kern="1000" dirty="0">
                <a:solidFill>
                  <a:srgbClr val="0000FF"/>
                </a:solidFill>
                <a:latin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一维随机变量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357637" y="2149983"/>
            <a:ext cx="5242104" cy="43345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400" b="0" dirty="0">
                <a:latin typeface="+mn-ea"/>
                <a:ea typeface="+mn-ea"/>
              </a:rPr>
              <a:t>随机变量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latin typeface="+mn-ea"/>
                <a:ea typeface="+mn-ea"/>
              </a:rPr>
              <a:t>的分布律具有以下性质：</a:t>
            </a:r>
            <a:endParaRPr lang="zh-CN" altLang="en-US" sz="2400" b="0" dirty="0">
              <a:latin typeface="+mn-ea"/>
              <a:ea typeface="+mn-ea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57637" y="4100539"/>
            <a:ext cx="1100138" cy="37190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提示：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561" y="4022696"/>
            <a:ext cx="61817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1371600" y="4786339"/>
            <a:ext cx="6400800" cy="37908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defRPr/>
            </a:pPr>
            <a:r>
              <a:rPr lang="zh-CN" altLang="en-US" sz="2000" b="0" dirty="0">
                <a:latin typeface="+mn-ea"/>
                <a:ea typeface="+mn-ea"/>
              </a:rPr>
              <a:t>常用上式来验证所给出的随机变量的分布律是否正确</a:t>
            </a:r>
            <a:r>
              <a:rPr lang="en-US" altLang="zh-CN" sz="2000" b="0" dirty="0">
                <a:latin typeface="+mn-ea"/>
                <a:ea typeface="+mn-ea"/>
              </a:rPr>
              <a:t>.</a:t>
            </a:r>
            <a:endParaRPr lang="zh-CN" altLang="en-US" sz="2000" b="0" dirty="0">
              <a:latin typeface="+mn-ea"/>
              <a:ea typeface="+mn-ea"/>
            </a:endParaRPr>
          </a:p>
        </p:txBody>
      </p:sp>
      <p:sp>
        <p:nvSpPr>
          <p:cNvPr id="25" name="Rectangle 122"/>
          <p:cNvSpPr>
            <a:spLocks noChangeArrowheads="1"/>
          </p:cNvSpPr>
          <p:nvPr/>
        </p:nvSpPr>
        <p:spPr bwMode="auto">
          <a:xfrm>
            <a:off x="590775" y="2578656"/>
            <a:ext cx="547687" cy="568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370205" indent="-370205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                      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2" name="Rectangle 122"/>
          <p:cNvSpPr>
            <a:spLocks noChangeArrowheads="1"/>
          </p:cNvSpPr>
          <p:nvPr/>
        </p:nvSpPr>
        <p:spPr bwMode="auto">
          <a:xfrm>
            <a:off x="636611" y="3190211"/>
            <a:ext cx="440519" cy="56832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370205" indent="-370205">
              <a:lnSpc>
                <a:spcPct val="145000"/>
              </a:lnSpc>
              <a:buClr>
                <a:srgbClr val="0000FF"/>
              </a:buClr>
              <a:buFont typeface="Wingdings" panose="05000000000000000000" pitchFamily="2" charset="2"/>
              <a:buAutoNum type="arabicPeriod" startAt="2"/>
              <a:defRPr/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                         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10"/>
          <p:cNvGraphicFramePr>
            <a:graphicFrameLocks noChangeAspect="1"/>
          </p:cNvGraphicFramePr>
          <p:nvPr/>
        </p:nvGraphicFramePr>
        <p:xfrm>
          <a:off x="1371600" y="2671480"/>
          <a:ext cx="2238130" cy="43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0" name="Equation" r:id="rId2" imgW="25298400" imgH="4876800" progId="Equation.DSMT4">
                  <p:embed/>
                </p:oleObj>
              </mc:Choice>
              <mc:Fallback>
                <p:oleObj name="Equation" r:id="rId2" imgW="25298400" imgH="4876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671480"/>
                        <a:ext cx="2238130" cy="4334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10"/>
          <p:cNvGraphicFramePr>
            <a:graphicFrameLocks noChangeAspect="1"/>
          </p:cNvGraphicFramePr>
          <p:nvPr/>
        </p:nvGraphicFramePr>
        <p:xfrm>
          <a:off x="1255561" y="3279921"/>
          <a:ext cx="1637064" cy="440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71" name="Equation" r:id="rId4" imgW="17068800" imgH="4572000" progId="Equation.DSMT4">
                  <p:embed/>
                </p:oleObj>
              </mc:Choice>
              <mc:Fallback>
                <p:oleObj name="Equation" r:id="rId4" imgW="17068800" imgH="4572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5561" y="3279921"/>
                        <a:ext cx="1637064" cy="4408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5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3136900" y="1509712"/>
            <a:ext cx="3014660" cy="461962"/>
            <a:chOff x="647700" y="3857625"/>
            <a:chExt cx="4339424" cy="664797"/>
          </a:xfrm>
        </p:grpSpPr>
        <p:sp>
          <p:nvSpPr>
            <p:cNvPr id="48" name="Oval 120"/>
            <p:cNvSpPr>
              <a:spLocks noChangeArrowheads="1"/>
            </p:cNvSpPr>
            <p:nvPr/>
          </p:nvSpPr>
          <p:spPr bwMode="auto">
            <a:xfrm>
              <a:off x="647700" y="4067802"/>
              <a:ext cx="198804" cy="223884"/>
            </a:xfrm>
            <a:prstGeom prst="ellipse">
              <a:avLst/>
            </a:prstGeom>
            <a:solidFill>
              <a:srgbClr val="FF3300"/>
            </a:solidFill>
            <a:ln w="3175" algn="ctr">
              <a:solidFill>
                <a:srgbClr val="FF3300"/>
              </a:solidFill>
              <a:round/>
            </a:ln>
            <a:effectLst>
              <a:outerShdw sy="50000" kx="-2453608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Text Box 65"/>
            <p:cNvSpPr txBox="1">
              <a:spLocks noChangeArrowheads="1"/>
            </p:cNvSpPr>
            <p:nvPr/>
          </p:nvSpPr>
          <p:spPr bwMode="auto">
            <a:xfrm>
              <a:off x="864785" y="3857625"/>
              <a:ext cx="4122339" cy="66479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分布律的表示方法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245" y="2307839"/>
            <a:ext cx="2878138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906" y="3223262"/>
            <a:ext cx="2493963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307" y="4171679"/>
            <a:ext cx="2189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1727200" y="2230238"/>
            <a:ext cx="1098550" cy="4619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解析法</a:t>
            </a:r>
            <a:endParaRPr kumimoji="0" lang="en-US" altLang="zh-CN" sz="2400" b="1" i="0" u="none" strike="noStrike" kern="10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Rectangle 110"/>
          <p:cNvSpPr>
            <a:spLocks noChangeArrowheads="1"/>
          </p:cNvSpPr>
          <p:nvPr/>
        </p:nvSpPr>
        <p:spPr bwMode="auto">
          <a:xfrm>
            <a:off x="1663521" y="3293906"/>
            <a:ext cx="1098550" cy="4619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列表法 </a:t>
            </a:r>
            <a:endParaRPr kumimoji="0" lang="en-US" altLang="zh-CN" sz="2400" b="1" i="0" u="none" strike="noStrike" kern="10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1663521" y="4351067"/>
            <a:ext cx="1098550" cy="4619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矩阵法</a:t>
            </a:r>
            <a:endParaRPr kumimoji="0" lang="en-US" altLang="zh-CN" sz="2400" b="1" i="0" u="none" strike="noStrike" kern="10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1647467" y="5838032"/>
            <a:ext cx="1098550" cy="46196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+mn-cs"/>
              </a:rPr>
              <a:t>图示法</a:t>
            </a:r>
            <a:endParaRPr kumimoji="0" lang="zh-CN" altLang="en-US" sz="2400" b="1" i="0" u="none" strike="noStrike" kern="10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790" y="5188751"/>
            <a:ext cx="2914141" cy="1298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806450" y="1774663"/>
            <a:ext cx="6913563" cy="10810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63505" tIns="31753" rIns="63505" bIns="31753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例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zh-CN" altLang="en-US" sz="22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输血问题</a:t>
            </a:r>
            <a:r>
              <a:rPr lang="en-US" altLang="zh-CN" sz="2200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随机抽取一人观察血型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表示他可输血的血型数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据有关资料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中国人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O, A, B, AB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血型的人分别占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41%, 28%, 24%, 7%. </a:t>
            </a:r>
            <a:endParaRPr lang="zh-CN" altLang="en-US" sz="22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806450" y="3000786"/>
            <a:ext cx="5403850" cy="74136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>
            <a:spAutoFit/>
          </a:bodyPr>
          <a:lstStyle/>
          <a:p>
            <a:pPr marL="370205" indent="-370205" fontAlgn="base">
              <a:spcAft>
                <a:spcPct val="0"/>
              </a:spcAft>
              <a:buFontTx/>
              <a:buAutoNum type="alphaLcParenR"/>
              <a:defRPr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写出 </a:t>
            </a:r>
            <a:r>
              <a:rPr lang="en-US" altLang="zh-CN" sz="22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的分布律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;</a:t>
            </a:r>
            <a:endParaRPr lang="en-US" altLang="zh-CN" sz="22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  <a:p>
            <a:pPr marL="370205" indent="-370205" fontAlgn="base">
              <a:spcAft>
                <a:spcPct val="0"/>
              </a:spcAft>
              <a:buFontTx/>
              <a:buAutoNum type="alphaLcParenR"/>
              <a:defRPr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写出其分布函数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并作图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endParaRPr lang="zh-CN" altLang="en-US" sz="22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8" name="Rectangle 82"/>
          <p:cNvSpPr>
            <a:spLocks noChangeArrowheads="1"/>
          </p:cNvSpPr>
          <p:nvPr/>
        </p:nvSpPr>
        <p:spPr bwMode="auto">
          <a:xfrm>
            <a:off x="806450" y="3943350"/>
            <a:ext cx="692150" cy="401638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  <a:effectLst>
            <a:outerShdw dist="53882" dir="2700000" algn="ctr" rotWithShape="0">
              <a:srgbClr val="EEECE1">
                <a:alpha val="50000"/>
              </a:srgbClr>
            </a:outerShdw>
          </a:effectLst>
        </p:spPr>
        <p:txBody>
          <a:bodyPr wrap="non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解：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9" name="Rectangle 82"/>
          <p:cNvSpPr>
            <a:spLocks noChangeArrowheads="1"/>
          </p:cNvSpPr>
          <p:nvPr/>
        </p:nvSpPr>
        <p:spPr bwMode="auto">
          <a:xfrm>
            <a:off x="1338263" y="3892550"/>
            <a:ext cx="368300" cy="433388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  <a:effectLst>
            <a:outerShdw dist="53882" dir="2700000" algn="ctr" rotWithShape="0">
              <a:srgbClr val="EEECE1">
                <a:alpha val="50000"/>
              </a:srgbClr>
            </a:outerShdw>
          </a:effectLst>
        </p:spPr>
        <p:txBody>
          <a:bodyPr wrap="non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a)</a:t>
            </a:r>
            <a:endParaRPr kumimoji="0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711325" y="3884613"/>
          <a:ext cx="29749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0" name="Equation" r:id="rId1" imgW="2438400" imgH="431800" progId="Equation.DSMT4">
                  <p:embed/>
                </p:oleObj>
              </mc:Choice>
              <mc:Fallback>
                <p:oleObj name="Equation" r:id="rId1" imgW="2438400" imgH="4318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3884613"/>
                        <a:ext cx="29749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2"/>
          <p:cNvSpPr>
            <a:spLocks noChangeArrowheads="1"/>
          </p:cNvSpPr>
          <p:nvPr/>
        </p:nvSpPr>
        <p:spPr bwMode="auto">
          <a:xfrm>
            <a:off x="1322388" y="4913096"/>
            <a:ext cx="384175" cy="433387"/>
          </a:xfrm>
          <a:prstGeom prst="rect">
            <a:avLst/>
          </a:prstGeom>
          <a:noFill/>
          <a:ln w="19050" algn="ctr">
            <a:noFill/>
            <a:miter lim="800000"/>
            <a:tailEnd type="none" w="lg" len="lg"/>
          </a:ln>
          <a:effectLst>
            <a:outerShdw dist="53882" dir="2700000" algn="ctr" rotWithShape="0">
              <a:srgbClr val="EEECE1">
                <a:alpha val="50000"/>
              </a:srgbClr>
            </a:outerShdw>
          </a:effectLst>
        </p:spPr>
        <p:txBody>
          <a:bodyPr wrap="none" lIns="63505" tIns="31753" rIns="63505" bIns="3175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rPr>
              <a:t>b)</a:t>
            </a:r>
            <a:endParaRPr kumimoji="0" lang="zh-CN" altLang="en-US" sz="23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20"/>
          <p:cNvGraphicFramePr>
            <a:graphicFrameLocks noChangeAspect="1"/>
          </p:cNvGraphicFramePr>
          <p:nvPr/>
        </p:nvGraphicFramePr>
        <p:xfrm>
          <a:off x="1670650" y="4570727"/>
          <a:ext cx="21907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1" name="Equation" r:id="rId3" imgW="1752600" imgH="1003300" progId="Equation.DSMT4">
                  <p:embed/>
                </p:oleObj>
              </mc:Choice>
              <mc:Fallback>
                <p:oleObj name="Equation" r:id="rId3" imgW="1752600" imgH="1003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0650" y="4570727"/>
                        <a:ext cx="219075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8"/>
          <p:cNvGrpSpPr/>
          <p:nvPr/>
        </p:nvGrpSpPr>
        <p:grpSpPr bwMode="auto">
          <a:xfrm>
            <a:off x="5154795" y="3993671"/>
            <a:ext cx="2505075" cy="1816100"/>
            <a:chOff x="9065473" y="3428498"/>
            <a:chExt cx="3606703" cy="2615886"/>
          </a:xfrm>
        </p:grpSpPr>
        <p:grpSp>
          <p:nvGrpSpPr>
            <p:cNvPr id="14" name="组合 312"/>
            <p:cNvGrpSpPr/>
            <p:nvPr/>
          </p:nvGrpSpPr>
          <p:grpSpPr bwMode="auto">
            <a:xfrm>
              <a:off x="9065473" y="3428498"/>
              <a:ext cx="3606703" cy="2615886"/>
              <a:chOff x="3023989" y="3710082"/>
              <a:chExt cx="3606806" cy="2614758"/>
            </a:xfrm>
          </p:grpSpPr>
          <p:sp>
            <p:nvSpPr>
              <p:cNvPr id="16" name="Text Box 105"/>
              <p:cNvSpPr txBox="1">
                <a:spLocks noChangeArrowheads="1"/>
              </p:cNvSpPr>
              <p:nvPr/>
            </p:nvSpPr>
            <p:spPr bwMode="auto">
              <a:xfrm>
                <a:off x="3417126" y="5792288"/>
                <a:ext cx="431995" cy="5325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0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17" name="Text Box 107"/>
              <p:cNvSpPr txBox="1">
                <a:spLocks noChangeArrowheads="1"/>
              </p:cNvSpPr>
              <p:nvPr/>
            </p:nvSpPr>
            <p:spPr bwMode="auto">
              <a:xfrm>
                <a:off x="3935977" y="5792288"/>
                <a:ext cx="431993" cy="53026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1</a:t>
                </a:r>
                <a:endPara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grpSp>
            <p:nvGrpSpPr>
              <p:cNvPr id="18" name="Group 141"/>
              <p:cNvGrpSpPr/>
              <p:nvPr/>
            </p:nvGrpSpPr>
            <p:grpSpPr bwMode="auto">
              <a:xfrm>
                <a:off x="3023989" y="3746407"/>
                <a:ext cx="3606806" cy="2349993"/>
                <a:chOff x="3538" y="2516"/>
                <a:chExt cx="2272" cy="1586"/>
              </a:xfrm>
            </p:grpSpPr>
            <p:sp>
              <p:nvSpPr>
                <p:cNvPr id="32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3538" y="3971"/>
                  <a:ext cx="2272" cy="3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tailEnd type="triangle" w="med" len="med"/>
                </a:ln>
              </p:spPr>
              <p:txBody>
                <a:bodyPr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3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endParaRPr>
                </a:p>
              </p:txBody>
            </p:sp>
            <p:grpSp>
              <p:nvGrpSpPr>
                <p:cNvPr id="33" name="Group 140"/>
                <p:cNvGrpSpPr/>
                <p:nvPr/>
              </p:nvGrpSpPr>
              <p:grpSpPr bwMode="auto">
                <a:xfrm>
                  <a:off x="3662" y="2516"/>
                  <a:ext cx="869" cy="1586"/>
                  <a:chOff x="3662" y="2516"/>
                  <a:chExt cx="869" cy="1586"/>
                </a:xfrm>
              </p:grpSpPr>
              <p:sp>
                <p:nvSpPr>
                  <p:cNvPr id="34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4218" y="3921"/>
                    <a:ext cx="0" cy="51"/>
                  </a:xfrm>
                  <a:prstGeom prst="line">
                    <a:avLst/>
                  </a:prstGeom>
                  <a:noFill/>
                  <a:ln w="9525">
                    <a:solidFill>
                      <a:sysClr val="windowText" lastClr="000000"/>
                    </a:solidFill>
                    <a:prstDash val="dash"/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3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</a:endParaRPr>
                  </a:p>
                </p:txBody>
              </p:sp>
              <p:sp>
                <p:nvSpPr>
                  <p:cNvPr id="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662" y="3974"/>
                    <a:ext cx="556" cy="0"/>
                  </a:xfrm>
                  <a:prstGeom prst="line">
                    <a:avLst/>
                  </a:prstGeom>
                  <a:noFill/>
                  <a:ln w="28575">
                    <a:solidFill>
                      <a:sysClr val="windowText" lastClr="000000"/>
                    </a:solidFill>
                    <a:round/>
                  </a:ln>
                </p:spPr>
                <p:txBody>
                  <a:bodyPr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3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</a:endParaRPr>
                  </a:p>
                </p:txBody>
              </p:sp>
              <p:grpSp>
                <p:nvGrpSpPr>
                  <p:cNvPr id="36" name="Group 138"/>
                  <p:cNvGrpSpPr/>
                  <p:nvPr/>
                </p:nvGrpSpPr>
                <p:grpSpPr bwMode="auto">
                  <a:xfrm>
                    <a:off x="3830" y="2516"/>
                    <a:ext cx="701" cy="1586"/>
                    <a:chOff x="3833" y="2524"/>
                    <a:chExt cx="701" cy="1586"/>
                  </a:xfrm>
                </p:grpSpPr>
                <p:sp>
                  <p:nvSpPr>
                    <p:cNvPr id="37" name="Line 7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833" y="2524"/>
                      <a:ext cx="4" cy="1586"/>
                    </a:xfrm>
                    <a:prstGeom prst="line">
                      <a:avLst/>
                    </a:prstGeom>
                    <a:noFill/>
                    <a:ln w="9525">
                      <a:solidFill>
                        <a:sysClr val="windowText" lastClr="000000"/>
                      </a:solidFill>
                      <a:round/>
                      <a:tailEnd type="triangle" w="med" len="med"/>
                    </a:ln>
                  </p:spPr>
                  <p:txBody>
                    <a:bodyPr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3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/>
                      </a:endParaRPr>
                    </a:p>
                  </p:txBody>
                </p:sp>
                <p:grpSp>
                  <p:nvGrpSpPr>
                    <p:cNvPr id="41" name="Group 137"/>
                    <p:cNvGrpSpPr/>
                    <p:nvPr/>
                  </p:nvGrpSpPr>
                  <p:grpSpPr bwMode="auto">
                    <a:xfrm>
                      <a:off x="4199" y="3816"/>
                      <a:ext cx="335" cy="163"/>
                      <a:chOff x="4210" y="3824"/>
                      <a:chExt cx="335" cy="163"/>
                    </a:xfrm>
                  </p:grpSpPr>
                  <p:grpSp>
                    <p:nvGrpSpPr>
                      <p:cNvPr id="42" name="Group 125"/>
                      <p:cNvGrpSpPr/>
                      <p:nvPr/>
                    </p:nvGrpSpPr>
                    <p:grpSpPr bwMode="auto">
                      <a:xfrm>
                        <a:off x="4210" y="3824"/>
                        <a:ext cx="335" cy="45"/>
                        <a:chOff x="4186" y="3936"/>
                        <a:chExt cx="335" cy="45"/>
                      </a:xfrm>
                    </p:grpSpPr>
                    <p:sp>
                      <p:nvSpPr>
                        <p:cNvPr id="44" name="Line 8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08" y="3957"/>
                          <a:ext cx="315" cy="0"/>
                        </a:xfrm>
                        <a:prstGeom prst="line">
                          <a:avLst/>
                        </a:prstGeom>
                        <a:noFill/>
                        <a:ln w="28575">
                          <a:solidFill>
                            <a:sysClr val="windowText" lastClr="000000"/>
                          </a:solidFill>
                          <a:round/>
                        </a:ln>
                      </p:spPr>
                      <p:txBody>
                        <a:bodyPr/>
                        <a:lstStyle/>
                        <a:p>
                          <a:pPr marL="0" marR="0" lvl="0" indent="0" defTabSz="91440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23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/>
                          </a:endParaRPr>
                        </a:p>
                      </p:txBody>
                    </p:sp>
                    <p:sp>
                      <p:nvSpPr>
                        <p:cNvPr id="45" name="Oval 8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186" y="3934"/>
                          <a:ext cx="46" cy="45"/>
                        </a:xfrm>
                        <a:prstGeom prst="ellipse">
                          <a:avLst/>
                        </a:prstGeom>
                        <a:solidFill>
                          <a:sysClr val="windowText" lastClr="000000"/>
                        </a:solidFill>
                        <a:ln w="9525">
                          <a:solidFill>
                            <a:sysClr val="windowText" lastClr="000000"/>
                          </a:solidFill>
                          <a:round/>
                        </a:ln>
                      </p:spPr>
                      <p:txBody>
                        <a:bodyPr wrap="none" anchor="ctr"/>
                        <a:lstStyle/>
                        <a:p>
                          <a:pPr marL="0" marR="0" lvl="0" indent="0" defTabSz="91440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23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Times New Roman" panose="02020603050405020304"/>
                          </a:endParaRPr>
                        </a:p>
                      </p:txBody>
                    </p:sp>
                  </p:grpSp>
                  <p:sp>
                    <p:nvSpPr>
                      <p:cNvPr id="43" name="Line 9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32" y="3828"/>
                        <a:ext cx="0" cy="15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ysClr val="windowText" lastClr="000000"/>
                        </a:solidFill>
                        <a:prstDash val="dash"/>
                        <a:round/>
                      </a:ln>
                    </p:spPr>
                    <p:txBody>
                      <a:bodyPr/>
                      <a:lstStyle/>
                      <a:p>
                        <a:pPr marL="0" marR="0" lvl="0" indent="0" defTabSz="91440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zh-CN" altLang="en-US" sz="23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/>
                        </a:endParaRPr>
                      </a:p>
                    </p:txBody>
                  </p:sp>
                </p:grpSp>
              </p:grpSp>
            </p:grpSp>
          </p:grpSp>
          <p:graphicFrame>
            <p:nvGraphicFramePr>
              <p:cNvPr id="19" name="Object 115"/>
              <p:cNvGraphicFramePr>
                <a:graphicFrameLocks noChangeAspect="1"/>
              </p:cNvGraphicFramePr>
              <p:nvPr/>
            </p:nvGraphicFramePr>
            <p:xfrm>
              <a:off x="6343479" y="5697252"/>
              <a:ext cx="187325" cy="215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522" name="Equation" r:id="rId5" imgW="127000" imgH="139700" progId="Equation.DSMT4">
                      <p:embed/>
                    </p:oleObj>
                  </mc:Choice>
                  <mc:Fallback>
                    <p:oleObj name="Equation" r:id="rId5" imgW="127000" imgH="139700" progId="Equation.DSMT4">
                      <p:embed/>
                      <p:pic>
                        <p:nvPicPr>
                          <p:cNvPr id="0" name="Object 1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43479" y="5697252"/>
                            <a:ext cx="187325" cy="215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17"/>
              <p:cNvGraphicFramePr>
                <a:graphicFrameLocks noChangeAspect="1"/>
              </p:cNvGraphicFramePr>
              <p:nvPr/>
            </p:nvGraphicFramePr>
            <p:xfrm>
              <a:off x="3557943" y="3710082"/>
              <a:ext cx="431800" cy="2524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8523" name="Equation" r:id="rId7" imgW="342900" imgH="203200" progId="Equation.DSMT4">
                      <p:embed/>
                    </p:oleObj>
                  </mc:Choice>
                  <mc:Fallback>
                    <p:oleObj name="Equation" r:id="rId7" imgW="342900" imgH="203200" progId="Equation.DSMT4">
                      <p:embed/>
                      <p:pic>
                        <p:nvPicPr>
                          <p:cNvPr id="0" name="Object 1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57943" y="3710082"/>
                            <a:ext cx="431800" cy="2524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Text Box 106"/>
              <p:cNvSpPr txBox="1">
                <a:spLocks noChangeArrowheads="1"/>
              </p:cNvSpPr>
              <p:nvPr/>
            </p:nvSpPr>
            <p:spPr bwMode="auto">
              <a:xfrm>
                <a:off x="4415970" y="5787717"/>
                <a:ext cx="431993" cy="5325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2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2" name="Text Box 105"/>
              <p:cNvSpPr txBox="1">
                <a:spLocks noChangeArrowheads="1"/>
              </p:cNvSpPr>
              <p:nvPr/>
            </p:nvSpPr>
            <p:spPr bwMode="auto">
              <a:xfrm>
                <a:off x="4943962" y="5785432"/>
                <a:ext cx="431995" cy="53255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3</a:t>
                </a:r>
                <a:endPara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3" name="Text Box 107"/>
              <p:cNvSpPr txBox="1">
                <a:spLocks noChangeArrowheads="1"/>
              </p:cNvSpPr>
              <p:nvPr/>
            </p:nvSpPr>
            <p:spPr bwMode="auto">
              <a:xfrm>
                <a:off x="5375956" y="5783146"/>
                <a:ext cx="431993" cy="5325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4</a:t>
                </a:r>
                <a:endParaRPr kumimoji="0" lang="en-US" altLang="zh-CN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4" name="Line 84"/>
              <p:cNvSpPr>
                <a:spLocks noChangeShapeType="1"/>
              </p:cNvSpPr>
              <p:nvPr/>
            </p:nvSpPr>
            <p:spPr bwMode="auto">
              <a:xfrm>
                <a:off x="4644538" y="4935178"/>
                <a:ext cx="934843" cy="0"/>
              </a:xfrm>
              <a:prstGeom prst="line">
                <a:avLst/>
              </a:prstGeom>
              <a:noFill/>
              <a:ln w="28575">
                <a:solidFill>
                  <a:sysClr val="windowText" lastClr="000000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5" name="Oval 88"/>
              <p:cNvSpPr>
                <a:spLocks noChangeArrowheads="1"/>
              </p:cNvSpPr>
              <p:nvPr/>
            </p:nvSpPr>
            <p:spPr bwMode="auto">
              <a:xfrm>
                <a:off x="4571396" y="4898608"/>
                <a:ext cx="73142" cy="70854"/>
              </a:xfrm>
              <a:prstGeom prst="ellipse">
                <a:avLst/>
              </a:prstGeom>
              <a:solidFill>
                <a:sysClr val="windowText" lastClr="000000"/>
              </a:solidFill>
              <a:ln w="9525">
                <a:solidFill>
                  <a:sysClr val="windowText" lastClr="00000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6" name="Oval 88"/>
              <p:cNvSpPr>
                <a:spLocks noChangeArrowheads="1"/>
              </p:cNvSpPr>
              <p:nvPr/>
            </p:nvSpPr>
            <p:spPr bwMode="auto">
              <a:xfrm>
                <a:off x="5515382" y="4034641"/>
                <a:ext cx="70857" cy="70854"/>
              </a:xfrm>
              <a:prstGeom prst="ellipse">
                <a:avLst/>
              </a:prstGeom>
              <a:solidFill>
                <a:sysClr val="windowText" lastClr="000000"/>
              </a:solidFill>
              <a:ln w="9525">
                <a:solidFill>
                  <a:sysClr val="windowText" lastClr="000000"/>
                </a:solidFill>
                <a:round/>
              </a:ln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7" name="Line 91"/>
              <p:cNvSpPr>
                <a:spLocks noChangeShapeType="1"/>
              </p:cNvSpPr>
              <p:nvPr/>
            </p:nvSpPr>
            <p:spPr bwMode="auto">
              <a:xfrm>
                <a:off x="5538239" y="4087210"/>
                <a:ext cx="13714" cy="1782790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sp>
            <p:nvSpPr>
              <p:cNvPr id="28" name="Line 91"/>
              <p:cNvSpPr>
                <a:spLocks noChangeShapeType="1"/>
              </p:cNvSpPr>
              <p:nvPr/>
            </p:nvSpPr>
            <p:spPr bwMode="auto">
              <a:xfrm>
                <a:off x="4589682" y="4969462"/>
                <a:ext cx="18285" cy="900537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3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endParaRPr>
              </a:p>
            </p:txBody>
          </p:sp>
          <p:cxnSp>
            <p:nvCxnSpPr>
              <p:cNvPr id="30" name="直接连接符 419"/>
              <p:cNvCxnSpPr>
                <a:cxnSpLocks noChangeShapeType="1"/>
                <a:stCxn id="15" idx="1"/>
              </p:cNvCxnSpPr>
              <p:nvPr/>
            </p:nvCxnSpPr>
            <p:spPr bwMode="auto">
              <a:xfrm flipH="1" flipV="1">
                <a:off x="3494825" y="4070443"/>
                <a:ext cx="2740638" cy="1"/>
              </a:xfrm>
              <a:prstGeom prst="line">
                <a:avLst/>
              </a:prstGeom>
              <a:noFill/>
              <a:ln w="19050" algn="ctr">
                <a:solidFill>
                  <a:srgbClr val="0000FF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Text Box 109"/>
              <p:cNvSpPr txBox="1">
                <a:spLocks noChangeArrowheads="1"/>
              </p:cNvSpPr>
              <p:nvPr/>
            </p:nvSpPr>
            <p:spPr bwMode="auto">
              <a:xfrm>
                <a:off x="3193129" y="3710082"/>
                <a:ext cx="431995" cy="53255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cs typeface="Times New Roman" panose="02020603050405020304" pitchFamily="18" charset="0"/>
                  </a:rPr>
                  <a:t>1</a:t>
                </a:r>
                <a:endPara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Line 84"/>
            <p:cNvSpPr>
              <a:spLocks noChangeShapeType="1"/>
            </p:cNvSpPr>
            <p:nvPr/>
          </p:nvSpPr>
          <p:spPr bwMode="auto">
            <a:xfrm>
              <a:off x="11593365" y="3789783"/>
              <a:ext cx="683400" cy="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</p:grpSp>
      <p:sp>
        <p:nvSpPr>
          <p:cNvPr id="46" name="Rectangle 70"/>
          <p:cNvSpPr>
            <a:spLocks noChangeArrowheads="1"/>
          </p:cNvSpPr>
          <p:nvPr/>
        </p:nvSpPr>
        <p:spPr bwMode="auto">
          <a:xfrm>
            <a:off x="1538287" y="5882481"/>
            <a:ext cx="3271838" cy="4175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3505" tIns="31753" rIns="63505" bIns="31753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分布函数有什么特点</a:t>
            </a:r>
            <a:r>
              <a:rPr lang="en-US" altLang="zh-CN" sz="22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?</a:t>
            </a:r>
            <a:endParaRPr lang="zh-CN" altLang="en-US" sz="22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pSp>
        <p:nvGrpSpPr>
          <p:cNvPr id="47" name="组合 46"/>
          <p:cNvGrpSpPr/>
          <p:nvPr/>
        </p:nvGrpSpPr>
        <p:grpSpPr bwMode="auto">
          <a:xfrm>
            <a:off x="822325" y="5842794"/>
            <a:ext cx="776287" cy="431800"/>
            <a:chOff x="1216199" y="1274564"/>
            <a:chExt cx="777468" cy="430887"/>
          </a:xfrm>
        </p:grpSpPr>
        <p:pic>
          <p:nvPicPr>
            <p:cNvPr id="48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199" y="1356493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1484894" y="1274564"/>
              <a:ext cx="508773" cy="43088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b="1" kern="1000" dirty="0">
                  <a:solidFill>
                    <a:srgbClr val="0000FF"/>
                  </a:solidFill>
                  <a:latin typeface="Times New Roman" panose="02020603050405020304"/>
                </a:rPr>
                <a:t>问</a:t>
              </a:r>
              <a:endParaRPr lang="en-US" altLang="zh-CN" sz="2200" b="1" kern="1000" dirty="0">
                <a:solidFill>
                  <a:srgbClr val="0000FF"/>
                </a:solidFill>
                <a:latin typeface="Times New Roman" panose="020206030504050203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14375" y="1679225"/>
            <a:ext cx="7058025" cy="97758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317500" indent="-317500">
              <a:lnSpc>
                <a:spcPct val="130000"/>
              </a:lnSpc>
              <a:buClr>
                <a:srgbClr val="FF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离散型随机变量分布函数的特征：</a:t>
            </a:r>
            <a:endParaRPr lang="en-US" altLang="zh-CN" sz="2400" b="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17500" indent="-317500">
              <a:lnSpc>
                <a:spcPct val="130000"/>
              </a:lnSpc>
              <a:buClr>
                <a:srgbClr val="FF0000"/>
              </a:buClr>
              <a:defRPr/>
            </a:pP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阶梯函数</a:t>
            </a: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,  </a:t>
            </a: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阶梯数为有限或可列个</a:t>
            </a: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endParaRPr lang="zh-CN" altLang="en-US" sz="24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63" y="2943382"/>
            <a:ext cx="3616325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273808" y="2875970"/>
            <a:ext cx="3681413" cy="433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设 </a:t>
            </a:r>
            <a:r>
              <a:rPr lang="en-US" altLang="zh-CN" sz="24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400" b="0" i="1" dirty="0"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的分布律为</a:t>
            </a:r>
            <a:endParaRPr lang="zh-CN" altLang="en-US" sz="24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1304925" y="3465999"/>
            <a:ext cx="576263" cy="433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3505" tIns="31753" rIns="63505" bIns="31753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endParaRPr lang="zh-CN" altLang="en-US" sz="24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28" y="3421547"/>
            <a:ext cx="3879851" cy="261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22"/>
          <p:cNvSpPr>
            <a:spLocks noChangeArrowheads="1"/>
          </p:cNvSpPr>
          <p:nvPr/>
        </p:nvSpPr>
        <p:spPr bwMode="auto">
          <a:xfrm>
            <a:off x="1601790" y="6038331"/>
            <a:ext cx="6096000" cy="6000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3505" tIns="31753" rIns="63505" bIns="31753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  <a:defRPr/>
            </a:pP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分布函数又称</a:t>
            </a:r>
            <a:r>
              <a:rPr lang="zh-CN" altLang="en-US" sz="2400" b="0" dirty="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累积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+mn-lt"/>
                <a:ea typeface="+mn-ea"/>
                <a:cs typeface="Times New Roman" panose="02020603050405020304" pitchFamily="18" charset="0"/>
              </a:rPr>
              <a:t>cumulative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latin typeface="+mn-lt"/>
                <a:ea typeface="+mn-ea"/>
                <a:cs typeface="Times New Roman" panose="02020603050405020304" pitchFamily="18" charset="0"/>
              </a:rPr>
              <a:t>分布函数</a:t>
            </a:r>
            <a:r>
              <a:rPr lang="en-US" altLang="zh-CN" sz="2400" b="0" dirty="0">
                <a:latin typeface="+mn-lt"/>
                <a:ea typeface="+mn-ea"/>
                <a:cs typeface="Times New Roman" panose="02020603050405020304" pitchFamily="18" charset="0"/>
              </a:rPr>
              <a:t>. </a:t>
            </a:r>
            <a:endParaRPr lang="zh-CN" altLang="en-US" sz="2400" b="0" dirty="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871538" y="6133581"/>
            <a:ext cx="777874" cy="460375"/>
            <a:chOff x="1216199" y="1274564"/>
            <a:chExt cx="777468" cy="461665"/>
          </a:xfrm>
        </p:grpSpPr>
        <p:pic>
          <p:nvPicPr>
            <p:cNvPr id="21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199" y="1356493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485933" y="1274564"/>
              <a:ext cx="507734" cy="46166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b="1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2400" kern="1000" dirty="0">
                  <a:solidFill>
                    <a:schemeClr val="accent3"/>
                  </a:solidFill>
                  <a:latin typeface="+mn-lt"/>
                  <a:ea typeface="+mn-ea"/>
                </a:rPr>
                <a:t>注</a:t>
              </a:r>
              <a:endParaRPr lang="en-US" altLang="zh-CN" sz="2400" kern="1000" dirty="0">
                <a:solidFill>
                  <a:schemeClr val="accent3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451844" y="1673993"/>
            <a:ext cx="8240316" cy="17068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一汽车沿一街道行驶，需要通过三个均设有红绿灯的路口，在每个路口遇到红灯的概率都为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，且信号灯工作相互独立。以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表示该汽车首次遇到红灯停下来时，在该街道上已经通过的路口数，求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的分布律即分布函数？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25183" y="3548179"/>
            <a:ext cx="747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1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1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3612" y="3579413"/>
            <a:ext cx="780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的取值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。设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表示汽车在第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个路口遇到红灯，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325" y="4279980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离散型随机变量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的分布律为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01325" y="5056326"/>
          <a:ext cx="309555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110"/>
                <a:gridCol w="619110"/>
                <a:gridCol w="619110"/>
                <a:gridCol w="619110"/>
                <a:gridCol w="619110"/>
              </a:tblGrid>
              <a:tr h="26808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68083">
                <a:tc>
                  <a:txBody>
                    <a:bodyPr/>
                    <a:lstStyle/>
                    <a:p>
                      <a:pPr algn="ctr"/>
                      <a:r>
                        <a:rPr lang="en-US" altLang="zh-CN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1/8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箭头 4"/>
          <p:cNvSpPr/>
          <p:nvPr/>
        </p:nvSpPr>
        <p:spPr>
          <a:xfrm>
            <a:off x="3991027" y="5132765"/>
            <a:ext cx="710976" cy="444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949548" y="4133203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离散型随机变量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的分布函数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295277" y="4698186"/>
          <a:ext cx="2239962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01" name="Equation" r:id="rId2" imgW="30784800" imgH="19812000" progId="Equation.DSMT4">
                  <p:embed/>
                </p:oleObj>
              </mc:Choice>
              <mc:Fallback>
                <p:oleObj name="Equation" r:id="rId2" imgW="30784800" imgH="198120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277" y="4698186"/>
                        <a:ext cx="2239962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/>
      <p:bldP spid="2" grpId="0"/>
      <p:bldP spid="3" grpId="0"/>
      <p:bldP spid="5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538670" y="1853718"/>
            <a:ext cx="7773645" cy="110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以下介绍几种常用的离散型分布</a:t>
            </a:r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</a:rPr>
              <a:t>：</a:t>
            </a:r>
            <a:endParaRPr lang="en-US" altLang="zh-CN" sz="3600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单点分布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两点分布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二项分布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泊松分布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6078" y="1688318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①</a:t>
            </a:r>
            <a:r>
              <a:rPr lang="zh-CN" altLang="en-US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单点分布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6078" y="2149983"/>
            <a:ext cx="6494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若随机变量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的分布律为                       ，则称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服从单点分布。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6077" y="2655510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②</a:t>
            </a:r>
            <a:r>
              <a:rPr lang="zh-CN" altLang="en-US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两点分布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770188" y="2202431"/>
          <a:ext cx="1312809" cy="316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15" name="Equation" r:id="rId1" imgW="17678400" imgH="4267200" progId="Equation.DSMT4">
                  <p:embed/>
                </p:oleObj>
              </mc:Choice>
              <mc:Fallback>
                <p:oleObj name="Equation" r:id="rId1" imgW="17678400" imgH="4267200" progId="Equation.DSMT4">
                  <p:embed/>
                  <p:pic>
                    <p:nvPicPr>
                      <p:cNvPr id="0" name="图片 995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70188" y="2202431"/>
                        <a:ext cx="1312809" cy="316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77975" y="3127316"/>
            <a:ext cx="8680300" cy="785217"/>
            <a:chOff x="1733956" y="2696049"/>
            <a:chExt cx="8680300" cy="785217"/>
          </a:xfrm>
        </p:grpSpPr>
        <p:grpSp>
          <p:nvGrpSpPr>
            <p:cNvPr id="4" name="组合 3"/>
            <p:cNvGrpSpPr/>
            <p:nvPr/>
          </p:nvGrpSpPr>
          <p:grpSpPr>
            <a:xfrm>
              <a:off x="1733956" y="2696049"/>
              <a:ext cx="8680300" cy="777264"/>
              <a:chOff x="1733957" y="2717065"/>
              <a:chExt cx="8680300" cy="777264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733957" y="2717065"/>
                <a:ext cx="8680300" cy="777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/>
                    <a:cs typeface="Times New Roman" panose="02020603050405020304" pitchFamily="18" charset="0"/>
                  </a:rPr>
                  <a:t>若随机变量</a:t>
                </a:r>
                <a:r>
                  <a:rPr lang="en-US" altLang="zh-CN" b="1" i="1" dirty="0">
                    <a:solidFill>
                      <a:prstClr val="black"/>
                    </a:solidFill>
                    <a:latin typeface="Times New Roman" panose="02020603050405020304"/>
                    <a:cs typeface="Times New Roman" panose="02020603050405020304" pitchFamily="18" charset="0"/>
                  </a:rPr>
                  <a:t>X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/>
                    <a:cs typeface="Times New Roman" panose="02020603050405020304" pitchFamily="18" charset="0"/>
                  </a:rPr>
                  <a:t>的分布律为                                ，                         ，或则统一地表示为                                                         ，其中                 ，则称</a:t>
                </a:r>
                <a:r>
                  <a:rPr lang="en-US" altLang="zh-CN" b="1" i="1" dirty="0">
                    <a:solidFill>
                      <a:prstClr val="black"/>
                    </a:solidFill>
                    <a:latin typeface="Times New Roman" panose="02020603050405020304"/>
                    <a:cs typeface="Times New Roman" panose="02020603050405020304" pitchFamily="18" charset="0"/>
                  </a:rPr>
                  <a:t>X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/>
                    <a:cs typeface="Times New Roman" panose="02020603050405020304" pitchFamily="18" charset="0"/>
                  </a:rPr>
                  <a:t>服从两点分布。</a:t>
                </a:r>
                <a:endParaRPr lang="zh-CN" altLang="en-US" dirty="0"/>
              </a:p>
            </p:txBody>
          </p:sp>
          <p:graphicFrame>
            <p:nvGraphicFramePr>
              <p:cNvPr id="8" name="对象 10"/>
              <p:cNvGraphicFramePr>
                <a:graphicFrameLocks noChangeAspect="1"/>
              </p:cNvGraphicFramePr>
              <p:nvPr/>
            </p:nvGraphicFramePr>
            <p:xfrm>
              <a:off x="4305300" y="2763689"/>
              <a:ext cx="1868488" cy="3618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816" name="Equation" r:id="rId3" imgW="23774400" imgH="4572000" progId="Equation.DSMT4">
                      <p:embed/>
                    </p:oleObj>
                  </mc:Choice>
                  <mc:Fallback>
                    <p:oleObj name="Equation" r:id="rId3" imgW="23774400" imgH="4572000" progId="Equation.DSMT4">
                      <p:embed/>
                      <p:pic>
                        <p:nvPicPr>
                          <p:cNvPr id="0" name="对象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05300" y="2763689"/>
                            <a:ext cx="1868488" cy="3618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对象 10"/>
              <p:cNvGraphicFramePr>
                <a:graphicFrameLocks noChangeAspect="1"/>
              </p:cNvGraphicFramePr>
              <p:nvPr/>
            </p:nvGraphicFramePr>
            <p:xfrm>
              <a:off x="6307610" y="2783741"/>
              <a:ext cx="1493365" cy="3523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817" name="Equation" r:id="rId5" imgW="19507200" imgH="4572000" progId="Equation.DSMT4">
                      <p:embed/>
                    </p:oleObj>
                  </mc:Choice>
                  <mc:Fallback>
                    <p:oleObj name="Equation" r:id="rId5" imgW="19507200" imgH="4572000" progId="Equation.DSMT4">
                      <p:embed/>
                      <p:pic>
                        <p:nvPicPr>
                          <p:cNvPr id="0" name="对象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07610" y="2783741"/>
                            <a:ext cx="1493365" cy="3523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对象 10"/>
            <p:cNvGraphicFramePr>
              <a:graphicFrameLocks noChangeAspect="1"/>
            </p:cNvGraphicFramePr>
            <p:nvPr/>
          </p:nvGraphicFramePr>
          <p:xfrm>
            <a:off x="2122488" y="3128362"/>
            <a:ext cx="3207956" cy="352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18" name="Equation" r:id="rId7" imgW="44805600" imgH="4876800" progId="Equation.DSMT4">
                    <p:embed/>
                  </p:oleObj>
                </mc:Choice>
                <mc:Fallback>
                  <p:oleObj name="Equation" r:id="rId7" imgW="44805600" imgH="48768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2488" y="3128362"/>
                          <a:ext cx="3207956" cy="3529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0"/>
            <p:cNvGraphicFramePr>
              <a:graphicFrameLocks noChangeAspect="1"/>
            </p:cNvGraphicFramePr>
            <p:nvPr/>
          </p:nvGraphicFramePr>
          <p:xfrm>
            <a:off x="6074106" y="3169314"/>
            <a:ext cx="873125" cy="307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19" name="Equation" r:id="rId9" imgW="12192000" imgH="4267200" progId="Equation.DSMT4">
                    <p:embed/>
                  </p:oleObj>
                </mc:Choice>
                <mc:Fallback>
                  <p:oleObj name="Equation" r:id="rId9" imgW="12192000" imgH="42672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74106" y="3169314"/>
                          <a:ext cx="873125" cy="3079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465583" y="4131455"/>
            <a:ext cx="7629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特别地，当            ，           ，称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服从</a:t>
            </a:r>
            <a:r>
              <a:rPr lang="en-US" altLang="zh-CN" b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0 - 1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分布，记为                        ，或</a:t>
            </a:r>
            <a:endParaRPr lang="zh-CN" altLang="en-US" dirty="0"/>
          </a:p>
        </p:txBody>
      </p:sp>
      <p:graphicFrame>
        <p:nvGraphicFramePr>
          <p:cNvPr id="18" name="对象 10"/>
          <p:cNvGraphicFramePr>
            <a:graphicFrameLocks noChangeAspect="1"/>
          </p:cNvGraphicFramePr>
          <p:nvPr/>
        </p:nvGraphicFramePr>
        <p:xfrm>
          <a:off x="1675160" y="4147052"/>
          <a:ext cx="69532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0" name="Equation" r:id="rId11" imgW="8839200" imgH="4267200" progId="Equation.DSMT4">
                  <p:embed/>
                </p:oleObj>
              </mc:Choice>
              <mc:Fallback>
                <p:oleObj name="Equation" r:id="rId11" imgW="8839200" imgH="4267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5160" y="4147052"/>
                        <a:ext cx="695325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0"/>
          <p:cNvGraphicFramePr>
            <a:graphicFrameLocks noChangeAspect="1"/>
          </p:cNvGraphicFramePr>
          <p:nvPr/>
        </p:nvGraphicFramePr>
        <p:xfrm>
          <a:off x="2504281" y="4143338"/>
          <a:ext cx="64611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1" name="Equation" r:id="rId13" imgW="8229600" imgH="4267200" progId="Equation.DSMT4">
                  <p:embed/>
                </p:oleObj>
              </mc:Choice>
              <mc:Fallback>
                <p:oleObj name="Equation" r:id="rId13" imgW="8229600" imgH="4267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281" y="4143338"/>
                        <a:ext cx="646113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3397419" y="4719709"/>
          <a:ext cx="1554209" cy="6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2" name="Equation" r:id="rId15" imgW="17678400" imgH="7620000" progId="Equation.DSMT4">
                  <p:embed/>
                </p:oleObj>
              </mc:Choice>
              <mc:Fallback>
                <p:oleObj name="Equation" r:id="rId15" imgW="17678400" imgH="7620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419" y="4719709"/>
                        <a:ext cx="1554209" cy="67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5993608" y="4143338"/>
          <a:ext cx="1260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23" name="Equation" r:id="rId17" imgW="16459200" imgH="5181600" progId="Equation.DSMT4">
                  <p:embed/>
                </p:oleObj>
              </mc:Choice>
              <mc:Fallback>
                <p:oleObj name="Equation" r:id="rId17" imgW="16459200" imgH="51816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3608" y="4143338"/>
                        <a:ext cx="12604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23143" y="1754779"/>
            <a:ext cx="6358732" cy="100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"/>
              </a:spcBef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0-1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分布虽然简单</a:t>
            </a: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却能很好地刻画实际问题中常见的对立现象：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105693" y="3074987"/>
            <a:ext cx="6589713" cy="3109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试验的成功与失败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产品的合格与不合格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疾病的治愈与未愈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股市的“牛市”与“熊市”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zh-CN" altLang="en-US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生男孩与生女孩</a:t>
            </a:r>
            <a:endParaRPr lang="en-US" altLang="zh-CN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30000"/>
              </a:lnSpc>
              <a:spcBef>
                <a:spcPct val="10000"/>
              </a:spcBef>
              <a:buClr>
                <a:srgbClr val="FF0000"/>
              </a:buClr>
              <a:buFontTx/>
              <a:buChar char="•"/>
            </a:pPr>
            <a:r>
              <a:rPr lang="en-US" altLang="zh-CN" sz="24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lang="zh-CN" altLang="en-US" sz="24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911225" y="1738313"/>
            <a:ext cx="6732588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10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1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收入分布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续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我国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2012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年家庭人均收入</a:t>
            </a:r>
            <a:r>
              <a:rPr lang="en-US" altLang="zh-CN" sz="21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千元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分布如下：</a:t>
            </a:r>
            <a:endParaRPr lang="zh-CN" altLang="en-US" sz="21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06550" y="2604135"/>
          <a:ext cx="4960781" cy="1076960"/>
        </p:xfrm>
        <a:graphic>
          <a:graphicData uri="http://schemas.openxmlformats.org/drawingml/2006/table">
            <a:tbl>
              <a:tblPr firstRow="1" bandRow="1"/>
              <a:tblGrid>
                <a:gridCol w="1306830"/>
                <a:gridCol w="511671"/>
                <a:gridCol w="482447"/>
                <a:gridCol w="508104"/>
                <a:gridCol w="375555"/>
                <a:gridCol w="530195"/>
                <a:gridCol w="596469"/>
                <a:gridCol w="649510"/>
              </a:tblGrid>
              <a:tr h="37591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i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 </a:t>
                      </a:r>
                      <a:r>
                        <a:rPr lang="en-US" altLang="zh-CN" sz="13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3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千元</a:t>
                      </a:r>
                      <a:r>
                        <a:rPr lang="en-US" altLang="zh-CN" sz="13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13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15.9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25.8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2500"/>
                        </a:lnSpc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34.3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</a:tr>
              <a:tr h="6924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l">
                        <a:lnSpc>
                          <a:spcPts val="2500"/>
                        </a:lnSpc>
                      </a:pPr>
                      <a:r>
                        <a:rPr lang="zh-CN" altLang="en-US" sz="1300" b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收入不高于</a:t>
                      </a:r>
                      <a:r>
                        <a:rPr lang="en-US" altLang="zh-CN" sz="1300" b="1" i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zh-CN" altLang="en-US" sz="1300" b="1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的家庭比例</a:t>
                      </a:r>
                      <a:endParaRPr lang="zh-CN" altLang="en-US" sz="1300" b="1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  <a:spcBef>
                          <a:spcPts val="5400"/>
                        </a:spcBef>
                      </a:pPr>
                      <a:r>
                        <a:rPr lang="en-US" altLang="zh-CN" sz="13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zh-CN" altLang="en-US" sz="13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7872" marR="57872" marT="30994" marB="30994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7A43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06450" y="3886045"/>
            <a:ext cx="6264275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若规定家庭人均收入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千元为贫困线</a:t>
            </a:r>
            <a:r>
              <a:rPr lang="en-US" altLang="zh-CN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1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又令</a:t>
            </a:r>
            <a:endParaRPr lang="zh-CN" altLang="en-US" sz="21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228974" y="4419290"/>
          <a:ext cx="1419225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9" name="Equation" r:id="rId2" imgW="19507200" imgH="9448800" progId="Equation.DSMT4">
                  <p:embed/>
                </p:oleObj>
              </mc:Choice>
              <mc:Fallback>
                <p:oleObj name="Equation" r:id="rId2" imgW="19507200" imgH="94488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4" y="4419290"/>
                        <a:ext cx="1419225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09600" y="5254318"/>
            <a:ext cx="7277100" cy="89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服从参数为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0.1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的两点分布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可以看成是某家庭是否是贫困家庭的</a:t>
            </a:r>
            <a:r>
              <a:rPr lang="zh-CN" altLang="en-US" sz="2100" b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示性函数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3846" y="1663915"/>
            <a:ext cx="62226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当随机试验的结果只有两个时，称为伯努利试验。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13"/>
          <p:cNvGraphicFramePr>
            <a:graphicFrameLocks noChangeAspect="1"/>
          </p:cNvGraphicFramePr>
          <p:nvPr/>
        </p:nvGraphicFramePr>
        <p:xfrm>
          <a:off x="6680995" y="1719916"/>
          <a:ext cx="1243657" cy="366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8" name="Equation" r:id="rId1" imgW="647700" imgH="190500" progId="Equation.DSMT4">
                  <p:embed/>
                </p:oleObj>
              </mc:Choice>
              <mc:Fallback>
                <p:oleObj name="Equation" r:id="rId1" imgW="647700" imgH="1905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0995" y="1719916"/>
                        <a:ext cx="1243657" cy="366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12"/>
          <p:cNvSpPr>
            <a:spLocks noChangeArrowheads="1"/>
          </p:cNvSpPr>
          <p:nvPr/>
        </p:nvSpPr>
        <p:spPr bwMode="auto">
          <a:xfrm>
            <a:off x="563563" y="2146570"/>
            <a:ext cx="8561387" cy="48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将伯努利试验独立地做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次，称为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重伯努利试验，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96546" y="2665304"/>
            <a:ext cx="6276535" cy="136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一般地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考虑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重伯努利试验有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两个要素：</a:t>
            </a:r>
            <a:endParaRPr lang="en-US" altLang="zh-CN" sz="2200" b="0" dirty="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① 成功率 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为常数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; 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② 多次伯努利试验之间独立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en-US" altLang="zh-CN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研究事件“恰有某特定的 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 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次试验成功”的概率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流程图: 联系 2"/>
          <p:cNvSpPr>
            <a:spLocks noChangeArrowheads="1"/>
          </p:cNvSpPr>
          <p:nvPr/>
        </p:nvSpPr>
        <p:spPr bwMode="auto">
          <a:xfrm>
            <a:off x="1536884" y="4307216"/>
            <a:ext cx="230187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流程图: 联系 11"/>
          <p:cNvSpPr>
            <a:spLocks noChangeArrowheads="1"/>
          </p:cNvSpPr>
          <p:nvPr/>
        </p:nvSpPr>
        <p:spPr bwMode="auto">
          <a:xfrm>
            <a:off x="1968684" y="4307216"/>
            <a:ext cx="230187" cy="230188"/>
          </a:xfrm>
          <a:prstGeom prst="flowChartConnector">
            <a:avLst/>
          </a:prstGeom>
          <a:pattFill prst="pct80">
            <a:fgClr>
              <a:srgbClr val="000099"/>
            </a:fgClr>
            <a:bgClr>
              <a:srgbClr val="FFFFFF"/>
            </a:bgClr>
          </a:pattFill>
          <a:ln w="25400" algn="ctr">
            <a:solidFill>
              <a:srgbClr val="0000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流程图: 联系 13"/>
          <p:cNvSpPr>
            <a:spLocks noChangeArrowheads="1"/>
          </p:cNvSpPr>
          <p:nvPr/>
        </p:nvSpPr>
        <p:spPr bwMode="auto">
          <a:xfrm>
            <a:off x="2833871" y="4307216"/>
            <a:ext cx="230188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流程图: 联系 14"/>
          <p:cNvSpPr>
            <a:spLocks noChangeArrowheads="1"/>
          </p:cNvSpPr>
          <p:nvPr/>
        </p:nvSpPr>
        <p:spPr bwMode="auto">
          <a:xfrm>
            <a:off x="3279959" y="4307216"/>
            <a:ext cx="230187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流程图: 联系 15"/>
          <p:cNvSpPr>
            <a:spLocks noChangeArrowheads="1"/>
          </p:cNvSpPr>
          <p:nvPr/>
        </p:nvSpPr>
        <p:spPr bwMode="auto">
          <a:xfrm>
            <a:off x="3697471" y="4307216"/>
            <a:ext cx="230188" cy="230188"/>
          </a:xfrm>
          <a:prstGeom prst="flowChartConnector">
            <a:avLst/>
          </a:prstGeom>
          <a:pattFill prst="pct80">
            <a:fgClr>
              <a:srgbClr val="000099"/>
            </a:fgClr>
            <a:bgClr>
              <a:srgbClr val="FFFFFF"/>
            </a:bgClr>
          </a:pattFill>
          <a:ln w="25400" algn="ctr">
            <a:solidFill>
              <a:srgbClr val="0000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流程图: 联系 16"/>
          <p:cNvSpPr>
            <a:spLocks noChangeArrowheads="1"/>
          </p:cNvSpPr>
          <p:nvPr/>
        </p:nvSpPr>
        <p:spPr bwMode="auto">
          <a:xfrm>
            <a:off x="4114984" y="4307216"/>
            <a:ext cx="230187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流程图: 联系 17"/>
          <p:cNvSpPr>
            <a:spLocks noChangeArrowheads="1"/>
          </p:cNvSpPr>
          <p:nvPr/>
        </p:nvSpPr>
        <p:spPr bwMode="auto">
          <a:xfrm>
            <a:off x="4510271" y="4307216"/>
            <a:ext cx="231775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流程图: 联系 18"/>
          <p:cNvSpPr>
            <a:spLocks noChangeArrowheads="1"/>
          </p:cNvSpPr>
          <p:nvPr/>
        </p:nvSpPr>
        <p:spPr bwMode="auto">
          <a:xfrm>
            <a:off x="2436996" y="4307216"/>
            <a:ext cx="230188" cy="230188"/>
          </a:xfrm>
          <a:prstGeom prst="flowChartConnector">
            <a:avLst/>
          </a:prstGeom>
          <a:pattFill prst="pct80">
            <a:fgClr>
              <a:srgbClr val="000099"/>
            </a:fgClr>
            <a:bgClr>
              <a:srgbClr val="FFFFFF"/>
            </a:bgClr>
          </a:pattFill>
          <a:ln w="25400" algn="ctr">
            <a:solidFill>
              <a:srgbClr val="0000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4835709" y="4164341"/>
            <a:ext cx="5445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流程图: 联系 20"/>
          <p:cNvSpPr>
            <a:spLocks noChangeArrowheads="1"/>
          </p:cNvSpPr>
          <p:nvPr/>
        </p:nvSpPr>
        <p:spPr bwMode="auto">
          <a:xfrm>
            <a:off x="5534209" y="4307216"/>
            <a:ext cx="230187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流程图: 联系 21"/>
          <p:cNvSpPr>
            <a:spLocks noChangeArrowheads="1"/>
          </p:cNvSpPr>
          <p:nvPr/>
        </p:nvSpPr>
        <p:spPr bwMode="auto">
          <a:xfrm>
            <a:off x="5972359" y="4307216"/>
            <a:ext cx="230187" cy="230188"/>
          </a:xfrm>
          <a:prstGeom prst="flowChartConnector">
            <a:avLst/>
          </a:prstGeom>
          <a:pattFill prst="pct80">
            <a:fgClr>
              <a:srgbClr val="000099"/>
            </a:fgClr>
            <a:bgClr>
              <a:srgbClr val="FFFFFF"/>
            </a:bgClr>
          </a:pattFill>
          <a:ln w="25400" algn="ctr">
            <a:solidFill>
              <a:srgbClr val="0000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流程图: 联系 22"/>
          <p:cNvSpPr>
            <a:spLocks noChangeArrowheads="1"/>
          </p:cNvSpPr>
          <p:nvPr/>
        </p:nvSpPr>
        <p:spPr bwMode="auto">
          <a:xfrm>
            <a:off x="6404159" y="4307216"/>
            <a:ext cx="231775" cy="230188"/>
          </a:xfrm>
          <a:prstGeom prst="flowChartConnector">
            <a:avLst/>
          </a:prstGeom>
          <a:noFill/>
          <a:ln w="25400" algn="ctr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流程图: 联系 24"/>
          <p:cNvSpPr>
            <a:spLocks noChangeArrowheads="1"/>
          </p:cNvSpPr>
          <p:nvPr/>
        </p:nvSpPr>
        <p:spPr bwMode="auto">
          <a:xfrm>
            <a:off x="6829609" y="4307216"/>
            <a:ext cx="230187" cy="230188"/>
          </a:xfrm>
          <a:prstGeom prst="flowChartConnector">
            <a:avLst/>
          </a:prstGeom>
          <a:pattFill prst="pct80">
            <a:fgClr>
              <a:srgbClr val="000099"/>
            </a:fgClr>
            <a:bgClr>
              <a:srgbClr val="FFFFFF"/>
            </a:bgClr>
          </a:pattFill>
          <a:ln w="25400" algn="ctr">
            <a:solidFill>
              <a:srgbClr val="0000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5" name="组合 24"/>
          <p:cNvGrpSpPr/>
          <p:nvPr/>
        </p:nvGrpSpPr>
        <p:grpSpPr bwMode="auto">
          <a:xfrm>
            <a:off x="1825809" y="4739016"/>
            <a:ext cx="5230812" cy="595313"/>
            <a:chOff x="1584325" y="4180185"/>
            <a:chExt cx="5230813" cy="595987"/>
          </a:xfrm>
        </p:grpSpPr>
        <p:sp>
          <p:nvSpPr>
            <p:cNvPr id="26" name="右大括号 2"/>
            <p:cNvSpPr/>
            <p:nvPr/>
          </p:nvSpPr>
          <p:spPr bwMode="auto">
            <a:xfrm rot="5400000">
              <a:off x="4082257" y="1682253"/>
              <a:ext cx="234950" cy="5230813"/>
            </a:xfrm>
            <a:prstGeom prst="rightBrace">
              <a:avLst>
                <a:gd name="adj1" fmla="val 163781"/>
                <a:gd name="adj2" fmla="val 50889"/>
              </a:avLst>
            </a:prstGeom>
            <a:noFill/>
            <a:ln w="9525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4414838" y="4345285"/>
              <a:ext cx="219551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次试验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9"/>
          <p:cNvGrpSpPr/>
          <p:nvPr/>
        </p:nvGrpSpPr>
        <p:grpSpPr bwMode="auto">
          <a:xfrm>
            <a:off x="631442" y="5361404"/>
            <a:ext cx="6516687" cy="696913"/>
            <a:chOff x="402279" y="3983858"/>
            <a:chExt cx="6516359" cy="747830"/>
          </a:xfrm>
        </p:grpSpPr>
        <p:graphicFrame>
          <p:nvGraphicFramePr>
            <p:cNvPr id="30" name="Object 14"/>
            <p:cNvGraphicFramePr>
              <a:graphicFrameLocks noChangeAspect="1"/>
            </p:cNvGraphicFramePr>
            <p:nvPr/>
          </p:nvGraphicFramePr>
          <p:xfrm>
            <a:off x="4768607" y="3983858"/>
            <a:ext cx="458002" cy="7478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9" name="Equation" r:id="rId3" imgW="241300" imgH="393700" progId="Equation.DSMT4">
                    <p:embed/>
                  </p:oleObj>
                </mc:Choice>
                <mc:Fallback>
                  <p:oleObj name="Equation" r:id="rId3" imgW="241300" imgH="3937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8607" y="3983858"/>
                          <a:ext cx="458002" cy="7478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矩形 2"/>
            <p:cNvSpPr>
              <a:spLocks noChangeArrowheads="1"/>
            </p:cNvSpPr>
            <p:nvPr/>
          </p:nvSpPr>
          <p:spPr bwMode="auto">
            <a:xfrm>
              <a:off x="402279" y="4069337"/>
              <a:ext cx="6516359" cy="571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而“成功次数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k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”的不同情况共有      种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5768364" y="5413988"/>
            <a:ext cx="194786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它们是互斥的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59" y="6050267"/>
            <a:ext cx="40671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225698" y="6195187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因此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 animBg="1"/>
      <p:bldP spid="3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2418810" y="1683943"/>
            <a:ext cx="3390672" cy="51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为什么要引入随机变量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?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83782" y="2332912"/>
            <a:ext cx="2111375" cy="476250"/>
            <a:chOff x="-3154833" y="969047"/>
            <a:chExt cx="2110209" cy="477054"/>
          </a:xfrm>
        </p:grpSpPr>
        <p:pic>
          <p:nvPicPr>
            <p:cNvPr id="11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54833" y="1038099"/>
              <a:ext cx="3603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-2832749" y="969047"/>
              <a:ext cx="178812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随机变量：</a:t>
              </a:r>
              <a:endParaRPr kumimoji="0" lang="zh-CN" altLang="en-US" sz="25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2075487" y="2319473"/>
            <a:ext cx="7068513" cy="47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对于随机试验的每一结果（样本）</a:t>
            </a:r>
            <a:r>
              <a:rPr lang="zh-CN" altLang="en-US" sz="2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一个实数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688601" y="4390009"/>
            <a:ext cx="7021512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457200" indent="-4572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有些问题我们关心的不是随机试验的结果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而是联系该结果的数量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引入随机变量有助于研究所关心的问题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zh-CN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棱台 29"/>
          <p:cNvSpPr/>
          <p:nvPr/>
        </p:nvSpPr>
        <p:spPr bwMode="auto">
          <a:xfrm>
            <a:off x="1268396" y="3215487"/>
            <a:ext cx="2300828" cy="1070075"/>
          </a:xfrm>
          <a:prstGeom prst="bevel">
            <a:avLst/>
          </a:prstGeom>
          <a:solidFill>
            <a:srgbClr val="A8C28E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5974" tIns="32987" rIns="65974" bIns="32987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随机现象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（所关心的）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flipV="1">
            <a:off x="3566738" y="3789934"/>
            <a:ext cx="1446213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arrow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7" name="棱台 31"/>
          <p:cNvSpPr/>
          <p:nvPr/>
        </p:nvSpPr>
        <p:spPr bwMode="auto">
          <a:xfrm>
            <a:off x="5014684" y="3215487"/>
            <a:ext cx="2299335" cy="1070075"/>
          </a:xfrm>
          <a:prstGeom prst="bevel">
            <a:avLst/>
          </a:prstGeom>
          <a:solidFill>
            <a:srgbClr val="A8C28E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65974" tIns="32987" rIns="65974" bIns="32987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实值函数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（所熟悉的）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Box 32"/>
          <p:cNvSpPr txBox="1">
            <a:spLocks noChangeArrowheads="1"/>
          </p:cNvSpPr>
          <p:nvPr/>
        </p:nvSpPr>
        <p:spPr bwMode="auto">
          <a:xfrm>
            <a:off x="3593726" y="3208909"/>
            <a:ext cx="1776412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随机变量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33"/>
          <p:cNvSpPr txBox="1">
            <a:spLocks noChangeArrowheads="1"/>
          </p:cNvSpPr>
          <p:nvPr/>
        </p:nvSpPr>
        <p:spPr bwMode="auto">
          <a:xfrm>
            <a:off x="3719138" y="3893121"/>
            <a:ext cx="1193800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纽 带</a:t>
            </a:r>
            <a:endParaRPr lang="zh-CN" altLang="en-US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 animBg="1"/>
      <p:bldP spid="17" grpId="0" animBg="1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7607" y="1879359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③</a:t>
            </a:r>
            <a:r>
              <a:rPr lang="zh-CN" altLang="en-US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二项分布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8554" y="2747351"/>
            <a:ext cx="2867095" cy="41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若随机变量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的分布律为</a:t>
            </a:r>
            <a:endParaRPr lang="zh-CN" altLang="en-US" dirty="0"/>
          </a:p>
        </p:txBody>
      </p:sp>
      <p:graphicFrame>
        <p:nvGraphicFramePr>
          <p:cNvPr id="14" name="对象 10"/>
          <p:cNvGraphicFramePr>
            <a:graphicFrameLocks noChangeAspect="1"/>
          </p:cNvGraphicFramePr>
          <p:nvPr/>
        </p:nvGraphicFramePr>
        <p:xfrm>
          <a:off x="2325370" y="3437255"/>
          <a:ext cx="3562985" cy="61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77" name="Equation" r:id="rId1" imgW="2222500" imgH="368300" progId="Equation.DSMT4">
                  <p:embed/>
                </p:oleObj>
              </mc:Choice>
              <mc:Fallback>
                <p:oleObj name="Equation" r:id="rId1" imgW="2222500" imgH="368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370" y="3437255"/>
                        <a:ext cx="3562985" cy="6197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28554" y="4236023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其中，              ，则称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服从参数为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的二项分布，记为</a:t>
            </a:r>
            <a:endParaRPr lang="zh-CN" altLang="en-US" dirty="0"/>
          </a:p>
        </p:txBody>
      </p:sp>
      <p:graphicFrame>
        <p:nvGraphicFramePr>
          <p:cNvPr id="16" name="对象 10"/>
          <p:cNvGraphicFramePr>
            <a:graphicFrameLocks noChangeAspect="1"/>
          </p:cNvGraphicFramePr>
          <p:nvPr/>
        </p:nvGraphicFramePr>
        <p:xfrm>
          <a:off x="1098562" y="4271587"/>
          <a:ext cx="9588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78" name="Equation" r:id="rId3" imgW="12192000" imgH="4267200" progId="Equation.DSMT4">
                  <p:embed/>
                </p:oleObj>
              </mc:Choice>
              <mc:Fallback>
                <p:oleObj name="Equation" r:id="rId3" imgW="12192000" imgH="42672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62" y="4271587"/>
                        <a:ext cx="9588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6317458" y="4239837"/>
          <a:ext cx="12604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79" name="Equation" r:id="rId5" imgW="16459200" imgH="5181600" progId="Equation.DSMT4">
                  <p:embed/>
                </p:oleObj>
              </mc:Choice>
              <mc:Fallback>
                <p:oleObj name="Equation" r:id="rId5" imgW="16459200" imgH="51816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7458" y="4239837"/>
                        <a:ext cx="126047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1677664" y="1646584"/>
            <a:ext cx="391953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二项分布分布律的图示法表示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53590" y="2238824"/>
            <a:ext cx="381476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endParaRPr lang="en-US" altLang="zh-CN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584514" y="2287007"/>
          <a:ext cx="1367357" cy="643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08" name="Equation" r:id="rId1" imgW="723900" imgH="342900" progId="Equation.DSMT4">
                  <p:embed/>
                </p:oleObj>
              </mc:Choice>
              <mc:Fallback>
                <p:oleObj name="Equation" r:id="rId1" imgW="723900" imgH="342900" progId="Equation.DSMT4">
                  <p:embed/>
                  <p:pic>
                    <p:nvPicPr>
                      <p:cNvPr id="0" name="对象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514" y="2287007"/>
                        <a:ext cx="1367357" cy="643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9"/>
          <p:cNvGrpSpPr/>
          <p:nvPr/>
        </p:nvGrpSpPr>
        <p:grpSpPr bwMode="auto">
          <a:xfrm>
            <a:off x="781660" y="3371667"/>
            <a:ext cx="3316058" cy="2427613"/>
            <a:chOff x="323020" y="2744924"/>
            <a:chExt cx="4284476" cy="3236166"/>
          </a:xfrm>
        </p:grpSpPr>
        <p:sp>
          <p:nvSpPr>
            <p:cNvPr id="10" name="Text Box 105"/>
            <p:cNvSpPr txBox="1">
              <a:spLocks noChangeArrowheads="1"/>
            </p:cNvSpPr>
            <p:nvPr/>
          </p:nvSpPr>
          <p:spPr bwMode="auto">
            <a:xfrm>
              <a:off x="754552" y="5651794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107"/>
            <p:cNvSpPr txBox="1">
              <a:spLocks noChangeArrowheads="1"/>
            </p:cNvSpPr>
            <p:nvPr/>
          </p:nvSpPr>
          <p:spPr bwMode="auto">
            <a:xfrm>
              <a:off x="1043100" y="566124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Line 75"/>
            <p:cNvSpPr>
              <a:spLocks noChangeShapeType="1"/>
            </p:cNvSpPr>
            <p:nvPr/>
          </p:nvSpPr>
          <p:spPr bwMode="auto">
            <a:xfrm flipV="1">
              <a:off x="323020" y="5651480"/>
              <a:ext cx="40685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Line 76"/>
            <p:cNvSpPr>
              <a:spLocks noChangeShapeType="1"/>
            </p:cNvSpPr>
            <p:nvPr/>
          </p:nvSpPr>
          <p:spPr bwMode="auto">
            <a:xfrm flipV="1">
              <a:off x="786550" y="2816932"/>
              <a:ext cx="4762" cy="31641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4" name="Object 46"/>
            <p:cNvGraphicFramePr>
              <a:graphicFrameLocks noChangeAspect="1"/>
            </p:cNvGraphicFramePr>
            <p:nvPr/>
          </p:nvGraphicFramePr>
          <p:xfrm>
            <a:off x="4364613" y="5455836"/>
            <a:ext cx="242883" cy="385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09" name="Equation" r:id="rId3" imgW="165100" imgH="228600" progId="Equation.DSMT4">
                    <p:embed/>
                  </p:oleObj>
                </mc:Choice>
                <mc:Fallback>
                  <p:oleObj name="Equation" r:id="rId3" imgW="165100" imgH="228600" progId="Equation.DSMT4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4613" y="5455836"/>
                          <a:ext cx="242883" cy="385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47"/>
            <p:cNvGraphicFramePr>
              <a:graphicFrameLocks noChangeAspect="1"/>
            </p:cNvGraphicFramePr>
            <p:nvPr/>
          </p:nvGraphicFramePr>
          <p:xfrm>
            <a:off x="539040" y="2744924"/>
            <a:ext cx="239701" cy="309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0" name="Equation" r:id="rId5" imgW="190500" imgH="228600" progId="Equation.DSMT4">
                    <p:embed/>
                  </p:oleObj>
                </mc:Choice>
                <mc:Fallback>
                  <p:oleObj name="Equation" r:id="rId5" imgW="190500" imgH="228600" progId="Equation.DSMT4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040" y="2744924"/>
                          <a:ext cx="239701" cy="309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Oval 78"/>
            <p:cNvSpPr>
              <a:spLocks noChangeArrowheads="1"/>
            </p:cNvSpPr>
            <p:nvPr/>
          </p:nvSpPr>
          <p:spPr bwMode="auto">
            <a:xfrm>
              <a:off x="755068" y="5586673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105"/>
            <p:cNvSpPr txBox="1">
              <a:spLocks noChangeArrowheads="1"/>
            </p:cNvSpPr>
            <p:nvPr/>
          </p:nvSpPr>
          <p:spPr bwMode="auto">
            <a:xfrm>
              <a:off x="1367136" y="566124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107"/>
            <p:cNvSpPr txBox="1">
              <a:spLocks noChangeArrowheads="1"/>
            </p:cNvSpPr>
            <p:nvPr/>
          </p:nvSpPr>
          <p:spPr bwMode="auto">
            <a:xfrm>
              <a:off x="1683234" y="5657933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1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105"/>
            <p:cNvSpPr txBox="1">
              <a:spLocks noChangeArrowheads="1"/>
            </p:cNvSpPr>
            <p:nvPr/>
          </p:nvSpPr>
          <p:spPr bwMode="auto">
            <a:xfrm>
              <a:off x="1986742" y="566124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Text Box 107"/>
            <p:cNvSpPr txBox="1">
              <a:spLocks noChangeArrowheads="1"/>
            </p:cNvSpPr>
            <p:nvPr/>
          </p:nvSpPr>
          <p:spPr bwMode="auto">
            <a:xfrm>
              <a:off x="2275290" y="565618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105"/>
            <p:cNvSpPr txBox="1">
              <a:spLocks noChangeArrowheads="1"/>
            </p:cNvSpPr>
            <p:nvPr/>
          </p:nvSpPr>
          <p:spPr bwMode="auto">
            <a:xfrm>
              <a:off x="2599326" y="565618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6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Text Box 107"/>
            <p:cNvSpPr txBox="1">
              <a:spLocks noChangeArrowheads="1"/>
            </p:cNvSpPr>
            <p:nvPr/>
          </p:nvSpPr>
          <p:spPr bwMode="auto">
            <a:xfrm>
              <a:off x="2915424" y="5667387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107"/>
            <p:cNvSpPr txBox="1">
              <a:spLocks noChangeArrowheads="1"/>
            </p:cNvSpPr>
            <p:nvPr/>
          </p:nvSpPr>
          <p:spPr bwMode="auto">
            <a:xfrm>
              <a:off x="3188872" y="566124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105"/>
            <p:cNvSpPr txBox="1">
              <a:spLocks noChangeArrowheads="1"/>
            </p:cNvSpPr>
            <p:nvPr/>
          </p:nvSpPr>
          <p:spPr bwMode="auto">
            <a:xfrm>
              <a:off x="3512908" y="566124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9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107"/>
            <p:cNvSpPr txBox="1">
              <a:spLocks noChangeArrowheads="1"/>
            </p:cNvSpPr>
            <p:nvPr/>
          </p:nvSpPr>
          <p:spPr bwMode="auto">
            <a:xfrm>
              <a:off x="3829006" y="5672447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Oval 78"/>
            <p:cNvSpPr>
              <a:spLocks noChangeArrowheads="1"/>
            </p:cNvSpPr>
            <p:nvPr/>
          </p:nvSpPr>
          <p:spPr bwMode="auto">
            <a:xfrm>
              <a:off x="3959997" y="5625244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Line 91"/>
            <p:cNvSpPr>
              <a:spLocks noChangeShapeType="1"/>
            </p:cNvSpPr>
            <p:nvPr/>
          </p:nvSpPr>
          <p:spPr bwMode="auto">
            <a:xfrm flipH="1">
              <a:off x="2426779" y="3284984"/>
              <a:ext cx="18001" cy="23712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Oval 86"/>
            <p:cNvSpPr>
              <a:spLocks noChangeArrowheads="1"/>
            </p:cNvSpPr>
            <p:nvPr/>
          </p:nvSpPr>
          <p:spPr bwMode="auto">
            <a:xfrm>
              <a:off x="2411252" y="3284984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对象 5"/>
            <p:cNvGraphicFramePr>
              <a:graphicFrameLocks noChangeAspect="1"/>
            </p:cNvGraphicFramePr>
            <p:nvPr/>
          </p:nvGraphicFramePr>
          <p:xfrm>
            <a:off x="2103435" y="2996952"/>
            <a:ext cx="667857" cy="266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1" name="Equation" r:id="rId7" imgW="381000" imgH="152400" progId="Equation.DSMT4">
                    <p:embed/>
                  </p:oleObj>
                </mc:Choice>
                <mc:Fallback>
                  <p:oleObj name="Equation" r:id="rId7" imgW="381000" imgH="1524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3435" y="2996952"/>
                          <a:ext cx="667857" cy="266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Line 91"/>
            <p:cNvSpPr>
              <a:spLocks noChangeShapeType="1"/>
            </p:cNvSpPr>
            <p:nvPr/>
          </p:nvSpPr>
          <p:spPr bwMode="auto">
            <a:xfrm flipH="1">
              <a:off x="2736301" y="3704636"/>
              <a:ext cx="0" cy="19440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32" name="Oval 86"/>
            <p:cNvSpPr>
              <a:spLocks noChangeArrowheads="1"/>
            </p:cNvSpPr>
            <p:nvPr/>
          </p:nvSpPr>
          <p:spPr bwMode="auto">
            <a:xfrm>
              <a:off x="2699284" y="3638871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对象 61"/>
            <p:cNvGraphicFramePr>
              <a:graphicFrameLocks noChangeAspect="1"/>
            </p:cNvGraphicFramePr>
            <p:nvPr/>
          </p:nvGraphicFramePr>
          <p:xfrm>
            <a:off x="2571487" y="3378707"/>
            <a:ext cx="667857" cy="266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2" name="Equation" r:id="rId9" imgW="381000" imgH="152400" progId="Equation.DSMT4">
                    <p:embed/>
                  </p:oleObj>
                </mc:Choice>
                <mc:Fallback>
                  <p:oleObj name="Equation" r:id="rId9" imgW="381000" imgH="152400" progId="Equation.DSMT4">
                    <p:embed/>
                    <p:pic>
                      <p:nvPicPr>
                        <p:cNvPr id="0" name="对象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1487" y="3378707"/>
                          <a:ext cx="667857" cy="266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Line 91"/>
            <p:cNvSpPr>
              <a:spLocks noChangeShapeType="1"/>
            </p:cNvSpPr>
            <p:nvPr/>
          </p:nvSpPr>
          <p:spPr bwMode="auto">
            <a:xfrm flipH="1">
              <a:off x="2144018" y="3718925"/>
              <a:ext cx="0" cy="194401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Oval 86"/>
            <p:cNvSpPr>
              <a:spLocks noChangeArrowheads="1"/>
            </p:cNvSpPr>
            <p:nvPr/>
          </p:nvSpPr>
          <p:spPr bwMode="auto">
            <a:xfrm>
              <a:off x="2107001" y="3653160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6" name="对象 64"/>
            <p:cNvGraphicFramePr>
              <a:graphicFrameLocks noChangeAspect="1"/>
            </p:cNvGraphicFramePr>
            <p:nvPr/>
          </p:nvGraphicFramePr>
          <p:xfrm>
            <a:off x="1691172" y="3392996"/>
            <a:ext cx="667857" cy="266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3" name="Equation" r:id="rId11" imgW="381000" imgH="152400" progId="Equation.DSMT4">
                    <p:embed/>
                  </p:oleObj>
                </mc:Choice>
                <mc:Fallback>
                  <p:oleObj name="Equation" r:id="rId11" imgW="381000" imgH="152400" progId="Equation.DSMT4">
                    <p:embed/>
                    <p:pic>
                      <p:nvPicPr>
                        <p:cNvPr id="0" name="对象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172" y="3392996"/>
                          <a:ext cx="667857" cy="266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Line 91"/>
            <p:cNvSpPr>
              <a:spLocks noChangeShapeType="1"/>
            </p:cNvSpPr>
            <p:nvPr/>
          </p:nvSpPr>
          <p:spPr bwMode="auto">
            <a:xfrm flipH="1">
              <a:off x="1834496" y="4470586"/>
              <a:ext cx="0" cy="11856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1" name="Oval 86"/>
            <p:cNvSpPr>
              <a:spLocks noChangeArrowheads="1"/>
            </p:cNvSpPr>
            <p:nvPr/>
          </p:nvSpPr>
          <p:spPr bwMode="auto">
            <a:xfrm>
              <a:off x="1818969" y="4473116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对象 67"/>
            <p:cNvGraphicFramePr>
              <a:graphicFrameLocks noChangeAspect="1"/>
            </p:cNvGraphicFramePr>
            <p:nvPr/>
          </p:nvGraphicFramePr>
          <p:xfrm>
            <a:off x="1480692" y="4170549"/>
            <a:ext cx="6889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4" name="Equation" r:id="rId13" imgW="393700" imgH="152400" progId="Equation.DSMT4">
                    <p:embed/>
                  </p:oleObj>
                </mc:Choice>
                <mc:Fallback>
                  <p:oleObj name="Equation" r:id="rId13" imgW="393700" imgH="152400" progId="Equation.DSMT4">
                    <p:embed/>
                    <p:pic>
                      <p:nvPicPr>
                        <p:cNvPr id="0" name="对象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0692" y="4170549"/>
                          <a:ext cx="688975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Line 91"/>
            <p:cNvSpPr>
              <a:spLocks noChangeShapeType="1"/>
            </p:cNvSpPr>
            <p:nvPr/>
          </p:nvSpPr>
          <p:spPr bwMode="auto">
            <a:xfrm flipH="1">
              <a:off x="3069679" y="4470607"/>
              <a:ext cx="0" cy="118560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Oval 86"/>
            <p:cNvSpPr>
              <a:spLocks noChangeArrowheads="1"/>
            </p:cNvSpPr>
            <p:nvPr/>
          </p:nvSpPr>
          <p:spPr bwMode="auto">
            <a:xfrm>
              <a:off x="3054152" y="4473137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对象 70"/>
            <p:cNvGraphicFramePr>
              <a:graphicFrameLocks noChangeAspect="1"/>
            </p:cNvGraphicFramePr>
            <p:nvPr/>
          </p:nvGraphicFramePr>
          <p:xfrm>
            <a:off x="2715875" y="4170570"/>
            <a:ext cx="6889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5" name="Equation" r:id="rId15" imgW="393700" imgH="152400" progId="Equation.DSMT4">
                    <p:embed/>
                  </p:oleObj>
                </mc:Choice>
                <mc:Fallback>
                  <p:oleObj name="Equation" r:id="rId15" imgW="393700" imgH="152400" progId="Equation.DSMT4">
                    <p:embed/>
                    <p:pic>
                      <p:nvPicPr>
                        <p:cNvPr id="0" name="对象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875" y="4170570"/>
                          <a:ext cx="688975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Line 91"/>
            <p:cNvSpPr>
              <a:spLocks noChangeShapeType="1"/>
            </p:cNvSpPr>
            <p:nvPr/>
          </p:nvSpPr>
          <p:spPr bwMode="auto">
            <a:xfrm>
              <a:off x="3326089" y="5403402"/>
              <a:ext cx="10132" cy="2313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Oval 86"/>
            <p:cNvSpPr>
              <a:spLocks noChangeArrowheads="1"/>
            </p:cNvSpPr>
            <p:nvPr/>
          </p:nvSpPr>
          <p:spPr bwMode="auto">
            <a:xfrm>
              <a:off x="3304376" y="5259051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8" name="对象 73"/>
            <p:cNvGraphicFramePr>
              <a:graphicFrameLocks noChangeAspect="1"/>
            </p:cNvGraphicFramePr>
            <p:nvPr/>
          </p:nvGraphicFramePr>
          <p:xfrm>
            <a:off x="3162437" y="4962500"/>
            <a:ext cx="6889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6" name="Equation" r:id="rId17" imgW="393700" imgH="152400" progId="Equation.DSMT4">
                    <p:embed/>
                  </p:oleObj>
                </mc:Choice>
                <mc:Fallback>
                  <p:oleObj name="Equation" r:id="rId17" imgW="393700" imgH="152400" progId="Equation.DSMT4">
                    <p:embed/>
                    <p:pic>
                      <p:nvPicPr>
                        <p:cNvPr id="0" name="对象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2437" y="4962500"/>
                          <a:ext cx="688975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" name="Line 91"/>
            <p:cNvSpPr>
              <a:spLocks noChangeShapeType="1"/>
            </p:cNvSpPr>
            <p:nvPr/>
          </p:nvSpPr>
          <p:spPr bwMode="auto">
            <a:xfrm>
              <a:off x="1458780" y="5418074"/>
              <a:ext cx="10132" cy="2313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Oval 86"/>
            <p:cNvSpPr>
              <a:spLocks noChangeArrowheads="1"/>
            </p:cNvSpPr>
            <p:nvPr/>
          </p:nvSpPr>
          <p:spPr bwMode="auto">
            <a:xfrm>
              <a:off x="1437067" y="5273723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对象 76"/>
            <p:cNvGraphicFramePr>
              <a:graphicFrameLocks noChangeAspect="1"/>
            </p:cNvGraphicFramePr>
            <p:nvPr/>
          </p:nvGraphicFramePr>
          <p:xfrm>
            <a:off x="1151112" y="4977172"/>
            <a:ext cx="688975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7" name="Equation" r:id="rId19" imgW="393700" imgH="152400" progId="Equation.DSMT4">
                    <p:embed/>
                  </p:oleObj>
                </mc:Choice>
                <mc:Fallback>
                  <p:oleObj name="Equation" r:id="rId19" imgW="393700" imgH="152400" progId="Equation.DSMT4">
                    <p:embed/>
                    <p:pic>
                      <p:nvPicPr>
                        <p:cNvPr id="0" name="对象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1112" y="4977172"/>
                          <a:ext cx="688975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Line 91"/>
            <p:cNvSpPr>
              <a:spLocks noChangeShapeType="1"/>
            </p:cNvSpPr>
            <p:nvPr/>
          </p:nvSpPr>
          <p:spPr bwMode="auto">
            <a:xfrm>
              <a:off x="1180880" y="5519060"/>
              <a:ext cx="0" cy="1303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53" name="Oval 86"/>
            <p:cNvSpPr>
              <a:spLocks noChangeArrowheads="1"/>
            </p:cNvSpPr>
            <p:nvPr/>
          </p:nvSpPr>
          <p:spPr bwMode="auto">
            <a:xfrm>
              <a:off x="1149035" y="5475075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对象 79"/>
            <p:cNvGraphicFramePr>
              <a:graphicFrameLocks noChangeAspect="1"/>
            </p:cNvGraphicFramePr>
            <p:nvPr/>
          </p:nvGraphicFramePr>
          <p:xfrm>
            <a:off x="683060" y="5225006"/>
            <a:ext cx="8001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8" name="Equation" r:id="rId21" imgW="457200" imgH="152400" progId="Equation.DSMT4">
                    <p:embed/>
                  </p:oleObj>
                </mc:Choice>
                <mc:Fallback>
                  <p:oleObj name="Equation" r:id="rId21" imgW="457200" imgH="152400" progId="Equation.DSMT4">
                    <p:embed/>
                    <p:pic>
                      <p:nvPicPr>
                        <p:cNvPr id="0" name="对象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060" y="5225006"/>
                          <a:ext cx="800100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对象 82"/>
            <p:cNvGraphicFramePr>
              <a:graphicFrameLocks noChangeAspect="1"/>
            </p:cNvGraphicFramePr>
            <p:nvPr/>
          </p:nvGraphicFramePr>
          <p:xfrm>
            <a:off x="3395217" y="5250049"/>
            <a:ext cx="800100" cy="266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19" name="Equation" r:id="rId23" imgW="457200" imgH="152400" progId="Equation.DSMT4">
                    <p:embed/>
                  </p:oleObj>
                </mc:Choice>
                <mc:Fallback>
                  <p:oleObj name="Equation" r:id="rId23" imgW="457200" imgH="152400" progId="Equation.DSMT4">
                    <p:embed/>
                    <p:pic>
                      <p:nvPicPr>
                        <p:cNvPr id="0" name="对象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5217" y="5250049"/>
                          <a:ext cx="800100" cy="266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91"/>
            <p:cNvSpPr>
              <a:spLocks noChangeShapeType="1"/>
            </p:cNvSpPr>
            <p:nvPr/>
          </p:nvSpPr>
          <p:spPr bwMode="auto">
            <a:xfrm>
              <a:off x="3642364" y="5531746"/>
              <a:ext cx="0" cy="1303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57" name="Oval 78"/>
            <p:cNvSpPr>
              <a:spLocks noChangeArrowheads="1"/>
            </p:cNvSpPr>
            <p:nvPr/>
          </p:nvSpPr>
          <p:spPr bwMode="auto">
            <a:xfrm>
              <a:off x="3599957" y="5517232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8" name="对象 57"/>
          <p:cNvGraphicFramePr>
            <a:graphicFrameLocks noChangeAspect="1"/>
          </p:cNvGraphicFramePr>
          <p:nvPr/>
        </p:nvGraphicFramePr>
        <p:xfrm>
          <a:off x="5356123" y="2176170"/>
          <a:ext cx="14668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20" name="Equation" r:id="rId25" imgW="723900" imgH="342900" progId="Equation.DSMT4">
                  <p:embed/>
                </p:oleObj>
              </mc:Choice>
              <mc:Fallback>
                <p:oleObj name="Equation" r:id="rId25" imgW="723900" imgH="342900" progId="Equation.DSMT4">
                  <p:embed/>
                  <p:pic>
                    <p:nvPicPr>
                      <p:cNvPr id="0" name="对象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6123" y="2176170"/>
                        <a:ext cx="14668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" name="组合 11"/>
          <p:cNvGrpSpPr/>
          <p:nvPr/>
        </p:nvGrpSpPr>
        <p:grpSpPr bwMode="auto">
          <a:xfrm>
            <a:off x="5073697" y="3196464"/>
            <a:ext cx="3373445" cy="2575671"/>
            <a:chOff x="4788024" y="2780928"/>
            <a:chExt cx="4284476" cy="3236166"/>
          </a:xfrm>
        </p:grpSpPr>
        <p:sp>
          <p:nvSpPr>
            <p:cNvPr id="60" name="Text Box 105"/>
            <p:cNvSpPr txBox="1">
              <a:spLocks noChangeArrowheads="1"/>
            </p:cNvSpPr>
            <p:nvPr/>
          </p:nvSpPr>
          <p:spPr bwMode="auto">
            <a:xfrm>
              <a:off x="5219556" y="5687798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1" name="Text Box 107"/>
            <p:cNvSpPr txBox="1">
              <a:spLocks noChangeArrowheads="1"/>
            </p:cNvSpPr>
            <p:nvPr/>
          </p:nvSpPr>
          <p:spPr bwMode="auto">
            <a:xfrm>
              <a:off x="5508104" y="569725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0" lang="en-US" altLang="zh-CN" sz="1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Line 75"/>
            <p:cNvSpPr>
              <a:spLocks noChangeShapeType="1"/>
            </p:cNvSpPr>
            <p:nvPr/>
          </p:nvSpPr>
          <p:spPr bwMode="auto">
            <a:xfrm flipV="1">
              <a:off x="4788024" y="5687484"/>
              <a:ext cx="406858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63" name="Line 76"/>
            <p:cNvSpPr>
              <a:spLocks noChangeShapeType="1"/>
            </p:cNvSpPr>
            <p:nvPr/>
          </p:nvSpPr>
          <p:spPr bwMode="auto">
            <a:xfrm flipV="1">
              <a:off x="5251554" y="2852936"/>
              <a:ext cx="4762" cy="316415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4" name="Object 115"/>
            <p:cNvGraphicFramePr>
              <a:graphicFrameLocks noChangeAspect="1"/>
            </p:cNvGraphicFramePr>
            <p:nvPr/>
          </p:nvGraphicFramePr>
          <p:xfrm>
            <a:off x="8829617" y="5491840"/>
            <a:ext cx="242883" cy="385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21" name="Equation" r:id="rId27" imgW="165100" imgH="228600" progId="Equation.DSMT4">
                    <p:embed/>
                  </p:oleObj>
                </mc:Choice>
                <mc:Fallback>
                  <p:oleObj name="Equation" r:id="rId27" imgW="165100" imgH="228600" progId="Equation.DSMT4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29617" y="5491840"/>
                          <a:ext cx="242883" cy="385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17"/>
            <p:cNvGraphicFramePr>
              <a:graphicFrameLocks noChangeAspect="1"/>
            </p:cNvGraphicFramePr>
            <p:nvPr/>
          </p:nvGraphicFramePr>
          <p:xfrm>
            <a:off x="5004044" y="2780928"/>
            <a:ext cx="239701" cy="309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22" name="Equation" r:id="rId28" imgW="190500" imgH="228600" progId="Equation.DSMT4">
                    <p:embed/>
                  </p:oleObj>
                </mc:Choice>
                <mc:Fallback>
                  <p:oleObj name="Equation" r:id="rId28" imgW="190500" imgH="228600" progId="Equation.DSMT4">
                    <p:embed/>
                    <p:pic>
                      <p:nvPicPr>
                        <p:cNvPr id="0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4044" y="2780928"/>
                          <a:ext cx="239701" cy="3091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Oval 78"/>
            <p:cNvSpPr>
              <a:spLocks noChangeArrowheads="1"/>
            </p:cNvSpPr>
            <p:nvPr/>
          </p:nvSpPr>
          <p:spPr bwMode="auto">
            <a:xfrm>
              <a:off x="5220072" y="5013176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Text Box 105"/>
            <p:cNvSpPr txBox="1">
              <a:spLocks noChangeArrowheads="1"/>
            </p:cNvSpPr>
            <p:nvPr/>
          </p:nvSpPr>
          <p:spPr bwMode="auto">
            <a:xfrm>
              <a:off x="5832140" y="569725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Text Box 107"/>
            <p:cNvSpPr txBox="1">
              <a:spLocks noChangeArrowheads="1"/>
            </p:cNvSpPr>
            <p:nvPr/>
          </p:nvSpPr>
          <p:spPr bwMode="auto">
            <a:xfrm>
              <a:off x="6148238" y="5693937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0" lang="en-US" altLang="zh-CN" sz="1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Text Box 105"/>
            <p:cNvSpPr txBox="1">
              <a:spLocks noChangeArrowheads="1"/>
            </p:cNvSpPr>
            <p:nvPr/>
          </p:nvSpPr>
          <p:spPr bwMode="auto">
            <a:xfrm>
              <a:off x="6451746" y="569725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Text Box 107"/>
            <p:cNvSpPr txBox="1">
              <a:spLocks noChangeArrowheads="1"/>
            </p:cNvSpPr>
            <p:nvPr/>
          </p:nvSpPr>
          <p:spPr bwMode="auto">
            <a:xfrm>
              <a:off x="6740294" y="569219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Text Box 105"/>
            <p:cNvSpPr txBox="1">
              <a:spLocks noChangeArrowheads="1"/>
            </p:cNvSpPr>
            <p:nvPr/>
          </p:nvSpPr>
          <p:spPr bwMode="auto">
            <a:xfrm>
              <a:off x="7064330" y="569219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6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Text Box 107"/>
            <p:cNvSpPr txBox="1">
              <a:spLocks noChangeArrowheads="1"/>
            </p:cNvSpPr>
            <p:nvPr/>
          </p:nvSpPr>
          <p:spPr bwMode="auto">
            <a:xfrm>
              <a:off x="7380428" y="5703391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Text Box 107"/>
            <p:cNvSpPr txBox="1">
              <a:spLocks noChangeArrowheads="1"/>
            </p:cNvSpPr>
            <p:nvPr/>
          </p:nvSpPr>
          <p:spPr bwMode="auto">
            <a:xfrm>
              <a:off x="7653876" y="569725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8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Text Box 105"/>
            <p:cNvSpPr txBox="1">
              <a:spLocks noChangeArrowheads="1"/>
            </p:cNvSpPr>
            <p:nvPr/>
          </p:nvSpPr>
          <p:spPr bwMode="auto">
            <a:xfrm>
              <a:off x="7977912" y="5697252"/>
              <a:ext cx="27443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9</a:t>
              </a:r>
              <a:endParaRPr kumimoji="0" lang="en-US" altLang="zh-CN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Text Box 107"/>
            <p:cNvSpPr txBox="1">
              <a:spLocks noChangeArrowheads="1"/>
            </p:cNvSpPr>
            <p:nvPr/>
          </p:nvSpPr>
          <p:spPr bwMode="auto">
            <a:xfrm>
              <a:off x="8294010" y="5708451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10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Oval 78"/>
            <p:cNvSpPr>
              <a:spLocks noChangeArrowheads="1"/>
            </p:cNvSpPr>
            <p:nvPr/>
          </p:nvSpPr>
          <p:spPr bwMode="auto">
            <a:xfrm>
              <a:off x="8425001" y="5661248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7" name="Line 91"/>
            <p:cNvSpPr>
              <a:spLocks noChangeShapeType="1"/>
            </p:cNvSpPr>
            <p:nvPr/>
          </p:nvSpPr>
          <p:spPr bwMode="auto">
            <a:xfrm>
              <a:off x="6877511" y="5013176"/>
              <a:ext cx="14272" cy="67901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8" name="Oval 86"/>
            <p:cNvSpPr>
              <a:spLocks noChangeArrowheads="1"/>
            </p:cNvSpPr>
            <p:nvPr/>
          </p:nvSpPr>
          <p:spPr bwMode="auto">
            <a:xfrm>
              <a:off x="6840252" y="4935015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Line 91"/>
            <p:cNvSpPr>
              <a:spLocks noChangeShapeType="1"/>
            </p:cNvSpPr>
            <p:nvPr/>
          </p:nvSpPr>
          <p:spPr bwMode="auto">
            <a:xfrm flipH="1">
              <a:off x="7201305" y="5511078"/>
              <a:ext cx="242" cy="1735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0" name="Oval 86"/>
            <p:cNvSpPr>
              <a:spLocks noChangeArrowheads="1"/>
            </p:cNvSpPr>
            <p:nvPr/>
          </p:nvSpPr>
          <p:spPr bwMode="auto">
            <a:xfrm>
              <a:off x="7164288" y="5439071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91"/>
            <p:cNvSpPr>
              <a:spLocks noChangeShapeType="1"/>
            </p:cNvSpPr>
            <p:nvPr/>
          </p:nvSpPr>
          <p:spPr bwMode="auto">
            <a:xfrm>
              <a:off x="6608154" y="4041067"/>
              <a:ext cx="868" cy="1657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2" name="Oval 86"/>
            <p:cNvSpPr>
              <a:spLocks noChangeArrowheads="1"/>
            </p:cNvSpPr>
            <p:nvPr/>
          </p:nvSpPr>
          <p:spPr bwMode="auto">
            <a:xfrm>
              <a:off x="6572005" y="3962907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3" name="Line 91"/>
            <p:cNvSpPr>
              <a:spLocks noChangeShapeType="1"/>
            </p:cNvSpPr>
            <p:nvPr/>
          </p:nvSpPr>
          <p:spPr bwMode="auto">
            <a:xfrm flipH="1">
              <a:off x="6299500" y="3360069"/>
              <a:ext cx="20622" cy="23321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4" name="Oval 86"/>
            <p:cNvSpPr>
              <a:spLocks noChangeArrowheads="1"/>
            </p:cNvSpPr>
            <p:nvPr/>
          </p:nvSpPr>
          <p:spPr bwMode="auto">
            <a:xfrm>
              <a:off x="6283973" y="3356992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Line 91"/>
            <p:cNvSpPr>
              <a:spLocks noChangeShapeType="1"/>
            </p:cNvSpPr>
            <p:nvPr/>
          </p:nvSpPr>
          <p:spPr bwMode="auto">
            <a:xfrm>
              <a:off x="7517645" y="5569735"/>
              <a:ext cx="17038" cy="1224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6" name="Oval 86"/>
            <p:cNvSpPr>
              <a:spLocks noChangeArrowheads="1"/>
            </p:cNvSpPr>
            <p:nvPr/>
          </p:nvSpPr>
          <p:spPr bwMode="auto">
            <a:xfrm>
              <a:off x="7504642" y="5547083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>
              <a:off x="7769380" y="5583087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Line 91"/>
            <p:cNvSpPr>
              <a:spLocks noChangeShapeType="1"/>
            </p:cNvSpPr>
            <p:nvPr/>
          </p:nvSpPr>
          <p:spPr bwMode="auto">
            <a:xfrm>
              <a:off x="5917993" y="2852936"/>
              <a:ext cx="15923" cy="283245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9" name="Oval 86"/>
            <p:cNvSpPr>
              <a:spLocks noChangeArrowheads="1"/>
            </p:cNvSpPr>
            <p:nvPr/>
          </p:nvSpPr>
          <p:spPr bwMode="auto">
            <a:xfrm>
              <a:off x="5889343" y="2852583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Line 91"/>
            <p:cNvSpPr>
              <a:spLocks noChangeShapeType="1"/>
            </p:cNvSpPr>
            <p:nvPr/>
          </p:nvSpPr>
          <p:spPr bwMode="auto">
            <a:xfrm>
              <a:off x="5645321" y="3833090"/>
              <a:ext cx="563" cy="185230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1" name="Oval 86"/>
            <p:cNvSpPr>
              <a:spLocks noChangeArrowheads="1"/>
            </p:cNvSpPr>
            <p:nvPr/>
          </p:nvSpPr>
          <p:spPr bwMode="auto">
            <a:xfrm>
              <a:off x="5614310" y="3754929"/>
              <a:ext cx="72299" cy="78161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Oval 78"/>
            <p:cNvSpPr>
              <a:spLocks noChangeArrowheads="1"/>
            </p:cNvSpPr>
            <p:nvPr/>
          </p:nvSpPr>
          <p:spPr bwMode="auto">
            <a:xfrm>
              <a:off x="8064961" y="5622677"/>
              <a:ext cx="71435" cy="7457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576388" y="3138973"/>
            <a:ext cx="5630862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因为元件的数量很大，所以取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只元件可看作是有放回抽样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en-US" altLang="zh-CN" sz="21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只元件中好品的数量，则</a:t>
            </a:r>
            <a:endParaRPr lang="zh-CN" altLang="en-US" sz="21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808434" y="1667362"/>
            <a:ext cx="7166769" cy="130333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电子元件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一大批电子元件有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10%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已损坏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若从这批元件中随机选取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只来组成一个线路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问这线路能正常工作的概率是多少？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31"/>
          <p:cNvGraphicFramePr>
            <a:graphicFrameLocks noChangeAspect="1"/>
          </p:cNvGraphicFramePr>
          <p:nvPr/>
        </p:nvGraphicFramePr>
        <p:xfrm>
          <a:off x="2027238" y="4023713"/>
          <a:ext cx="593725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6" name="Equation" r:id="rId1" imgW="342900" imgH="177800" progId="Equation.DSMT4">
                  <p:embed/>
                </p:oleObj>
              </mc:Choice>
              <mc:Fallback>
                <p:oleObj name="Equation" r:id="rId1" imgW="342900" imgH="1778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4023713"/>
                        <a:ext cx="593725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2"/>
          <p:cNvGraphicFramePr>
            <a:graphicFrameLocks noChangeAspect="1"/>
          </p:cNvGraphicFramePr>
          <p:nvPr/>
        </p:nvGraphicFramePr>
        <p:xfrm>
          <a:off x="2622551" y="3985613"/>
          <a:ext cx="12477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7" name="Equation" r:id="rId3" imgW="749300" imgH="241300" progId="Equation.DSMT4">
                  <p:embed/>
                </p:oleObj>
              </mc:Choice>
              <mc:Fallback>
                <p:oleObj name="Equation" r:id="rId3" imgW="749300" imgH="2413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1" y="3985613"/>
                        <a:ext cx="124777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37"/>
          <p:cNvGrpSpPr/>
          <p:nvPr/>
        </p:nvGrpSpPr>
        <p:grpSpPr bwMode="auto">
          <a:xfrm>
            <a:off x="923369" y="4681781"/>
            <a:ext cx="2282825" cy="430213"/>
            <a:chOff x="1012" y="2730"/>
            <a:chExt cx="1438" cy="271"/>
          </a:xfrm>
        </p:grpSpPr>
        <p:graphicFrame>
          <p:nvGraphicFramePr>
            <p:cNvPr id="11" name="Object 33"/>
            <p:cNvGraphicFramePr>
              <a:graphicFrameLocks noChangeAspect="1"/>
            </p:cNvGraphicFramePr>
            <p:nvPr/>
          </p:nvGraphicFramePr>
          <p:xfrm>
            <a:off x="1012" y="2731"/>
            <a:ext cx="1284" cy="2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78" name="Equation" r:id="rId5" imgW="1244600" imgH="241300" progId="Equation.DSMT4">
                    <p:embed/>
                  </p:oleObj>
                </mc:Choice>
                <mc:Fallback>
                  <p:oleObj name="Equation" r:id="rId5" imgW="1244600" imgH="2413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2731"/>
                          <a:ext cx="1284" cy="2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35"/>
            <p:cNvSpPr>
              <a:spLocks noChangeArrowheads="1"/>
            </p:cNvSpPr>
            <p:nvPr/>
          </p:nvSpPr>
          <p:spPr bwMode="auto">
            <a:xfrm>
              <a:off x="1251" y="2730"/>
              <a:ext cx="119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线路正常</a:t>
              </a:r>
              <a:endParaRPr kumimoji="0" lang="zh-CN" alt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3" name="Object 36"/>
          <p:cNvGraphicFramePr>
            <a:graphicFrameLocks noChangeAspect="1"/>
          </p:cNvGraphicFramePr>
          <p:nvPr/>
        </p:nvGraphicFramePr>
        <p:xfrm>
          <a:off x="2998093" y="4683826"/>
          <a:ext cx="1393725" cy="43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9" name="Equation" r:id="rId7" imgW="787400" imgH="241300" progId="Equation.DSMT4">
                  <p:embed/>
                </p:oleObj>
              </mc:Choice>
              <mc:Fallback>
                <p:oleObj name="Equation" r:id="rId7" imgW="787400" imgH="2413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093" y="4683826"/>
                        <a:ext cx="1393725" cy="43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8"/>
          <p:cNvGraphicFramePr>
            <a:graphicFrameLocks noChangeAspect="1"/>
          </p:cNvGraphicFramePr>
          <p:nvPr/>
        </p:nvGraphicFramePr>
        <p:xfrm>
          <a:off x="4571673" y="4536843"/>
          <a:ext cx="1988820" cy="694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0" name="Equation" r:id="rId9" imgW="1206500" imgH="393700" progId="Equation.DSMT4">
                  <p:embed/>
                </p:oleObj>
              </mc:Choice>
              <mc:Fallback>
                <p:oleObj name="Equation" r:id="rId9" imgW="1206500" imgH="3937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673" y="4536843"/>
                        <a:ext cx="1988820" cy="694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0"/>
          <p:cNvGraphicFramePr>
            <a:graphicFrameLocks noChangeAspect="1"/>
          </p:cNvGraphicFramePr>
          <p:nvPr/>
        </p:nvGraphicFramePr>
        <p:xfrm>
          <a:off x="6806631" y="4734168"/>
          <a:ext cx="1119339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1" name="Equation" r:id="rId11" imgW="685800" imgH="190500" progId="Equation.DSMT4">
                  <p:embed/>
                </p:oleObj>
              </mc:Choice>
              <mc:Fallback>
                <p:oleObj name="Equation" r:id="rId11" imgW="685800" imgH="1905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6631" y="4734168"/>
                        <a:ext cx="1119339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022350" y="3138973"/>
            <a:ext cx="747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1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1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4049714" y="3941333"/>
            <a:ext cx="7493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于是</a:t>
            </a:r>
            <a:endParaRPr lang="zh-CN" altLang="en-US" sz="21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1770063" y="5511193"/>
            <a:ext cx="5630862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二项分布理论上只适用于有放回抽样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但当</a:t>
            </a:r>
            <a:r>
              <a:rPr lang="en-US" altLang="zh-CN" sz="21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很大时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也可近似用于无放回抽样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1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1201738" y="5649300"/>
            <a:ext cx="568325" cy="276225"/>
            <a:chOff x="1353481" y="3969646"/>
            <a:chExt cx="569287" cy="277104"/>
          </a:xfrm>
        </p:grpSpPr>
        <p:sp>
          <p:nvSpPr>
            <p:cNvPr id="20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653949" y="3969646"/>
              <a:ext cx="268819" cy="25223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1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注</a:t>
              </a:r>
              <a:endParaRPr kumimoji="0" lang="zh-CN" altLang="en-US" sz="21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Picture 13" descr="G:\ppt\国防科大ppt\数学 图片\球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481" y="3973627"/>
              <a:ext cx="252028" cy="273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6" grpId="0"/>
      <p:bldP spid="17" grpId="0"/>
      <p:bldP spid="1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51842" y="1724512"/>
            <a:ext cx="8240316" cy="12670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1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有一繁忙的汽车站，每天有大量汽车通过，设每辆汽车在一天的某段内出故障的概率为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0.001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，在每天的该段时间内有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辆汽车通过，问出事故的次数不小于</a:t>
            </a:r>
            <a:r>
              <a:rPr lang="en-US" altLang="zh-CN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1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的概率是多少？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1005880" y="3271275"/>
            <a:ext cx="7686278" cy="86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辆车通过，出事故的次数为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，由于每辆汽车是否发生交通事相互独立，故</a:t>
            </a:r>
            <a:r>
              <a:rPr lang="en-US" altLang="zh-CN" sz="210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服从二项分布</a:t>
            </a:r>
            <a:r>
              <a:rPr lang="en-US" altLang="zh-CN" sz="21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en-US" altLang="zh-CN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(1000, 0.001)</a:t>
            </a:r>
            <a:r>
              <a:rPr lang="zh-CN" altLang="en-US" sz="21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，所求概率为</a:t>
            </a:r>
            <a:endParaRPr lang="zh-CN" altLang="en-US" sz="21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51842" y="3271275"/>
            <a:ext cx="747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1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1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200061" y="4540862"/>
          <a:ext cx="5880449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90" name="Equation" r:id="rId1" imgW="64312800" imgH="8229600" progId="Equation.DSMT4">
                  <p:embed/>
                </p:oleObj>
              </mc:Choice>
              <mc:Fallback>
                <p:oleObj name="Equation" r:id="rId1" imgW="64312800" imgH="8229600" progId="Equation.DSMT4">
                  <p:embed/>
                  <p:pic>
                    <p:nvPicPr>
                      <p:cNvPr id="0" name="图片 1075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0061" y="4540862"/>
                        <a:ext cx="5880449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137687" y="1621189"/>
            <a:ext cx="1497787" cy="459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泊松定理</a:t>
            </a:r>
            <a:endParaRPr lang="zh-CN" altLang="en-US" sz="21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37687" y="2068575"/>
            <a:ext cx="8831521" cy="1118235"/>
            <a:chOff x="155869" y="2294786"/>
            <a:chExt cx="8831521" cy="1118235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1874814" y="2708806"/>
            <a:ext cx="4439285" cy="704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56" name="Equation" r:id="rId1" imgW="2273300" imgH="355600" progId="Equation.DSMT4">
                    <p:embed/>
                  </p:oleObj>
                </mc:Choice>
                <mc:Fallback>
                  <p:oleObj name="Equation" r:id="rId1" imgW="2273300" imgH="355600" progId="Equation.DSMT4">
                    <p:embed/>
                    <p:pic>
                      <p:nvPicPr>
                        <p:cNvPr id="0" name="图片 136341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874814" y="2708806"/>
                          <a:ext cx="4439285" cy="70421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155869" y="2294786"/>
              <a:ext cx="88315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设随机变量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服从二项分布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 其中      与 </a:t>
              </a:r>
              <a:r>
                <a:rPr lang="en-US" altLang="zh-CN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有关且满足       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            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</a:t>
              </a:r>
              <a:endParaRPr lang="zh-CN" altLang="en-US" dirty="0"/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1396359" y="2325087"/>
            <a:ext cx="374043" cy="327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57" name="Equation" r:id="rId3" imgW="4876800" imgH="4267200" progId="Equation.DSMT4">
                    <p:embed/>
                  </p:oleObj>
                </mc:Choice>
                <mc:Fallback>
                  <p:oleObj name="Equation" r:id="rId3" imgW="4876800" imgH="4267200" progId="Equation.DSMT4">
                    <p:embed/>
                    <p:pic>
                      <p:nvPicPr>
                        <p:cNvPr id="0" name="图片 13634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96359" y="2325087"/>
                          <a:ext cx="374043" cy="327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094276" y="2319228"/>
            <a:ext cx="836215" cy="339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58" name="Equation" r:id="rId5" imgW="11277600" imgH="4572000" progId="Equation.DSMT4">
                    <p:embed/>
                  </p:oleObj>
                </mc:Choice>
                <mc:Fallback>
                  <p:oleObj name="Equation" r:id="rId5" imgW="11277600" imgH="4572000" progId="Equation.DSMT4">
                    <p:embed/>
                    <p:pic>
                      <p:nvPicPr>
                        <p:cNvPr id="0" name="图片 13634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094276" y="2319228"/>
                          <a:ext cx="836215" cy="33900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4648226" y="2296638"/>
            <a:ext cx="343083" cy="367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59" name="Equation" r:id="rId7" imgW="4267200" imgH="4572000" progId="Equation.DSMT4">
                    <p:embed/>
                  </p:oleObj>
                </mc:Choice>
                <mc:Fallback>
                  <p:oleObj name="Equation" r:id="rId7" imgW="4267200" imgH="4572000" progId="Equation.DSMT4">
                    <p:embed/>
                    <p:pic>
                      <p:nvPicPr>
                        <p:cNvPr id="0" name="图片 13634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48226" y="2296638"/>
                          <a:ext cx="343083" cy="36758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/>
            <p:cNvGraphicFramePr>
              <a:graphicFrameLocks noChangeAspect="1"/>
            </p:cNvGraphicFramePr>
            <p:nvPr/>
          </p:nvGraphicFramePr>
          <p:xfrm>
            <a:off x="6578445" y="2319228"/>
            <a:ext cx="1682323" cy="389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0" name="Equation" r:id="rId9" imgW="24993600" imgH="5791200" progId="Equation.DSMT4">
                    <p:embed/>
                  </p:oleObj>
                </mc:Choice>
                <mc:Fallback>
                  <p:oleObj name="Equation" r:id="rId9" imgW="24993600" imgH="5791200" progId="Equation.DSMT4">
                    <p:embed/>
                    <p:pic>
                      <p:nvPicPr>
                        <p:cNvPr id="0" name="图片 136345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578445" y="2319228"/>
                          <a:ext cx="1682323" cy="3898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矩形 14"/>
          <p:cNvSpPr/>
          <p:nvPr/>
        </p:nvSpPr>
        <p:spPr>
          <a:xfrm>
            <a:off x="56865" y="3320298"/>
            <a:ext cx="16594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④</a:t>
            </a:r>
            <a:r>
              <a:rPr lang="zh-CN" altLang="en-US" sz="20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泊松分布</a:t>
            </a:r>
            <a:endParaRPr lang="zh-CN" altLang="en-US" sz="2200" b="1" dirty="0">
              <a:solidFill>
                <a:srgbClr val="0000FF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725112" y="3338959"/>
            <a:ext cx="2867095" cy="417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若随机变量</a:t>
            </a:r>
            <a:r>
              <a:rPr lang="en-US" altLang="zh-CN" b="1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的分布律为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07454" y="3778915"/>
          <a:ext cx="3257161" cy="670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1" name="Equation" r:id="rId11" imgW="41452800" imgH="8534400" progId="Equation.DSMT4">
                  <p:embed/>
                </p:oleObj>
              </mc:Choice>
              <mc:Fallback>
                <p:oleObj name="Equation" r:id="rId11" imgW="41452800" imgH="8534400" progId="Equation.DSMT4">
                  <p:embed/>
                  <p:pic>
                    <p:nvPicPr>
                      <p:cNvPr id="0" name="图片 13634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7454" y="3778915"/>
                        <a:ext cx="3257161" cy="670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194616" y="4390213"/>
            <a:ext cx="7799785" cy="452432"/>
            <a:chOff x="318672" y="4789217"/>
            <a:chExt cx="7799785" cy="452432"/>
          </a:xfrm>
        </p:grpSpPr>
        <p:sp>
          <p:nvSpPr>
            <p:cNvPr id="21" name="矩形 20"/>
            <p:cNvSpPr/>
            <p:nvPr/>
          </p:nvSpPr>
          <p:spPr>
            <a:xfrm>
              <a:off x="318672" y="4789217"/>
              <a:ext cx="7799785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其中            为常数，则称</a:t>
              </a:r>
              <a:r>
                <a:rPr lang="en-US" altLang="zh-CN" i="1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X </a:t>
              </a:r>
              <a:r>
                <a:rPr lang="zh-CN" altLang="en-US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服从参数为      的泊松分布，简记为</a:t>
              </a:r>
              <a:endParaRPr lang="zh-CN" altLang="en-US" dirty="0"/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936548" y="4876575"/>
            <a:ext cx="628650" cy="303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2" name="Equation" r:id="rId13" imgW="7620000" imgH="3657600" progId="Equation.DSMT4">
                    <p:embed/>
                  </p:oleObj>
                </mc:Choice>
                <mc:Fallback>
                  <p:oleObj name="Equation" r:id="rId13" imgW="7620000" imgH="3657600" progId="Equation.DSMT4">
                    <p:embed/>
                    <p:pic>
                      <p:nvPicPr>
                        <p:cNvPr id="0" name="图片 136347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36548" y="4876575"/>
                          <a:ext cx="628650" cy="3032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4312142" y="4845266"/>
            <a:ext cx="280065" cy="336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3" name="Equation" r:id="rId15" imgW="3048000" imgH="3657600" progId="Equation.DSMT4">
                    <p:embed/>
                  </p:oleObj>
                </mc:Choice>
                <mc:Fallback>
                  <p:oleObj name="Equation" r:id="rId15" imgW="3048000" imgH="3657600" progId="Equation.DSMT4">
                    <p:embed/>
                    <p:pic>
                      <p:nvPicPr>
                        <p:cNvPr id="0" name="图片 136348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4312142" y="4845266"/>
                          <a:ext cx="280065" cy="3360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13"/>
            <p:cNvGraphicFramePr>
              <a:graphicFrameLocks noChangeAspect="1"/>
            </p:cNvGraphicFramePr>
            <p:nvPr/>
          </p:nvGraphicFramePr>
          <p:xfrm>
            <a:off x="6726679" y="4845266"/>
            <a:ext cx="1125187" cy="392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4" name="Equation" r:id="rId17" imgW="13106400" imgH="4572000" progId="Equation.DSMT4">
                    <p:embed/>
                  </p:oleObj>
                </mc:Choice>
                <mc:Fallback>
                  <p:oleObj name="Equation" r:id="rId17" imgW="13106400" imgH="4572000" progId="Equation.DSMT4">
                    <p:embed/>
                    <p:pic>
                      <p:nvPicPr>
                        <p:cNvPr id="0" name="图片 136349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6726679" y="4845266"/>
                          <a:ext cx="1125187" cy="3925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矩形 15"/>
          <p:cNvSpPr/>
          <p:nvPr/>
        </p:nvSpPr>
        <p:spPr>
          <a:xfrm>
            <a:off x="137687" y="496573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注</a:t>
            </a:r>
            <a:endParaRPr lang="zh-CN" altLang="en-US" dirty="0"/>
          </a:p>
        </p:txBody>
      </p:sp>
      <p:grpSp>
        <p:nvGrpSpPr>
          <p:cNvPr id="25" name="组合 24"/>
          <p:cNvGrpSpPr/>
          <p:nvPr/>
        </p:nvGrpSpPr>
        <p:grpSpPr>
          <a:xfrm>
            <a:off x="633363" y="4902200"/>
            <a:ext cx="5493812" cy="571500"/>
            <a:chOff x="608103" y="5083283"/>
            <a:chExt cx="5493812" cy="571500"/>
          </a:xfrm>
        </p:grpSpPr>
        <p:sp>
          <p:nvSpPr>
            <p:cNvPr id="19" name="矩形 18"/>
            <p:cNvSpPr/>
            <p:nvPr/>
          </p:nvSpPr>
          <p:spPr>
            <a:xfrm>
              <a:off x="608103" y="5170334"/>
              <a:ext cx="54938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由于                                           ，又由麦克劳林公式有</a:t>
              </a:r>
              <a:endParaRPr lang="zh-CN" altLang="en-US" dirty="0"/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1168540" y="5083283"/>
            <a:ext cx="2509838" cy="571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5" name="Equation" r:id="rId19" imgW="37490400" imgH="8534400" progId="Equation.DSMT4">
                    <p:embed/>
                  </p:oleObj>
                </mc:Choice>
                <mc:Fallback>
                  <p:oleObj name="Equation" r:id="rId19" imgW="37490400" imgH="8534400" progId="Equation.DSMT4">
                    <p:embed/>
                    <p:pic>
                      <p:nvPicPr>
                        <p:cNvPr id="0" name="图片 136350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168540" y="5083283"/>
                          <a:ext cx="2509838" cy="5715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500538" y="5393199"/>
          <a:ext cx="5935226" cy="65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666" name="Equation" r:id="rId21" imgW="77114400" imgH="8534400" progId="Equation.DSMT4">
                  <p:embed/>
                </p:oleObj>
              </mc:Choice>
              <mc:Fallback>
                <p:oleObj name="Equation" r:id="rId21" imgW="77114400" imgH="8534400" progId="Equation.DSMT4">
                  <p:embed/>
                  <p:pic>
                    <p:nvPicPr>
                      <p:cNvPr id="0" name="图片 13635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00538" y="5393199"/>
                        <a:ext cx="5935226" cy="65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438515" y="6126805"/>
            <a:ext cx="7555885" cy="564966"/>
            <a:chOff x="438515" y="6126805"/>
            <a:chExt cx="7555885" cy="564966"/>
          </a:xfrm>
        </p:grpSpPr>
        <p:sp>
          <p:nvSpPr>
            <p:cNvPr id="26" name="矩形 25"/>
            <p:cNvSpPr/>
            <p:nvPr/>
          </p:nvSpPr>
          <p:spPr>
            <a:xfrm>
              <a:off x="438515" y="6209008"/>
              <a:ext cx="75558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Times New Roman" panose="02020603050405020304"/>
                  <a:cs typeface="Times New Roman" panose="02020603050405020304" pitchFamily="18" charset="0"/>
                </a:rPr>
                <a:t>因而，                                         确为随机变量的分布律。</a:t>
              </a:r>
              <a:endParaRPr lang="zh-CN" altLang="en-US" dirty="0"/>
            </a:p>
          </p:txBody>
        </p:sp>
        <p:graphicFrame>
          <p:nvGraphicFramePr>
            <p:cNvPr id="27" name="对象 26"/>
            <p:cNvGraphicFramePr>
              <a:graphicFrameLocks noChangeAspect="1"/>
            </p:cNvGraphicFramePr>
            <p:nvPr/>
          </p:nvGraphicFramePr>
          <p:xfrm>
            <a:off x="1084847" y="6126805"/>
            <a:ext cx="2481818" cy="5649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667" name="Equation" r:id="rId23" imgW="37490400" imgH="8534400" progId="Equation.DSMT4">
                    <p:embed/>
                  </p:oleObj>
                </mc:Choice>
                <mc:Fallback>
                  <p:oleObj name="Equation" r:id="rId23" imgW="37490400" imgH="8534400" progId="Equation.DSMT4">
                    <p:embed/>
                    <p:pic>
                      <p:nvPicPr>
                        <p:cNvPr id="0" name="图片 136352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1084847" y="6126805"/>
                          <a:ext cx="2481818" cy="56496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5" grpId="0"/>
      <p:bldP spid="17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451844" y="1744719"/>
            <a:ext cx="8240316" cy="15958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为保证设备正常工作，需配备适量的维修工人。现有同类设备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台，各台工作是相互独立的，发生故障的概率都是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，一台设备的故障由一个人处理。问至少需配备多少工人，才能保证设备发生故障但不能及时维修的概率小于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0.01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10388" y="3594599"/>
            <a:ext cx="747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1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1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4427" y="3535722"/>
            <a:ext cx="7686278" cy="812530"/>
            <a:chOff x="839167" y="3649885"/>
            <a:chExt cx="7686278" cy="812530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839167" y="3649885"/>
              <a:ext cx="7686278" cy="812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设需要配备</a:t>
              </a:r>
              <a:r>
                <a:rPr lang="en-US" altLang="zh-CN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人，记同一时刻发生故障的设备数为</a:t>
              </a:r>
              <a:r>
                <a:rPr lang="en-US" altLang="zh-CN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，则由题意知</a:t>
              </a:r>
              <a:r>
                <a:rPr lang="en-US" altLang="zh-CN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X~B(300</a:t>
              </a:r>
              <a:r>
                <a:rPr lang="zh-CN" altLang="en-US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0.01)</a:t>
              </a:r>
              <a:r>
                <a:rPr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。所需解决的问题是确定最小的</a:t>
              </a:r>
              <a:r>
                <a:rPr lang="en-US" altLang="zh-CN" sz="18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，使得</a:t>
              </a:r>
              <a:endParaRPr lang="en-US" altLang="zh-CN" sz="18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22"/>
            <p:cNvGraphicFramePr>
              <a:graphicFrameLocks noChangeAspect="1"/>
            </p:cNvGraphicFramePr>
            <p:nvPr/>
          </p:nvGraphicFramePr>
          <p:xfrm>
            <a:off x="5484884" y="4082516"/>
            <a:ext cx="1535863" cy="348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363" name="Equation" r:id="rId1" imgW="26822400" imgH="6096000" progId="Equation.DSMT4">
                    <p:embed/>
                  </p:oleObj>
                </mc:Choice>
                <mc:Fallback>
                  <p:oleObj name="Equation" r:id="rId1" imgW="26822400" imgH="6096000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4884" y="4082516"/>
                          <a:ext cx="1535863" cy="348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矩形 2"/>
          <p:cNvSpPr/>
          <p:nvPr/>
        </p:nvSpPr>
        <p:spPr>
          <a:xfrm>
            <a:off x="684244" y="4567301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由泊松定理得，                                ，故有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39598" y="4483575"/>
          <a:ext cx="1816146" cy="5885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4" name="Equation" r:id="rId3" imgW="32918400" imgH="10668000" progId="Equation.DSMT4">
                  <p:embed/>
                </p:oleObj>
              </mc:Choice>
              <mc:Fallback>
                <p:oleObj name="Equation" r:id="rId3" imgW="32918400" imgH="10668000" progId="Equation.DSMT4">
                  <p:embed/>
                  <p:pic>
                    <p:nvPicPr>
                      <p:cNvPr id="0" name="图片 1372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9598" y="4483575"/>
                        <a:ext cx="1816146" cy="5885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007223" y="4454166"/>
          <a:ext cx="1424243" cy="647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5" name="Equation" r:id="rId5" imgW="23469600" imgH="10668000" progId="Equation.DSMT4">
                  <p:embed/>
                </p:oleObj>
              </mc:Choice>
              <mc:Fallback>
                <p:oleObj name="Equation" r:id="rId5" imgW="23469600" imgH="10668000" progId="Equation.DSMT4">
                  <p:embed/>
                  <p:pic>
                    <p:nvPicPr>
                      <p:cNvPr id="0" name="图片 1372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7223" y="4454166"/>
                        <a:ext cx="1424243" cy="647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84244" y="52928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325548" y="5185275"/>
          <a:ext cx="2801394" cy="645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66" name="Equation" r:id="rId7" imgW="46329600" imgH="10668000" progId="Equation.DSMT4">
                  <p:embed/>
                </p:oleObj>
              </mc:Choice>
              <mc:Fallback>
                <p:oleObj name="Equation" r:id="rId7" imgW="46329600" imgH="10668000" progId="Equation.DSMT4">
                  <p:embed/>
                  <p:pic>
                    <p:nvPicPr>
                      <p:cNvPr id="0" name="图片 13725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25548" y="5185275"/>
                        <a:ext cx="2801394" cy="645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84244" y="6117176"/>
            <a:ext cx="7738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查泊松分布表得，满足上述不等式得最小值</a:t>
            </a:r>
            <a:r>
              <a:rPr lang="en-US" altLang="zh-CN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，故最少应配备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名工人。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8" grpId="0"/>
      <p:bldP spid="3" grpId="0"/>
      <p:bldP spid="10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离散型随机变量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162716" y="3683923"/>
            <a:ext cx="719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1162716" y="1802375"/>
            <a:ext cx="6337300" cy="152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（疾病分布律）设某地区患某种疾病的人数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l-GR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l-GR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未知，若已知该地区患此病的概率为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0.001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，求</a:t>
            </a:r>
            <a:r>
              <a:rPr lang="en-US" altLang="zh-CN" sz="24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的分布律</a:t>
            </a:r>
            <a:r>
              <a:rPr lang="en-US" altLang="zh-CN" sz="24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4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4"/>
          <p:cNvGraphicFramePr>
            <a:graphicFrameLocks noChangeAspect="1"/>
          </p:cNvGraphicFramePr>
          <p:nvPr/>
        </p:nvGraphicFramePr>
        <p:xfrm>
          <a:off x="5652166" y="3587085"/>
          <a:ext cx="11747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4" name="Equation" r:id="rId1" imgW="635000" imgH="355600" progId="Equation.DSMT4">
                  <p:embed/>
                </p:oleObj>
              </mc:Choice>
              <mc:Fallback>
                <p:oleObj name="Equation" r:id="rId1" imgW="635000" imgH="355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66" y="3587085"/>
                        <a:ext cx="117475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1219866" y="4180810"/>
            <a:ext cx="21971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故分布律为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2783554" y="4580860"/>
          <a:ext cx="3971925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5" name="Equation" r:id="rId3" imgW="2159000" imgH="495300" progId="Equation.DSMT4">
                  <p:embed/>
                </p:oleObj>
              </mc:Choice>
              <mc:Fallback>
                <p:oleObj name="Equation" r:id="rId3" imgW="2159000" imgH="495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554" y="4580860"/>
                        <a:ext cx="3971925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3"/>
          <p:cNvSpPr txBox="1">
            <a:spLocks noChangeArrowheads="1"/>
          </p:cNvSpPr>
          <p:nvPr/>
        </p:nvSpPr>
        <p:spPr bwMode="auto">
          <a:xfrm>
            <a:off x="1954879" y="3683923"/>
            <a:ext cx="4284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1-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n-US" altLang="zh-CN" sz="2400" b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l-GR" altLang="zh-CN" sz="2400" b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=0.001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 </a:t>
            </a:r>
            <a:r>
              <a:rPr lang="en-US" altLang="zh-CN" sz="2400" b="0" i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el-GR" altLang="zh-CN" sz="2400" b="0" baseline="300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λ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=1000/999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" name="Rectangle 122"/>
          <p:cNvSpPr>
            <a:spLocks noChangeArrowheads="1"/>
          </p:cNvSpPr>
          <p:nvPr/>
        </p:nvSpPr>
        <p:spPr bwMode="auto">
          <a:xfrm>
            <a:off x="1027567" y="2306433"/>
            <a:ext cx="6751638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随机变量的统计规律可用分布函数刻画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离散型随机变量有更方便的刻画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——</a:t>
            </a: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分布律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937080" y="2922383"/>
            <a:ext cx="141287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842" tIns="34921" rIns="69842" bIns="34921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1037092" y="3187496"/>
            <a:ext cx="1100138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zh-CN" altLang="en-US" sz="2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22"/>
          <p:cNvSpPr>
            <a:spLocks noChangeArrowheads="1"/>
          </p:cNvSpPr>
          <p:nvPr/>
        </p:nvSpPr>
        <p:spPr bwMode="auto">
          <a:xfrm>
            <a:off x="1907042" y="3150983"/>
            <a:ext cx="464661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300" dirty="0">
                <a:solidFill>
                  <a:prstClr val="black"/>
                </a:solidFill>
                <a:cs typeface="Times New Roman" panose="02020603050405020304" pitchFamily="18" charset="0"/>
              </a:rPr>
              <a:t>对于取值不可列的随机变量如何？</a:t>
            </a:r>
            <a:endParaRPr lang="zh-CN" altLang="en-US" sz="23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1045030" y="3558971"/>
            <a:ext cx="6905625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dirty="0">
                <a:solidFill>
                  <a:srgbClr val="0000CC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3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（污染问题）</a:t>
            </a:r>
            <a:r>
              <a:rPr lang="zh-CN" altLang="en-US" sz="23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得到对应 </a:t>
            </a:r>
            <a:r>
              <a:rPr lang="en-US" altLang="zh-CN" sz="23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PM2.5 </a:t>
            </a:r>
            <a:r>
              <a:rPr lang="zh-CN" altLang="en-US" sz="23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值 </a:t>
            </a:r>
            <a:r>
              <a:rPr lang="en-US" altLang="zh-CN" sz="23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3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，其分布函数可表为</a:t>
            </a:r>
            <a:endParaRPr lang="zh-CN" altLang="en-US" sz="23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/>
          <p:cNvGraphicFramePr>
            <a:graphicFrameLocks noGrp="1" noChangeAspect="1"/>
          </p:cNvGraphicFramePr>
          <p:nvPr/>
        </p:nvGraphicFramePr>
        <p:xfrm>
          <a:off x="1984830" y="4020933"/>
          <a:ext cx="2733675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2" name="Equation" r:id="rId1" imgW="1638300" imgH="889000" progId="Equation.DSMT4">
                  <p:embed/>
                </p:oleObj>
              </mc:Choice>
              <mc:Fallback>
                <p:oleObj name="Equation" r:id="rId1" imgW="1638300" imgH="889000" progId="Equation.DSMT4">
                  <p:embed/>
                  <p:pic>
                    <p:nvPicPr>
                      <p:cNvPr id="0" name="对象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4830" y="4020933"/>
                        <a:ext cx="2733675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22"/>
          <p:cNvSpPr>
            <a:spLocks noChangeArrowheads="1"/>
          </p:cNvSpPr>
          <p:nvPr/>
        </p:nvSpPr>
        <p:spPr bwMode="auto">
          <a:xfrm>
            <a:off x="5042355" y="4200321"/>
            <a:ext cx="24844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经空气质量指数标准测试：</a:t>
            </a:r>
            <a:endParaRPr lang="en-US" altLang="zh-CN" sz="2200" dirty="0">
              <a:solidFill>
                <a:srgbClr val="FF0000"/>
              </a:solidFill>
              <a:latin typeface="Times New Roman" panose="02020603050405020304"/>
              <a:cs typeface="Times New Roman" panose="02020603050405020304" pitchFamily="18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一般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=0.0, </a:t>
            </a:r>
            <a:r>
              <a:rPr lang="en-US" altLang="zh-CN" sz="2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 pitchFamily="18" charset="0"/>
              </a:rPr>
              <a:t>=120.4</a:t>
            </a:r>
            <a:endParaRPr lang="zh-CN" altLang="en-US" sz="2200" b="1" dirty="0">
              <a:solidFill>
                <a:srgbClr val="FF0000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pSp>
        <p:nvGrpSpPr>
          <p:cNvPr id="37" name="组合 36"/>
          <p:cNvGrpSpPr/>
          <p:nvPr/>
        </p:nvGrpSpPr>
        <p:grpSpPr bwMode="auto">
          <a:xfrm>
            <a:off x="1027567" y="1701005"/>
            <a:ext cx="4500562" cy="454025"/>
            <a:chOff x="1511660" y="1157053"/>
            <a:chExt cx="4500500" cy="453098"/>
          </a:xfrm>
        </p:grpSpPr>
        <p:pic>
          <p:nvPicPr>
            <p:cNvPr id="41" name="Picture 18" descr="E:\MB00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1660" y="1250143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标题 1"/>
            <p:cNvSpPr txBox="1"/>
            <p:nvPr/>
          </p:nvSpPr>
          <p:spPr bwMode="auto">
            <a:xfrm>
              <a:off x="1798993" y="1157053"/>
              <a:ext cx="4213167" cy="453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493" tIns="31747" rIns="63493" bIns="31747"/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200" b="1">
                  <a:solidFill>
                    <a:schemeClr val="tx2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defRPr/>
              </a:pPr>
              <a:r>
                <a:rPr lang="zh-CN" altLang="en-US" sz="2300" dirty="0">
                  <a:solidFill>
                    <a:srgbClr val="C00000"/>
                  </a:solidFill>
                  <a:latin typeface="微软雅黑" panose="020B0503020204020204" pitchFamily="34" charset="-122"/>
                </a:rPr>
                <a:t>回顾</a:t>
              </a:r>
              <a:endParaRPr lang="zh-CN" altLang="en-US" sz="2300" dirty="0">
                <a:solidFill>
                  <a:srgbClr val="C00000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6" name="Text Box 55"/>
          <p:cNvSpPr txBox="1">
            <a:spLocks noChangeArrowheads="1"/>
          </p:cNvSpPr>
          <p:nvPr/>
        </p:nvSpPr>
        <p:spPr bwMode="auto">
          <a:xfrm>
            <a:off x="1074916" y="2152409"/>
            <a:ext cx="14859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b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如果令</a:t>
            </a:r>
            <a:endParaRPr lang="zh-CN" altLang="en-US" sz="2400" b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对象 26"/>
          <p:cNvGraphicFramePr>
            <a:graphicFrameLocks noGrp="1" noChangeAspect="1"/>
          </p:cNvGraphicFramePr>
          <p:nvPr/>
        </p:nvGraphicFramePr>
        <p:xfrm>
          <a:off x="2367141" y="1879359"/>
          <a:ext cx="25590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6" name="Equation" r:id="rId1" imgW="1625600" imgH="660400" progId="Equation.DSMT4">
                  <p:embed/>
                </p:oleObj>
              </mc:Choice>
              <mc:Fallback>
                <p:oleObj name="Equation" r:id="rId1" imgW="1625600" imgH="660400" progId="Equation.DSMT4">
                  <p:embed/>
                  <p:pic>
                    <p:nvPicPr>
                      <p:cNvPr id="0" name="对象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7141" y="1879359"/>
                        <a:ext cx="25590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55"/>
          <p:cNvSpPr txBox="1">
            <a:spLocks noChangeArrowheads="1"/>
          </p:cNvSpPr>
          <p:nvPr/>
        </p:nvSpPr>
        <p:spPr bwMode="auto">
          <a:xfrm>
            <a:off x="1074916" y="3066809"/>
            <a:ext cx="14859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则有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Grp="1" noChangeAspect="1"/>
          </p:cNvGraphicFramePr>
          <p:nvPr/>
        </p:nvGraphicFramePr>
        <p:xfrm>
          <a:off x="2384603" y="2949334"/>
          <a:ext cx="15779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7" name="Equation" r:id="rId3" imgW="1002665" imgH="457200" progId="Equation.DSMT4">
                  <p:embed/>
                </p:oleObj>
              </mc:Choice>
              <mc:Fallback>
                <p:oleObj name="Equation" r:id="rId3" imgW="1002665" imgH="457200" progId="Equation.DSMT4">
                  <p:embed/>
                  <p:pic>
                    <p:nvPicPr>
                      <p:cNvPr id="0" name="对象 2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603" y="2949334"/>
                        <a:ext cx="15779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1076503" y="3725621"/>
            <a:ext cx="10985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122"/>
          <p:cNvSpPr>
            <a:spLocks noChangeArrowheads="1"/>
          </p:cNvSpPr>
          <p:nvPr/>
        </p:nvSpPr>
        <p:spPr bwMode="auto">
          <a:xfrm>
            <a:off x="1703566" y="3687521"/>
            <a:ext cx="2324100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是否有普遍性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1082853" y="4100271"/>
            <a:ext cx="7119938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/>
                <a:ea typeface="微软雅黑" panose="020B0503020204020204" pitchFamily="34" charset="-122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 （电压问题）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设某个系统的输出电压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为随机变量，电压超过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&gt;0)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的概率与 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(1+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反比，即有</a:t>
            </a:r>
            <a:endParaRPr lang="en-US" altLang="zh-CN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/>
          <p:cNvGraphicFramePr>
            <a:graphicFrameLocks noGrp="1" noChangeAspect="1"/>
          </p:cNvGraphicFramePr>
          <p:nvPr/>
        </p:nvGraphicFramePr>
        <p:xfrm>
          <a:off x="1506716" y="4924184"/>
          <a:ext cx="2717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8" name="Equation" r:id="rId5" imgW="1524000" imgH="393700" progId="Equation.DSMT4">
                  <p:embed/>
                </p:oleObj>
              </mc:Choice>
              <mc:Fallback>
                <p:oleObj name="Equation" r:id="rId5" imgW="1524000" imgH="393700" progId="Equation.DSMT4">
                  <p:embed/>
                  <p:pic>
                    <p:nvPicPr>
                      <p:cNvPr id="0" name="对象 3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716" y="4924184"/>
                        <a:ext cx="27178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22"/>
          <p:cNvSpPr>
            <a:spLocks noChangeArrowheads="1"/>
          </p:cNvSpPr>
          <p:nvPr/>
        </p:nvSpPr>
        <p:spPr bwMode="auto">
          <a:xfrm>
            <a:off x="4307066" y="5003559"/>
            <a:ext cx="563562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由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4969053" y="5130559"/>
          <a:ext cx="273050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9" name="Equation" r:id="rId7" imgW="1663700" imgH="203200" progId="Equation.DSMT4">
                  <p:embed/>
                </p:oleObj>
              </mc:Choice>
              <mc:Fallback>
                <p:oleObj name="Equation" r:id="rId7" imgW="1663700" imgH="2032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9053" y="5130559"/>
                        <a:ext cx="273050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3623871" y="4482859"/>
            <a:ext cx="2339975" cy="1258888"/>
          </a:xfrm>
          <a:prstGeom prst="roundRect">
            <a:avLst/>
          </a:prstGeom>
          <a:gradFill rotWithShape="1">
            <a:gsLst>
              <a:gs pos="0">
                <a:srgbClr val="FFFFFF">
                  <a:tint val="50000"/>
                  <a:satMod val="300000"/>
                </a:srgbClr>
              </a:gs>
              <a:gs pos="35000">
                <a:srgbClr val="FFFFFF">
                  <a:tint val="37000"/>
                  <a:satMod val="300000"/>
                </a:srgbClr>
              </a:gs>
              <a:gs pos="100000">
                <a:srgbClr val="FFFFF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FFFFF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7" name="Text Box 55"/>
          <p:cNvSpPr txBox="1">
            <a:spLocks noChangeArrowheads="1"/>
          </p:cNvSpPr>
          <p:nvPr/>
        </p:nvSpPr>
        <p:spPr bwMode="auto">
          <a:xfrm>
            <a:off x="1671246" y="2171459"/>
            <a:ext cx="14859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b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令</a:t>
            </a:r>
            <a:endParaRPr lang="zh-CN" altLang="en-US" sz="2400" b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aphicFrame>
        <p:nvGraphicFramePr>
          <p:cNvPr id="28" name="对象 27"/>
          <p:cNvGraphicFramePr>
            <a:graphicFrameLocks noGrp="1" noChangeAspect="1"/>
          </p:cNvGraphicFramePr>
          <p:nvPr/>
        </p:nvGraphicFramePr>
        <p:xfrm>
          <a:off x="2103046" y="1879359"/>
          <a:ext cx="23590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6" name="Equation" r:id="rId1" imgW="1498600" imgH="685800" progId="Equation.DSMT4">
                  <p:embed/>
                </p:oleObj>
              </mc:Choice>
              <mc:Fallback>
                <p:oleObj name="Equation" r:id="rId1" imgW="1498600" imgH="685800" progId="Equation.DSMT4">
                  <p:embed/>
                  <p:pic>
                    <p:nvPicPr>
                      <p:cNvPr id="0" name="对象 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046" y="1879359"/>
                        <a:ext cx="23590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55"/>
          <p:cNvSpPr txBox="1">
            <a:spLocks noChangeArrowheads="1"/>
          </p:cNvSpPr>
          <p:nvPr/>
        </p:nvSpPr>
        <p:spPr bwMode="auto">
          <a:xfrm>
            <a:off x="5198671" y="2171459"/>
            <a:ext cx="148590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则</a:t>
            </a:r>
            <a:endParaRPr lang="zh-CN" altLang="en-US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</a:endParaRPr>
          </a:p>
        </p:txBody>
      </p:sp>
      <p:graphicFrame>
        <p:nvGraphicFramePr>
          <p:cNvPr id="31" name="对象 30"/>
          <p:cNvGraphicFramePr>
            <a:graphicFrameLocks noGrp="1" noChangeAspect="1"/>
          </p:cNvGraphicFramePr>
          <p:nvPr/>
        </p:nvGraphicFramePr>
        <p:xfrm>
          <a:off x="5633646" y="2061922"/>
          <a:ext cx="161766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7" name="Equation" r:id="rId3" imgW="1028700" imgH="457200" progId="Equation.DSMT4">
                  <p:embed/>
                </p:oleObj>
              </mc:Choice>
              <mc:Fallback>
                <p:oleObj name="Equation" r:id="rId3" imgW="1028700" imgH="457200" progId="Equation.DSMT4">
                  <p:embed/>
                  <p:pic>
                    <p:nvPicPr>
                      <p:cNvPr id="0" name="对象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3646" y="2061922"/>
                        <a:ext cx="1617662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85"/>
          <p:cNvSpPr txBox="1">
            <a:spLocks noChangeArrowheads="1"/>
          </p:cNvSpPr>
          <p:nvPr/>
        </p:nvSpPr>
        <p:spPr bwMode="auto">
          <a:xfrm>
            <a:off x="2207821" y="2884247"/>
            <a:ext cx="5202237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设随机变量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可表成</a:t>
            </a:r>
            <a:endParaRPr lang="zh-CN" altLang="en-US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239446" y="3652597"/>
            <a:ext cx="14033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其中</a:t>
            </a:r>
            <a:endParaRPr lang="zh-CN" altLang="en-US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3579421" y="3222384"/>
          <a:ext cx="18161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8" name="Equation" r:id="rId5" imgW="951865" imgH="241300" progId="Equation.DSMT4">
                  <p:embed/>
                </p:oleObj>
              </mc:Choice>
              <mc:Fallback>
                <p:oleObj name="Equation" r:id="rId5" imgW="951865" imgH="241300" progId="Equation.DSMT4">
                  <p:embed/>
                  <p:pic>
                    <p:nvPicPr>
                      <p:cNvPr id="0" name="对象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421" y="3222384"/>
                        <a:ext cx="18161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1906196" y="3719272"/>
          <a:ext cx="10699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9" name="Equation" r:id="rId7" imgW="584200" imgH="203200" progId="Equation.DSMT4">
                  <p:embed/>
                </p:oleObj>
              </mc:Choice>
              <mc:Fallback>
                <p:oleObj name="Equation" r:id="rId7" imgW="584200" imgH="2032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196" y="3719272"/>
                        <a:ext cx="1069975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2950771" y="3652597"/>
            <a:ext cx="43370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是连续型随机变量，</a:t>
            </a:r>
            <a:endParaRPr lang="zh-CN" altLang="en-US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pic>
        <p:nvPicPr>
          <p:cNvPr id="37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21" y="4571759"/>
            <a:ext cx="179387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6462321" y="3719272"/>
          <a:ext cx="5635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70" name="Equation" r:id="rId10" imgW="330200" imgH="203200" progId="Equation.DSMT4">
                  <p:embed/>
                </p:oleObj>
              </mc:Choice>
              <mc:Fallback>
                <p:oleObj name="Equation" r:id="rId10" imgW="330200" imgH="203200" progId="Equation.DSMT4">
                  <p:embed/>
                  <p:pic>
                    <p:nvPicPr>
                      <p:cNvPr id="0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321" y="3719272"/>
                        <a:ext cx="5635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6987783" y="3652597"/>
            <a:ext cx="18129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称为</a:t>
            </a:r>
            <a:endParaRPr lang="zh-CN" altLang="en-US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43" name="TextBox 85"/>
          <p:cNvSpPr txBox="1">
            <a:spLocks noChangeArrowheads="1"/>
          </p:cNvSpPr>
          <p:nvPr/>
        </p:nvSpPr>
        <p:spPr bwMode="auto">
          <a:xfrm>
            <a:off x="1239446" y="4014547"/>
            <a:ext cx="6732587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是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（概率）密度函数 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(density function). </a:t>
            </a:r>
            <a:endParaRPr lang="zh-CN" altLang="en-US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2196708" y="4859097"/>
            <a:ext cx="17875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 pitchFamily="18" charset="0"/>
              </a:rPr>
              <a:t>几何意义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cxnSpLocks noChangeShapeType="1"/>
          </p:cNvCxnSpPr>
          <p:nvPr/>
        </p:nvCxnSpPr>
        <p:spPr bwMode="auto">
          <a:xfrm flipH="1">
            <a:off x="4924033" y="5044834"/>
            <a:ext cx="796925" cy="350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5747946" y="4898784"/>
          <a:ext cx="460375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71" name="Equation" r:id="rId12" imgW="330200" imgH="203200" progId="Equation.DSMT4">
                  <p:embed/>
                </p:oleObj>
              </mc:Choice>
              <mc:Fallback>
                <p:oleObj name="Equation" r:id="rId12" imgW="330200" imgH="2032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7946" y="4898784"/>
                        <a:ext cx="460375" cy="28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7" name="组合 46"/>
          <p:cNvGrpSpPr/>
          <p:nvPr/>
        </p:nvGrpSpPr>
        <p:grpSpPr bwMode="auto">
          <a:xfrm>
            <a:off x="910833" y="2942985"/>
            <a:ext cx="1192212" cy="317500"/>
            <a:chOff x="1367644" y="1978268"/>
            <a:chExt cx="1192903" cy="317709"/>
          </a:xfrm>
        </p:grpSpPr>
        <p:sp>
          <p:nvSpPr>
            <p:cNvPr id="48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1669888" y="1978268"/>
              <a:ext cx="890659" cy="301956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10" dirty="0">
                  <a:solidFill>
                    <a:srgbClr val="0000FF"/>
                  </a:solidFill>
                  <a:cs typeface="+mn-ea"/>
                </a:rPr>
                <a:t>定义</a:t>
              </a:r>
              <a:r>
                <a:rPr lang="en-US" altLang="zh-CN" sz="2400" b="1" kern="10" dirty="0">
                  <a:solidFill>
                    <a:srgbClr val="0000FF"/>
                  </a:solidFill>
                  <a:cs typeface="+mn-ea"/>
                </a:rPr>
                <a:t>1.4</a:t>
              </a:r>
              <a:endParaRPr lang="zh-CN" altLang="en-US" sz="2400" b="1" kern="10" dirty="0">
                <a:solidFill>
                  <a:srgbClr val="0000FF"/>
                </a:solidFill>
                <a:cs typeface="+mn-ea"/>
              </a:endParaRPr>
            </a:p>
          </p:txBody>
        </p:sp>
        <p:pic>
          <p:nvPicPr>
            <p:cNvPr id="49" name="Picture 18" descr="E:\MB00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644" y="2007977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30" grpId="0"/>
      <p:bldP spid="32" grpId="0"/>
      <p:bldP spid="33" grpId="0"/>
      <p:bldP spid="36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36" name="Group 40"/>
          <p:cNvGrpSpPr/>
          <p:nvPr/>
        </p:nvGrpSpPr>
        <p:grpSpPr bwMode="auto">
          <a:xfrm>
            <a:off x="427202" y="1800570"/>
            <a:ext cx="8715979" cy="1247775"/>
            <a:chOff x="807" y="804"/>
            <a:chExt cx="4525" cy="1047"/>
          </a:xfrm>
        </p:grpSpPr>
        <p:sp>
          <p:nvSpPr>
            <p:cNvPr id="37" name="Rectangle 168"/>
            <p:cNvSpPr>
              <a:spLocks noChangeArrowheads="1"/>
            </p:cNvSpPr>
            <p:nvPr/>
          </p:nvSpPr>
          <p:spPr bwMode="auto">
            <a:xfrm>
              <a:off x="807" y="804"/>
              <a:ext cx="4525" cy="1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　     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射击评估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记录某人进行射击训练的情况，以对其射击能力进行评估，假设给其</a:t>
              </a:r>
              <a:r>
                <a:rPr kumimoji="0" lang="en-US" altLang="zh-CN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发子弹，命中记为</a:t>
              </a:r>
              <a:r>
                <a:rPr kumimoji="0" lang="en-US" altLang="zh-CN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，否则记为</a:t>
              </a:r>
              <a:r>
                <a:rPr kumimoji="0" lang="en-US" altLang="zh-CN" sz="25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，考虑</a:t>
              </a:r>
              <a:endPara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861" y="827"/>
              <a:ext cx="199" cy="274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endParaRPr kumimoji="0" lang="zh-CN" altLang="en-US" sz="25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矩形 41"/>
          <p:cNvSpPr>
            <a:spLocks noChangeArrowheads="1"/>
          </p:cNvSpPr>
          <p:nvPr/>
        </p:nvSpPr>
        <p:spPr bwMode="auto">
          <a:xfrm>
            <a:off x="701857" y="3080519"/>
            <a:ext cx="4806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ts val="440"/>
              </a:spcBef>
              <a:spcAft>
                <a:spcPct val="0"/>
              </a:spcAft>
              <a:buClr>
                <a:srgbClr val="000000"/>
              </a:buClr>
              <a:buSzPts val="3200"/>
            </a:pP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</a:t>
            </a:r>
            <a:r>
              <a:rPr lang="zh-CN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样本空间如何表示；</a:t>
            </a:r>
            <a:endParaRPr lang="zh-CN" altLang="en-US" sz="24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701857" y="3555207"/>
            <a:ext cx="45783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ts val="440"/>
              </a:spcBef>
              <a:spcAft>
                <a:spcPct val="0"/>
              </a:spcAft>
              <a:buClr>
                <a:srgbClr val="000000"/>
              </a:buClr>
              <a:buSzPts val="3200"/>
            </a:pPr>
            <a:r>
              <a:rPr lang="en-US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</a:t>
            </a:r>
            <a:r>
              <a:rPr lang="zh-CN" altLang="zh-CN" sz="24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此问题中最感兴趣的是什么？</a:t>
            </a:r>
            <a:endParaRPr lang="zh-CN" altLang="en-US" sz="24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 bwMode="auto">
          <a:xfrm>
            <a:off x="3083107" y="5799932"/>
            <a:ext cx="3476625" cy="500062"/>
            <a:chOff x="2392422" y="5929898"/>
            <a:chExt cx="4818003" cy="694595"/>
          </a:xfrm>
        </p:grpSpPr>
        <p:sp>
          <p:nvSpPr>
            <p:cNvPr id="45" name="TextBox 10"/>
            <p:cNvSpPr txBox="1">
              <a:spLocks noChangeArrowheads="1"/>
            </p:cNvSpPr>
            <p:nvPr/>
          </p:nvSpPr>
          <p:spPr bwMode="auto">
            <a:xfrm>
              <a:off x="3924300" y="5929898"/>
              <a:ext cx="3286125" cy="639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中“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H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kumimoji="0" lang="zh-CN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的个数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kumimoji="0" lang="zh-CN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46" name="对象 6"/>
            <p:cNvGraphicFramePr>
              <a:graphicFrameLocks noChangeAspect="1"/>
            </p:cNvGraphicFramePr>
            <p:nvPr/>
          </p:nvGraphicFramePr>
          <p:xfrm>
            <a:off x="2392422" y="5965249"/>
            <a:ext cx="1635434" cy="659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0" name="Equation" r:id="rId1" imgW="558800" imgH="177800" progId="Equation.DSMT4">
                    <p:embed/>
                  </p:oleObj>
                </mc:Choice>
                <mc:Fallback>
                  <p:oleObj name="Equation" r:id="rId1" imgW="558800" imgH="1778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2422" y="5965249"/>
                          <a:ext cx="1635434" cy="659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828857" y="4409282"/>
            <a:ext cx="858837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1516244" y="4471194"/>
            <a:ext cx="50641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</a:t>
            </a:r>
            <a:endParaRPr lang="en-US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3"/>
          <p:cNvGrpSpPr/>
          <p:nvPr/>
        </p:nvGrpSpPr>
        <p:grpSpPr bwMode="auto">
          <a:xfrm>
            <a:off x="1992494" y="4555332"/>
            <a:ext cx="4254500" cy="892175"/>
            <a:chOff x="1842960" y="4062798"/>
            <a:chExt cx="5897392" cy="1234465"/>
          </a:xfrm>
        </p:grpSpPr>
        <p:graphicFrame>
          <p:nvGraphicFramePr>
            <p:cNvPr id="50" name="对象 3"/>
            <p:cNvGraphicFramePr>
              <a:graphicFrameLocks noChangeAspect="1"/>
            </p:cNvGraphicFramePr>
            <p:nvPr/>
          </p:nvGraphicFramePr>
          <p:xfrm>
            <a:off x="1842960" y="4062798"/>
            <a:ext cx="5897392" cy="5678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1" name="Equation" r:id="rId3" imgW="2654300" imgH="165100" progId="Equation.DSMT4">
                    <p:embed/>
                  </p:oleObj>
                </mc:Choice>
                <mc:Fallback>
                  <p:oleObj name="Equation" r:id="rId3" imgW="2654300" imgH="1651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2960" y="4062798"/>
                          <a:ext cx="5897392" cy="5678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右大括号 2"/>
            <p:cNvSpPr/>
            <p:nvPr/>
          </p:nvSpPr>
          <p:spPr bwMode="auto">
            <a:xfrm rot="5400000">
              <a:off x="4796574" y="2992336"/>
              <a:ext cx="267455" cy="3305909"/>
            </a:xfrm>
            <a:prstGeom prst="rightBrace">
              <a:avLst>
                <a:gd name="adj1" fmla="val 164350"/>
                <a:gd name="adj2" fmla="val 50889"/>
              </a:avLst>
            </a:prstGeom>
            <a:noFill/>
            <a:ln w="9525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4537444" y="4743144"/>
              <a:ext cx="1405405" cy="554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r>
                <a:rPr kumimoji="0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endParaRPr kumimoji="0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矩形 52"/>
          <p:cNvSpPr>
            <a:spLocks noChangeArrowheads="1"/>
          </p:cNvSpPr>
          <p:nvPr/>
        </p:nvSpPr>
        <p:spPr bwMode="auto">
          <a:xfrm>
            <a:off x="1898832" y="5760244"/>
            <a:ext cx="1181100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可定义</a:t>
            </a:r>
            <a:r>
              <a:rPr lang="en-US" alt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7" grpId="0"/>
      <p:bldP spid="48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353406" y="2230196"/>
            <a:ext cx="226218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密度函数满足：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WordArt 45"/>
          <p:cNvSpPr>
            <a:spLocks noChangeArrowheads="1" noChangeShapeType="1" noTextEdit="1"/>
          </p:cNvSpPr>
          <p:nvPr/>
        </p:nvSpPr>
        <p:spPr bwMode="auto">
          <a:xfrm>
            <a:off x="1743931" y="2671521"/>
            <a:ext cx="287338" cy="287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 dirty="0">
                <a:solidFill>
                  <a:srgbClr val="0000FF"/>
                </a:solidFill>
                <a:cs typeface="+mn-ea"/>
              </a:rPr>
              <a:t>①</a:t>
            </a:r>
            <a:endParaRPr lang="zh-CN" altLang="en-US" sz="2400" b="1" kern="10" dirty="0">
              <a:solidFill>
                <a:srgbClr val="0000FF"/>
              </a:solidFill>
              <a:cs typeface="+mn-ea"/>
            </a:endParaRPr>
          </a:p>
        </p:txBody>
      </p:sp>
      <p:sp>
        <p:nvSpPr>
          <p:cNvPr id="27" name="WordArt 46"/>
          <p:cNvSpPr>
            <a:spLocks noChangeArrowheads="1" noChangeShapeType="1" noTextEdit="1"/>
          </p:cNvSpPr>
          <p:nvPr/>
        </p:nvSpPr>
        <p:spPr bwMode="auto">
          <a:xfrm>
            <a:off x="1731231" y="3019184"/>
            <a:ext cx="287338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 dirty="0">
                <a:solidFill>
                  <a:srgbClr val="0000FF"/>
                </a:solidFill>
                <a:cs typeface="+mn-ea"/>
              </a:rPr>
              <a:t>②</a:t>
            </a:r>
            <a:endParaRPr lang="zh-CN" altLang="en-US" sz="2400" b="1" kern="10" dirty="0">
              <a:solidFill>
                <a:srgbClr val="0000FF"/>
              </a:solidFill>
              <a:cs typeface="+mn-ea"/>
            </a:endParaRPr>
          </a:p>
        </p:txBody>
      </p:sp>
      <p:graphicFrame>
        <p:nvGraphicFramePr>
          <p:cNvPr id="28" name="Object 47"/>
          <p:cNvGraphicFramePr>
            <a:graphicFrameLocks noChangeAspect="1"/>
          </p:cNvGraphicFramePr>
          <p:nvPr/>
        </p:nvGraphicFramePr>
        <p:xfrm>
          <a:off x="2175731" y="2635009"/>
          <a:ext cx="955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4" name="Equation" r:id="rId1" imgW="596900" imgH="190500" progId="Equation.DSMT4">
                  <p:embed/>
                </p:oleObj>
              </mc:Choice>
              <mc:Fallback>
                <p:oleObj name="Equation" r:id="rId1" imgW="596900" imgH="1905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731" y="2635009"/>
                        <a:ext cx="9556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8"/>
          <p:cNvGraphicFramePr>
            <a:graphicFrameLocks noChangeAspect="1"/>
          </p:cNvGraphicFramePr>
          <p:nvPr/>
        </p:nvGraphicFramePr>
        <p:xfrm>
          <a:off x="2139219" y="2958859"/>
          <a:ext cx="14557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5" name="Equation" r:id="rId3" imgW="698500" imgH="241300" progId="Equation.DSMT4">
                  <p:embed/>
                </p:oleObj>
              </mc:Choice>
              <mc:Fallback>
                <p:oleObj name="Equation" r:id="rId3" imgW="698500" imgH="241300" progId="Equation.DSMT4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219" y="2958859"/>
                        <a:ext cx="14557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WordArt 49"/>
          <p:cNvSpPr>
            <a:spLocks noChangeArrowheads="1" noChangeShapeType="1" noTextEdit="1"/>
          </p:cNvSpPr>
          <p:nvPr/>
        </p:nvSpPr>
        <p:spPr bwMode="auto">
          <a:xfrm>
            <a:off x="1732819" y="3370021"/>
            <a:ext cx="287337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>
                <a:solidFill>
                  <a:srgbClr val="0000FF"/>
                </a:solidFill>
                <a:cs typeface="+mn-ea"/>
              </a:rPr>
              <a:t>③</a:t>
            </a:r>
            <a:endParaRPr lang="zh-CN" altLang="en-US" sz="2400" b="1" kern="10">
              <a:solidFill>
                <a:srgbClr val="0000FF"/>
              </a:solidFill>
              <a:cs typeface="+mn-ea"/>
            </a:endParaRPr>
          </a:p>
        </p:txBody>
      </p:sp>
      <p:graphicFrame>
        <p:nvGraphicFramePr>
          <p:cNvPr id="32" name="Object 51"/>
          <p:cNvGraphicFramePr>
            <a:graphicFrameLocks noChangeAspect="1"/>
          </p:cNvGraphicFramePr>
          <p:nvPr/>
        </p:nvGraphicFramePr>
        <p:xfrm>
          <a:off x="2209069" y="3628784"/>
          <a:ext cx="44338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6" name="Equation" r:id="rId5" imgW="2273300" imgH="254000" progId="Equation.DSMT4">
                  <p:embed/>
                </p:oleObj>
              </mc:Choice>
              <mc:Fallback>
                <p:oleObj name="Equation" r:id="rId5" imgW="2273300" imgH="254000" progId="Equation.DSMT4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069" y="3628784"/>
                        <a:ext cx="44338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Group 58"/>
          <p:cNvGrpSpPr/>
          <p:nvPr/>
        </p:nvGrpSpPr>
        <p:grpSpPr bwMode="auto">
          <a:xfrm>
            <a:off x="2186844" y="3282709"/>
            <a:ext cx="1644650" cy="461962"/>
            <a:chOff x="907" y="1376"/>
            <a:chExt cx="1356" cy="381"/>
          </a:xfrm>
        </p:grpSpPr>
        <p:graphicFrame>
          <p:nvGraphicFramePr>
            <p:cNvPr id="34" name="Object 50"/>
            <p:cNvGraphicFramePr>
              <a:graphicFrameLocks noChangeAspect="1"/>
            </p:cNvGraphicFramePr>
            <p:nvPr/>
          </p:nvGraphicFramePr>
          <p:xfrm>
            <a:off x="907" y="1435"/>
            <a:ext cx="829" cy="2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67" name="Equation" r:id="rId7" imgW="622300" imgH="177800" progId="Equation.DSMT4">
                    <p:embed/>
                  </p:oleObj>
                </mc:Choice>
                <mc:Fallback>
                  <p:oleObj name="Equation" r:id="rId7" imgW="622300" imgH="177800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7" y="1435"/>
                          <a:ext cx="829" cy="2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1682" y="1376"/>
              <a:ext cx="581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WordArt 53"/>
          <p:cNvSpPr>
            <a:spLocks noChangeArrowheads="1" noChangeShapeType="1" noTextEdit="1"/>
          </p:cNvSpPr>
          <p:nvPr/>
        </p:nvSpPr>
        <p:spPr bwMode="auto">
          <a:xfrm>
            <a:off x="1732819" y="4155834"/>
            <a:ext cx="288925" cy="2889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>
                <a:solidFill>
                  <a:srgbClr val="0000FF"/>
                </a:solidFill>
                <a:cs typeface="+mn-ea"/>
              </a:rPr>
              <a:t>④</a:t>
            </a:r>
            <a:endParaRPr lang="zh-CN" altLang="en-US" sz="2400" b="1" kern="10">
              <a:solidFill>
                <a:srgbClr val="0000FF"/>
              </a:solidFill>
              <a:cs typeface="+mn-ea"/>
            </a:endParaRPr>
          </a:p>
        </p:txBody>
      </p:sp>
      <p:grpSp>
        <p:nvGrpSpPr>
          <p:cNvPr id="37" name="Group 56"/>
          <p:cNvGrpSpPr/>
          <p:nvPr/>
        </p:nvGrpSpPr>
        <p:grpSpPr bwMode="auto">
          <a:xfrm>
            <a:off x="2031269" y="4038359"/>
            <a:ext cx="3708400" cy="461962"/>
            <a:chOff x="967" y="2219"/>
            <a:chExt cx="2670" cy="381"/>
          </a:xfrm>
        </p:grpSpPr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967" y="2219"/>
              <a:ext cx="2670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在        的连续点处，有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55"/>
            <p:cNvGraphicFramePr>
              <a:graphicFrameLocks noChangeAspect="1"/>
            </p:cNvGraphicFramePr>
            <p:nvPr/>
          </p:nvGraphicFramePr>
          <p:xfrm>
            <a:off x="1252" y="2271"/>
            <a:ext cx="478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68" name="Equation" r:id="rId9" imgW="330200" imgH="190500" progId="Equation.DSMT4">
                    <p:embed/>
                  </p:oleObj>
                </mc:Choice>
                <mc:Fallback>
                  <p:oleObj name="Equation" r:id="rId9" imgW="330200" imgH="190500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52" y="2271"/>
                          <a:ext cx="478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" name="Object 57"/>
          <p:cNvGraphicFramePr>
            <a:graphicFrameLocks noChangeAspect="1"/>
          </p:cNvGraphicFramePr>
          <p:nvPr/>
        </p:nvGraphicFramePr>
        <p:xfrm>
          <a:off x="5271356" y="4079634"/>
          <a:ext cx="14097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9" name="Equation" r:id="rId11" imgW="914400" imgH="190500" progId="Equation.DSMT4">
                  <p:embed/>
                </p:oleObj>
              </mc:Choice>
              <mc:Fallback>
                <p:oleObj name="Equation" r:id="rId11" imgW="914400" imgH="190500" progId="Equation.DSMT4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1356" y="4079634"/>
                        <a:ext cx="14097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125"/>
          <p:cNvSpPr>
            <a:spLocks noChangeArrowheads="1"/>
          </p:cNvSpPr>
          <p:nvPr/>
        </p:nvSpPr>
        <p:spPr bwMode="auto">
          <a:xfrm>
            <a:off x="1662969" y="4643196"/>
            <a:ext cx="5214937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因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45" name="Object 130"/>
          <p:cNvGraphicFramePr>
            <a:graphicFrameLocks noChangeAspect="1"/>
          </p:cNvGraphicFramePr>
          <p:nvPr/>
        </p:nvGraphicFramePr>
        <p:xfrm>
          <a:off x="2128106" y="4565409"/>
          <a:ext cx="4976813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0" name="Equation" r:id="rId13" imgW="2641600" imgH="355600" progId="Equation.DSMT4">
                  <p:embed/>
                </p:oleObj>
              </mc:Choice>
              <mc:Fallback>
                <p:oleObj name="Equation" r:id="rId13" imgW="2641600" imgH="355600" progId="Equation.DSMT4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8106" y="4565409"/>
                        <a:ext cx="4976813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/>
        </p:nvGraphicFramePr>
        <p:xfrm>
          <a:off x="2666269" y="5082934"/>
          <a:ext cx="23082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1" name="Equation" r:id="rId15" imgW="1600200" imgH="419100" progId="Equation.DSMT4">
                  <p:embed/>
                </p:oleObj>
              </mc:Choice>
              <mc:Fallback>
                <p:oleObj name="Equation" r:id="rId15" imgW="1600200" imgH="419100" progId="Equation.DSMT4">
                  <p:embed/>
                  <p:pic>
                    <p:nvPicPr>
                      <p:cNvPr id="0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6269" y="5082934"/>
                        <a:ext cx="2308225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标题 1"/>
          <p:cNvSpPr txBox="1"/>
          <p:nvPr/>
        </p:nvSpPr>
        <p:spPr bwMode="auto">
          <a:xfrm>
            <a:off x="1312131" y="1879359"/>
            <a:ext cx="4213225" cy="45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en-US" altLang="zh-CN" sz="2300" dirty="0">
                <a:solidFill>
                  <a:srgbClr val="0000FF"/>
                </a:solidFill>
                <a:latin typeface="微软雅黑" panose="020B0503020204020204" pitchFamily="34" charset="-122"/>
              </a:rPr>
              <a:t>2. </a:t>
            </a:r>
            <a:r>
              <a:rPr lang="zh-CN" altLang="en-US" sz="2300" dirty="0">
                <a:solidFill>
                  <a:srgbClr val="0000FF"/>
                </a:solidFill>
                <a:latin typeface="微软雅黑" panose="020B0503020204020204" pitchFamily="34" charset="-122"/>
              </a:rPr>
              <a:t>密度函数性质</a:t>
            </a:r>
            <a:endParaRPr lang="zh-CN" altLang="en-US" sz="2300" dirty="0">
              <a:solidFill>
                <a:srgbClr val="0000FF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4" grpId="0"/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22"/>
          <p:cNvSpPr>
            <a:spLocks noChangeArrowheads="1"/>
          </p:cNvSpPr>
          <p:nvPr/>
        </p:nvSpPr>
        <p:spPr bwMode="auto">
          <a:xfrm>
            <a:off x="1423898" y="2149234"/>
            <a:ext cx="60499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marL="407670" indent="-407670"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  <a:buFont typeface="Wingdings" panose="05000000000000000000" pitchFamily="2" charset="2"/>
              <a:buAutoNum type="arabicPeriod"/>
              <a:defRPr/>
            </a:pP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连续型随机变量的分布函数总是连续的；                          </a:t>
            </a:r>
            <a:endParaRPr lang="zh-CN" altLang="en-US" sz="24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5"/>
          <p:cNvGrpSpPr/>
          <p:nvPr/>
        </p:nvGrpSpPr>
        <p:grpSpPr bwMode="auto">
          <a:xfrm>
            <a:off x="1388973" y="2842971"/>
            <a:ext cx="6156325" cy="627063"/>
            <a:chOff x="575556" y="2358013"/>
            <a:chExt cx="8060389" cy="822161"/>
          </a:xfrm>
        </p:grpSpPr>
        <p:sp>
          <p:nvSpPr>
            <p:cNvPr id="8" name="Rectangle 122"/>
            <p:cNvSpPr>
              <a:spLocks noChangeArrowheads="1"/>
            </p:cNvSpPr>
            <p:nvPr/>
          </p:nvSpPr>
          <p:spPr bwMode="auto">
            <a:xfrm>
              <a:off x="575556" y="2358013"/>
              <a:ext cx="7272641" cy="822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407670" indent="-407670">
                <a:lnSpc>
                  <a:spcPct val="145000"/>
                </a:lnSpc>
                <a:spcAft>
                  <a:spcPct val="40000"/>
                </a:spcAft>
                <a:buClr>
                  <a:srgbClr val="0000FF"/>
                </a:buClr>
                <a:buFont typeface="Verdana" panose="020B0604030504040204" pitchFamily="34" charset="0"/>
                <a:buAutoNum type="arabicPeriod" startAt="2"/>
                <a:defRPr/>
              </a:pPr>
              <a:r>
                <a:rPr lang="zh-CN" altLang="en-US" sz="2400" b="0" dirty="0">
                  <a:latin typeface="+mn-ea"/>
                  <a:ea typeface="+mn-ea"/>
                  <a:cs typeface="Times New Roman" panose="02020603050405020304" pitchFamily="18" charset="0"/>
                </a:rPr>
                <a:t>对于连续型随机变量 </a:t>
              </a:r>
              <a:r>
                <a:rPr lang="en-US" altLang="zh-CN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altLang="zh-CN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{</a:t>
              </a:r>
              <a:r>
                <a:rPr lang="en-US" altLang="zh-CN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}=0</a:t>
              </a:r>
              <a:r>
                <a:rPr lang="en-US" altLang="zh-CN" sz="2400" b="0" dirty="0">
                  <a:latin typeface="+mn-lt"/>
                  <a:ea typeface="+mn-ea"/>
                  <a:cs typeface="Times New Roman" panose="02020603050405020304" pitchFamily="18" charset="0"/>
                </a:rPr>
                <a:t>, </a:t>
              </a:r>
              <a:endParaRPr lang="zh-CN" altLang="en-US" sz="2400" b="0" dirty="0"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2"/>
            <p:cNvGraphicFramePr>
              <a:graphicFrameLocks noChangeAspect="1"/>
            </p:cNvGraphicFramePr>
            <p:nvPr/>
          </p:nvGraphicFramePr>
          <p:xfrm>
            <a:off x="7278633" y="2607957"/>
            <a:ext cx="1357312" cy="484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48" name="Equation" r:id="rId1" imgW="482600" imgH="139700" progId="Equation.DSMT4">
                    <p:embed/>
                  </p:oleObj>
                </mc:Choice>
                <mc:Fallback>
                  <p:oleObj name="Equation" r:id="rId1" imgW="482600" imgH="1397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8633" y="2607957"/>
                          <a:ext cx="1357312" cy="484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122"/>
          <p:cNvSpPr>
            <a:spLocks noChangeArrowheads="1"/>
          </p:cNvSpPr>
          <p:nvPr/>
        </p:nvSpPr>
        <p:spPr bwMode="auto">
          <a:xfrm>
            <a:off x="1784261" y="3311284"/>
            <a:ext cx="879475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>
              <a:lnSpc>
                <a:spcPct val="145000"/>
              </a:lnSpc>
              <a:spcAft>
                <a:spcPct val="40000"/>
              </a:spcAft>
              <a:buClr>
                <a:srgbClr val="0000FF"/>
              </a:buClr>
              <a:defRPr/>
            </a:pP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因为</a:t>
            </a:r>
            <a:endParaRPr lang="zh-CN" altLang="en-US" sz="24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552611" y="3501784"/>
          <a:ext cx="30035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9" name="Equation" r:id="rId3" imgW="2133600" imgH="254000" progId="Equation.DSMT4">
                  <p:embed/>
                </p:oleObj>
              </mc:Choice>
              <mc:Fallback>
                <p:oleObj name="Equation" r:id="rId3" imgW="2133600" imgH="254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2611" y="3501784"/>
                        <a:ext cx="30035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2"/>
          <p:cNvSpPr>
            <a:spLocks noChangeArrowheads="1"/>
          </p:cNvSpPr>
          <p:nvPr/>
        </p:nvSpPr>
        <p:spPr bwMode="auto">
          <a:xfrm>
            <a:off x="1395323" y="4119492"/>
            <a:ext cx="6365875" cy="95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marL="407670" indent="-407670">
              <a:lnSpc>
                <a:spcPct val="120000"/>
              </a:lnSpc>
              <a:spcAft>
                <a:spcPct val="40000"/>
              </a:spcAft>
              <a:buClr>
                <a:srgbClr val="0000FF"/>
              </a:buClr>
              <a:buFont typeface="Verdana" panose="020B0604030504040204" pitchFamily="34" charset="0"/>
              <a:buAutoNum type="arabicPeriod" startAt="3"/>
              <a:defRPr/>
            </a:pP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密度函数不唯一</a:t>
            </a: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事实上改变 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0" dirty="0">
                <a:latin typeface="+mn-ea"/>
                <a:ea typeface="+mn-ea"/>
                <a:cs typeface="Times New Roman" panose="02020603050405020304" pitchFamily="18" charset="0"/>
              </a:rPr>
              <a:t>“个别值”（零测度集上的值）不影响积分值</a:t>
            </a:r>
            <a:r>
              <a:rPr lang="en-US" altLang="zh-CN" sz="2400" b="0" dirty="0">
                <a:latin typeface="+mn-ea"/>
                <a:ea typeface="+mn-ea"/>
                <a:cs typeface="Times New Roman" panose="02020603050405020304" pitchFamily="18" charset="0"/>
              </a:rPr>
              <a:t>. </a:t>
            </a:r>
            <a:endParaRPr lang="zh-CN" altLang="en-US" sz="24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460411" y="1879359"/>
            <a:ext cx="638175" cy="298450"/>
            <a:chOff x="1367644" y="1067993"/>
            <a:chExt cx="638786" cy="298639"/>
          </a:xfrm>
        </p:grpSpPr>
        <p:sp>
          <p:nvSpPr>
            <p:cNvPr id="14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700127" y="1067993"/>
              <a:ext cx="306303" cy="28740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2400" kern="10">
                  <a:solidFill>
                    <a:srgbClr val="0000FF"/>
                  </a:solidFill>
                  <a:latin typeface="+mn-ea"/>
                  <a:ea typeface="+mn-ea"/>
                  <a:cs typeface="+mn-ea"/>
                </a:rPr>
                <a:t>注</a:t>
              </a:r>
              <a:endParaRPr lang="zh-CN" altLang="en-US" sz="2400" kern="10">
                <a:solidFill>
                  <a:srgbClr val="0000FF"/>
                </a:solidFill>
                <a:latin typeface="+mn-ea"/>
                <a:ea typeface="+mn-ea"/>
                <a:cs typeface="+mn-ea"/>
              </a:endParaRPr>
            </a:p>
          </p:txBody>
        </p:sp>
        <p:pic>
          <p:nvPicPr>
            <p:cNvPr id="15" name="Picture 18" descr="E:\MB00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644" y="1078632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1265060" y="2022082"/>
            <a:ext cx="6437312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/>
          <p:cNvGraphicFramePr>
            <a:graphicFrameLocks noGrp="1" noChangeAspect="1"/>
          </p:cNvGraphicFramePr>
          <p:nvPr/>
        </p:nvGraphicFramePr>
        <p:xfrm>
          <a:off x="2196922" y="1772845"/>
          <a:ext cx="2578100" cy="105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2" name="Equation" r:id="rId1" imgW="1422400" imgH="584200" progId="Equation.DSMT4">
                  <p:embed/>
                </p:oleObj>
              </mc:Choice>
              <mc:Fallback>
                <p:oleObj name="Equation" r:id="rId1" imgW="1422400" imgH="584200" progId="Equation.DSMT4">
                  <p:embed/>
                  <p:pic>
                    <p:nvPicPr>
                      <p:cNvPr id="0" name="对象 2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922" y="1772845"/>
                        <a:ext cx="2578100" cy="105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85"/>
          <p:cNvSpPr txBox="1">
            <a:spLocks noChangeArrowheads="1"/>
          </p:cNvSpPr>
          <p:nvPr/>
        </p:nvSpPr>
        <p:spPr bwMode="auto">
          <a:xfrm>
            <a:off x="1284110" y="2722170"/>
            <a:ext cx="5665787" cy="99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为一密度函数， 求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a) 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常数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 b) 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相应的分布函数</a:t>
            </a: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  c)  </a:t>
            </a:r>
            <a:endParaRPr lang="zh-CN" altLang="en-US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6326010" y="3098407"/>
          <a:ext cx="159543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3" name="Equation" r:id="rId3" imgW="736600" imgH="342900" progId="Equation.DSMT4">
                  <p:embed/>
                </p:oleObj>
              </mc:Choice>
              <mc:Fallback>
                <p:oleObj name="Equation" r:id="rId3" imgW="736600" imgH="342900" progId="Equation.DSMT4">
                  <p:embed/>
                  <p:pic>
                    <p:nvPicPr>
                      <p:cNvPr id="0" name="对象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010" y="3098407"/>
                        <a:ext cx="159543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1333322" y="4165207"/>
            <a:ext cx="908050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1952447" y="4149332"/>
            <a:ext cx="53498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a)  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338210" y="4015982"/>
          <a:ext cx="744537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4" name="Equation" r:id="rId5" imgW="342900" imgH="355600" progId="Equation.DSMT4">
                  <p:embed/>
                </p:oleObj>
              </mc:Choice>
              <mc:Fallback>
                <p:oleObj name="Equation" r:id="rId5" imgW="342900" imgH="3556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210" y="4015982"/>
                        <a:ext cx="744537" cy="773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3262135" y="4149332"/>
            <a:ext cx="536575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b)  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3646310" y="3758807"/>
          <a:ext cx="2312987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5" name="Equation" r:id="rId7" imgW="1066800" imgH="596900" progId="Equation.DSMT4">
                  <p:embed/>
                </p:oleObj>
              </mc:Choice>
              <mc:Fallback>
                <p:oleObj name="Equation" r:id="rId7" imgW="1066800" imgH="59690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6310" y="3758807"/>
                        <a:ext cx="2312987" cy="129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6175197" y="4147745"/>
            <a:ext cx="534988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c)  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6527622" y="3992170"/>
          <a:ext cx="101758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6" name="Equation" r:id="rId9" imgW="469900" imgH="355600" progId="Equation.DSMT4">
                  <p:embed/>
                </p:oleObj>
              </mc:Choice>
              <mc:Fallback>
                <p:oleObj name="Equation" r:id="rId9" imgW="469900" imgH="355600" progId="Equation.DSMT4">
                  <p:embed/>
                  <p:pic>
                    <p:nvPicPr>
                      <p:cNvPr id="0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622" y="3992170"/>
                        <a:ext cx="1017588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1333322" y="5057382"/>
            <a:ext cx="6872288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反之，对分布函数逐段微分，也可得到原密度函数。</a:t>
            </a:r>
            <a:endParaRPr lang="en-US" altLang="zh-CN" sz="23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6" grpId="0"/>
      <p:bldP spid="41" grpId="0"/>
      <p:bldP spid="4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Rectangle 58"/>
          <p:cNvSpPr>
            <a:spLocks noChangeArrowheads="1"/>
          </p:cNvSpPr>
          <p:nvPr/>
        </p:nvSpPr>
        <p:spPr bwMode="auto">
          <a:xfrm>
            <a:off x="1716355" y="1879359"/>
            <a:ext cx="64658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并非所有随机变量非离散型即连续型，也有两者皆不是的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1125805" y="2642946"/>
            <a:ext cx="6948488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CC"/>
                </a:solidFill>
                <a:latin typeface="Times New Roman" panose="02020603050405020304"/>
                <a:ea typeface="微软雅黑" panose="020B0503020204020204" pitchFamily="34" charset="-122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（电压问题）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前述电压问题，若电压表的里程到某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为止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为表测量值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则其分布函数应为</a:t>
            </a:r>
            <a:endParaRPr lang="en-US" altLang="zh-CN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206893" y="3781184"/>
          <a:ext cx="172243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56" name="Equation" r:id="rId1" imgW="1143000" imgH="723900" progId="Equation.DSMT4">
                  <p:embed/>
                </p:oleObj>
              </mc:Choice>
              <mc:Fallback>
                <p:oleObj name="Equation" r:id="rId1" imgW="1143000" imgH="7239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893" y="3781184"/>
                        <a:ext cx="1722437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 bwMode="auto">
          <a:xfrm>
            <a:off x="4650055" y="3543059"/>
            <a:ext cx="2374900" cy="1455737"/>
            <a:chOff x="4860032" y="2679762"/>
            <a:chExt cx="2375756" cy="1455135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4860032" y="2679762"/>
              <a:ext cx="2375756" cy="1455135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8327" y="2715766"/>
              <a:ext cx="1719937" cy="1379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1159143" y="5038484"/>
            <a:ext cx="702310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既不能用密度函数，也不能用分布律刻画，但能用分布函数刻画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en-US" altLang="zh-CN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 bwMode="auto">
          <a:xfrm>
            <a:off x="1125805" y="1955559"/>
            <a:ext cx="579438" cy="292100"/>
            <a:chOff x="1187624" y="946984"/>
            <a:chExt cx="579558" cy="292586"/>
          </a:xfrm>
        </p:grpSpPr>
        <p:sp>
          <p:nvSpPr>
            <p:cNvPr id="24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460879" y="946984"/>
              <a:ext cx="306303" cy="28740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10">
                  <a:solidFill>
                    <a:srgbClr val="0000FF"/>
                  </a:solidFill>
                  <a:cs typeface="+mn-ea"/>
                </a:rPr>
                <a:t>注</a:t>
              </a:r>
              <a:endParaRPr lang="zh-CN" altLang="en-US" sz="2400" b="1" kern="10">
                <a:solidFill>
                  <a:srgbClr val="0000FF"/>
                </a:solidFill>
                <a:cs typeface="+mn-ea"/>
              </a:endParaRPr>
            </a:p>
          </p:txBody>
        </p:sp>
        <p:pic>
          <p:nvPicPr>
            <p:cNvPr id="25" name="Picture 18" descr="E:\MB0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951570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1" name="标题 1"/>
          <p:cNvSpPr txBox="1"/>
          <p:nvPr/>
        </p:nvSpPr>
        <p:spPr bwMode="auto">
          <a:xfrm>
            <a:off x="1081595" y="2291411"/>
            <a:ext cx="7773645" cy="110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493" tIns="31747" rIns="63493" bIns="31747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Verdana" panose="020B0604030504040204" pitchFamily="34" charset="0"/>
              </a:defRPr>
            </a:lvl9pPr>
          </a:lstStyle>
          <a:p>
            <a:pPr>
              <a:defRPr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以下介绍几种常用的连续型分布</a:t>
            </a:r>
            <a:r>
              <a:rPr lang="zh-CN" altLang="en-US" sz="3600" dirty="0">
                <a:solidFill>
                  <a:srgbClr val="0000FF"/>
                </a:solidFill>
                <a:latin typeface="微软雅黑" panose="020B0503020204020204" pitchFamily="34" charset="-122"/>
              </a:rPr>
              <a:t>：</a:t>
            </a:r>
            <a:endParaRPr lang="en-US" altLang="zh-CN" sz="3600" dirty="0">
              <a:solidFill>
                <a:srgbClr val="0000FF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正态分布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均匀分布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</a:rPr>
              <a:t>指数分布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22"/>
          <p:cNvSpPr>
            <a:spLocks noChangeArrowheads="1"/>
          </p:cNvSpPr>
          <p:nvPr/>
        </p:nvSpPr>
        <p:spPr bwMode="auto">
          <a:xfrm>
            <a:off x="1502932" y="2882822"/>
            <a:ext cx="6264275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None/>
            </a:pPr>
            <a:r>
              <a:rPr lang="zh-CN" altLang="en-US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它所揭示的统计规律“两头小，中间大”在自然界与人类社会普遍存在：</a:t>
            </a:r>
            <a:endParaRPr lang="zh-CN" altLang="en-US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22"/>
          <p:cNvSpPr>
            <a:spLocks noChangeArrowheads="1"/>
          </p:cNvSpPr>
          <p:nvPr/>
        </p:nvSpPr>
        <p:spPr bwMode="auto">
          <a:xfrm>
            <a:off x="1582307" y="3927397"/>
            <a:ext cx="5681662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marL="341630" indent="-3416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测量值与实际值的误差；</a:t>
            </a:r>
            <a:endParaRPr lang="en-US" altLang="zh-CN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分子热运动时每个分子的运动速率；</a:t>
            </a:r>
            <a:endParaRPr lang="en-US" altLang="zh-CN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大气中污染物的浓度；</a:t>
            </a:r>
            <a:endParaRPr lang="en-US" altLang="zh-CN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人群每个个体的智商；</a:t>
            </a:r>
            <a:endParaRPr lang="en-US" altLang="zh-CN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1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5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……</a:t>
            </a:r>
            <a:endParaRPr lang="zh-CN" altLang="en-US" sz="2500" b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1179082" y="2508172"/>
            <a:ext cx="4716462" cy="390525"/>
            <a:chOff x="1224273" y="973137"/>
            <a:chExt cx="4715879" cy="390525"/>
          </a:xfrm>
        </p:grpSpPr>
        <p:sp>
          <p:nvSpPr>
            <p:cNvPr id="9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1655676" y="987574"/>
              <a:ext cx="4284476" cy="3238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000" kern="10">
                  <a:solidFill>
                    <a:srgbClr val="0000CC"/>
                  </a:solidFill>
                  <a:latin typeface="+mj-ea"/>
                  <a:ea typeface="+mj-ea"/>
                  <a:cs typeface="+mj-ea"/>
                </a:rPr>
                <a:t>正态分布是一种重要的分布：</a:t>
              </a:r>
              <a:endParaRPr lang="zh-CN" altLang="en-US" sz="3000" kern="10">
                <a:solidFill>
                  <a:srgbClr val="0000CC"/>
                </a:solidFill>
                <a:latin typeface="+mj-ea"/>
                <a:ea typeface="+mj-ea"/>
                <a:cs typeface="+mj-ea"/>
              </a:endParaRPr>
            </a:p>
          </p:txBody>
        </p:sp>
        <p:pic>
          <p:nvPicPr>
            <p:cNvPr id="10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273" y="973137"/>
              <a:ext cx="3603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-785559" y="1684598"/>
            <a:ext cx="3929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0" lvl="4" indent="-457200">
              <a:buFont typeface="+mj-ea"/>
              <a:buAutoNum type="circleNumDbPlain"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正态分布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1382802" y="2617609"/>
            <a:ext cx="6697663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（汽车排放物）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有人研究了</a:t>
            </a: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46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辆车排出的氮氧化物的数量（克</a:t>
            </a:r>
            <a:r>
              <a:rPr lang="en-US" altLang="zh-CN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英里）</a:t>
            </a:r>
            <a:endParaRPr lang="en-US" altLang="zh-CN" sz="2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24002" y="3528834"/>
          <a:ext cx="7451725" cy="2322512"/>
        </p:xfrm>
        <a:graphic>
          <a:graphicData uri="http://schemas.openxmlformats.org/drawingml/2006/table">
            <a:tbl>
              <a:tblPr firstRow="1" bandRow="1"/>
              <a:tblGrid>
                <a:gridCol w="620977"/>
                <a:gridCol w="620977"/>
                <a:gridCol w="620977"/>
                <a:gridCol w="620977"/>
                <a:gridCol w="620977"/>
                <a:gridCol w="631704"/>
                <a:gridCol w="610251"/>
                <a:gridCol w="620977"/>
                <a:gridCol w="620977"/>
                <a:gridCol w="620977"/>
                <a:gridCol w="620977"/>
                <a:gridCol w="620977"/>
              </a:tblGrid>
              <a:tr h="13645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34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排放量</a:t>
                      </a:r>
                      <a:endParaRPr lang="zh-CN" altLang="en-US" sz="1800" dirty="0"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0.00-0.50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0.5-0.75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0.75-1.00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1.00-1.20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1.20-1.30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1.30-1.50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1.50-1.75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1.75-2.00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2.00-2.25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2.25-2.50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4500"/>
                        </a:lnSpc>
                      </a:pP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2.50-3.00</a:t>
                      </a:r>
                      <a:endParaRPr lang="zh-C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</a:tr>
              <a:tr h="9579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zh-CN" altLang="en-US" sz="18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车辆数</a:t>
                      </a:r>
                      <a:endParaRPr lang="zh-CN" altLang="en-US" sz="1800" b="1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9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12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8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>
                        <a:lnSpc>
                          <a:spcPts val="7000"/>
                        </a:lnSpc>
                        <a:spcBef>
                          <a:spcPts val="2400"/>
                        </a:spcBef>
                      </a:pPr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marL="91433" marR="91433" marT="34306" marB="34306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1058952" y="1763534"/>
            <a:ext cx="354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统计规律的发现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1130390" y="2201684"/>
            <a:ext cx="3074987" cy="461962"/>
            <a:chOff x="1461928" y="993961"/>
            <a:chExt cx="3074068" cy="461369"/>
          </a:xfrm>
        </p:grpSpPr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726961" y="993961"/>
              <a:ext cx="2809035" cy="46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从数据到直方图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8" descr="E:\MB001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928" y="1095618"/>
              <a:ext cx="265756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9" name="组合 18"/>
          <p:cNvGrpSpPr/>
          <p:nvPr/>
        </p:nvGrpSpPr>
        <p:grpSpPr bwMode="auto">
          <a:xfrm>
            <a:off x="2656155" y="2348965"/>
            <a:ext cx="3549650" cy="1979613"/>
            <a:chOff x="2656898" y="1137347"/>
            <a:chExt cx="4008018" cy="2236867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2656898" y="1137347"/>
              <a:ext cx="4008018" cy="2236867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grpSp>
          <p:nvGrpSpPr>
            <p:cNvPr id="21" name="组合 2"/>
            <p:cNvGrpSpPr/>
            <p:nvPr/>
          </p:nvGrpSpPr>
          <p:grpSpPr bwMode="auto">
            <a:xfrm>
              <a:off x="2838632" y="1275606"/>
              <a:ext cx="3641579" cy="2045382"/>
              <a:chOff x="2447398" y="823926"/>
              <a:chExt cx="5869513" cy="2614613"/>
            </a:xfrm>
          </p:grpSpPr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7398" y="823926"/>
                <a:ext cx="5869513" cy="2614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Freeform 21"/>
              <p:cNvSpPr/>
              <p:nvPr/>
            </p:nvSpPr>
            <p:spPr bwMode="auto">
              <a:xfrm>
                <a:off x="3203575" y="1706563"/>
                <a:ext cx="4789488" cy="1244600"/>
              </a:xfrm>
              <a:custGeom>
                <a:avLst/>
                <a:gdLst>
                  <a:gd name="T0" fmla="*/ 0 w 4355"/>
                  <a:gd name="T1" fmla="*/ 2147483647 h 1481"/>
                  <a:gd name="T2" fmla="*/ 2147483647 w 4355"/>
                  <a:gd name="T3" fmla="*/ 2147483647 h 1481"/>
                  <a:gd name="T4" fmla="*/ 2147483647 w 4355"/>
                  <a:gd name="T5" fmla="*/ 2147483647 h 1481"/>
                  <a:gd name="T6" fmla="*/ 2147483647 w 4355"/>
                  <a:gd name="T7" fmla="*/ 2147483647 h 1481"/>
                  <a:gd name="T8" fmla="*/ 2147483647 w 4355"/>
                  <a:gd name="T9" fmla="*/ 2147483647 h 1481"/>
                  <a:gd name="T10" fmla="*/ 2147483647 w 4355"/>
                  <a:gd name="T11" fmla="*/ 2147483647 h 148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355"/>
                  <a:gd name="T19" fmla="*/ 0 h 1481"/>
                  <a:gd name="T20" fmla="*/ 4355 w 4355"/>
                  <a:gd name="T21" fmla="*/ 1481 h 148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355" h="1481">
                    <a:moveTo>
                      <a:pt x="0" y="1481"/>
                    </a:moveTo>
                    <a:cubicBezTo>
                      <a:pt x="465" y="1341"/>
                      <a:pt x="930" y="1201"/>
                      <a:pt x="1225" y="982"/>
                    </a:cubicBezTo>
                    <a:cubicBezTo>
                      <a:pt x="1520" y="763"/>
                      <a:pt x="1618" y="302"/>
                      <a:pt x="1769" y="166"/>
                    </a:cubicBezTo>
                    <a:cubicBezTo>
                      <a:pt x="1920" y="30"/>
                      <a:pt x="1936" y="0"/>
                      <a:pt x="2132" y="166"/>
                    </a:cubicBezTo>
                    <a:cubicBezTo>
                      <a:pt x="2328" y="332"/>
                      <a:pt x="2578" y="944"/>
                      <a:pt x="2948" y="1163"/>
                    </a:cubicBezTo>
                    <a:cubicBezTo>
                      <a:pt x="3318" y="1382"/>
                      <a:pt x="4121" y="1428"/>
                      <a:pt x="4355" y="1481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909905" y="1772703"/>
            <a:ext cx="34925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画出所谓直方图如下   </a:t>
            </a:r>
            <a:endParaRPr lang="en-US" altLang="zh-CN" sz="2400" b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/>
        </p:nvSpPr>
        <p:spPr bwMode="auto">
          <a:xfrm>
            <a:off x="890855" y="4222215"/>
            <a:ext cx="1885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直方图作法：</a:t>
            </a:r>
            <a:endParaRPr lang="en-US" altLang="zh-CN" sz="240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6" name="Rectangle 122"/>
          <p:cNvSpPr>
            <a:spLocks noChangeArrowheads="1"/>
          </p:cNvSpPr>
          <p:nvPr/>
        </p:nvSpPr>
        <p:spPr bwMode="auto">
          <a:xfrm>
            <a:off x="909905" y="4457165"/>
            <a:ext cx="78295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</a:pPr>
            <a:r>
              <a:rPr lang="en-US" altLang="zh-CN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将排放量按范围划分若干小区间△</a:t>
            </a:r>
            <a:r>
              <a:rPr lang="en-US" altLang="zh-CN" sz="2400" b="0" i="1" baseline="-250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，设其长度为</a:t>
            </a:r>
            <a:r>
              <a:rPr lang="el-GR" altLang="zh-CN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en-US" altLang="zh-CN" sz="2400" b="0" i="1" baseline="-250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                       </a:t>
            </a:r>
            <a:endParaRPr lang="zh-CN" altLang="en-US" sz="2400" b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122"/>
          <p:cNvSpPr>
            <a:spLocks noChangeArrowheads="1"/>
          </p:cNvSpPr>
          <p:nvPr/>
        </p:nvSpPr>
        <p:spPr bwMode="auto">
          <a:xfrm>
            <a:off x="925780" y="4984215"/>
            <a:ext cx="782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40000"/>
              </a:spcAft>
              <a:buClr>
                <a:srgbClr val="C00000"/>
              </a:buClr>
            </a:pPr>
            <a:r>
              <a:rPr lang="en-US" altLang="zh-CN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统计排放量在此小区间内的汽车频率</a:t>
            </a:r>
            <a:r>
              <a:rPr lang="en-US" altLang="zh-CN" sz="2400" b="0" i="1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="0" i="1" baseline="-2500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8" name="组合 13"/>
          <p:cNvGrpSpPr/>
          <p:nvPr/>
        </p:nvGrpSpPr>
        <p:grpSpPr bwMode="auto">
          <a:xfrm>
            <a:off x="925780" y="5373153"/>
            <a:ext cx="7826375" cy="468312"/>
            <a:chOff x="492250" y="5180712"/>
            <a:chExt cx="8721725" cy="623112"/>
          </a:xfrm>
        </p:grpSpPr>
        <p:sp>
          <p:nvSpPr>
            <p:cNvPr id="30" name="Rectangle 122"/>
            <p:cNvSpPr>
              <a:spLocks noChangeArrowheads="1"/>
            </p:cNvSpPr>
            <p:nvPr/>
          </p:nvSpPr>
          <p:spPr bwMode="auto">
            <a:xfrm>
              <a:off x="492250" y="5180712"/>
              <a:ext cx="8721725" cy="614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C00000"/>
                </a:buClr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3.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以              为高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0" lang="el-GR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δ</a:t>
              </a:r>
              <a:r>
                <a:rPr kumimoji="0" lang="en-US" altLang="zh-CN" sz="2400" b="0" i="1" u="none" strike="noStrike" kern="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i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为底作小矩形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   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25"/>
            <p:cNvGraphicFramePr>
              <a:graphicFrameLocks noChangeAspect="1"/>
            </p:cNvGraphicFramePr>
            <p:nvPr/>
          </p:nvGraphicFramePr>
          <p:xfrm>
            <a:off x="1215167" y="5198987"/>
            <a:ext cx="1103313" cy="604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780" name="Equation" r:id="rId2" imgW="292100" imgH="101600" progId="Equation.DSMT4">
                    <p:embed/>
                  </p:oleObj>
                </mc:Choice>
                <mc:Fallback>
                  <p:oleObj name="Equation" r:id="rId2" imgW="292100" imgH="101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5167" y="5198987"/>
                          <a:ext cx="1103313" cy="604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圆角矩形 3"/>
          <p:cNvSpPr>
            <a:spLocks noChangeArrowheads="1"/>
          </p:cNvSpPr>
          <p:nvPr/>
        </p:nvSpPr>
        <p:spPr bwMode="auto">
          <a:xfrm>
            <a:off x="2565668" y="3055403"/>
            <a:ext cx="204787" cy="5413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91424" tIns="45712" rIns="91424" bIns="45712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2129283" y="3461981"/>
          <a:ext cx="453548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84" name="Equation" r:id="rId1" imgW="2501900" imgH="393700" progId="Equation.DSMT4">
                  <p:embed/>
                </p:oleObj>
              </mc:Choice>
              <mc:Fallback>
                <p:oleObj name="Equation" r:id="rId1" imgW="25019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9283" y="3461981"/>
                        <a:ext cx="4535488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20"/>
          <p:cNvGrpSpPr/>
          <p:nvPr/>
        </p:nvGrpSpPr>
        <p:grpSpPr bwMode="auto">
          <a:xfrm>
            <a:off x="1332358" y="4492268"/>
            <a:ext cx="6521450" cy="1200150"/>
            <a:chOff x="226953" y="3324396"/>
            <a:chExt cx="6521180" cy="1598277"/>
          </a:xfrm>
        </p:grpSpPr>
        <p:sp>
          <p:nvSpPr>
            <p:cNvPr id="19" name="Rectangle 122"/>
            <p:cNvSpPr>
              <a:spLocks noChangeArrowheads="1"/>
            </p:cNvSpPr>
            <p:nvPr/>
          </p:nvSpPr>
          <p:spPr bwMode="auto">
            <a:xfrm>
              <a:off x="226953" y="3324396"/>
              <a:ext cx="6521180" cy="1598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则称 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X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服从参数为              的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正态分布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(normal distribution)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，记为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      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   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0" name="Object 5"/>
            <p:cNvGraphicFramePr>
              <a:graphicFrameLocks noChangeAspect="1"/>
            </p:cNvGraphicFramePr>
            <p:nvPr/>
          </p:nvGraphicFramePr>
          <p:xfrm>
            <a:off x="2649716" y="3514876"/>
            <a:ext cx="1254061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5" name="Equation" r:id="rId3" imgW="508000" imgH="203200" progId="Equation.DSMT4">
                    <p:embed/>
                  </p:oleObj>
                </mc:Choice>
                <mc:Fallback>
                  <p:oleObj name="Equation" r:id="rId3" imgW="508000" imgH="20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9716" y="3514876"/>
                          <a:ext cx="1254061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6"/>
            <p:cNvGraphicFramePr>
              <a:graphicFrameLocks noChangeAspect="1"/>
            </p:cNvGraphicFramePr>
            <p:nvPr/>
          </p:nvGraphicFramePr>
          <p:xfrm>
            <a:off x="2667751" y="4281924"/>
            <a:ext cx="1992122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86" name="Equation" r:id="rId5" imgW="862965" imgH="203200" progId="Equation.DSMT4">
                    <p:embed/>
                  </p:oleObj>
                </mc:Choice>
                <mc:Fallback>
                  <p:oleObj name="Equation" r:id="rId5" imgW="862965" imgH="203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7751" y="4281924"/>
                          <a:ext cx="1992122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15"/>
          <p:cNvSpPr txBox="1">
            <a:spLocks noChangeArrowheads="1"/>
          </p:cNvSpPr>
          <p:nvPr/>
        </p:nvSpPr>
        <p:spPr bwMode="auto">
          <a:xfrm>
            <a:off x="976758" y="1804631"/>
            <a:ext cx="354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正态分布的定义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 bwMode="auto">
          <a:xfrm>
            <a:off x="1084708" y="2388831"/>
            <a:ext cx="6480175" cy="908050"/>
            <a:chOff x="1187624" y="1318436"/>
            <a:chExt cx="6480720" cy="907265"/>
          </a:xfrm>
        </p:grpSpPr>
        <p:sp>
          <p:nvSpPr>
            <p:cNvPr id="24" name="TextBox 85"/>
            <p:cNvSpPr txBox="1">
              <a:spLocks noChangeArrowheads="1"/>
            </p:cNvSpPr>
            <p:nvPr/>
          </p:nvSpPr>
          <p:spPr bwMode="auto">
            <a:xfrm>
              <a:off x="2267744" y="1320838"/>
              <a:ext cx="5400600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连续型随机变量 </a:t>
              </a:r>
              <a:r>
                <a:rPr lang="en-US" altLang="zh-CN" sz="2400" i="1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X </a:t>
              </a:r>
              <a:r>
                <a:rPr lang="zh-CN" altLang="en-US" sz="2400" b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如果有如下形式的密度函数</a:t>
              </a:r>
              <a:endPara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" name="组合 14"/>
            <p:cNvGrpSpPr/>
            <p:nvPr/>
          </p:nvGrpSpPr>
          <p:grpSpPr bwMode="auto">
            <a:xfrm>
              <a:off x="1187624" y="1318436"/>
              <a:ext cx="3074987" cy="461665"/>
              <a:chOff x="1461928" y="993961"/>
              <a:chExt cx="3074068" cy="461368"/>
            </a:xfrm>
          </p:grpSpPr>
          <p:sp>
            <p:nvSpPr>
              <p:cNvPr id="26" name="Text Box 15"/>
              <p:cNvSpPr txBox="1">
                <a:spLocks noChangeArrowheads="1"/>
              </p:cNvSpPr>
              <p:nvPr/>
            </p:nvSpPr>
            <p:spPr bwMode="auto">
              <a:xfrm>
                <a:off x="1726984" y="993961"/>
                <a:ext cx="2809272" cy="461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Aft>
                    <a:spcPct val="0"/>
                  </a:spcAft>
                  <a:defRPr/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endPara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7" name="Picture 18" descr="E:\MB001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28" y="1095618"/>
                <a:ext cx="265756" cy="28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0" name="Rectangle 122"/>
          <p:cNvSpPr>
            <a:spLocks noChangeArrowheads="1"/>
          </p:cNvSpPr>
          <p:nvPr/>
        </p:nvSpPr>
        <p:spPr bwMode="auto">
          <a:xfrm>
            <a:off x="2026399" y="2147674"/>
            <a:ext cx="1452563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marL="532130" indent="-5321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需要验证</a:t>
            </a:r>
            <a:endParaRPr lang="zh-CN" altLang="en-US" sz="2400" b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Object 10"/>
          <p:cNvGraphicFramePr>
            <a:graphicFrameLocks noChangeAspect="1"/>
          </p:cNvGraphicFramePr>
          <p:nvPr/>
        </p:nvGraphicFramePr>
        <p:xfrm>
          <a:off x="3313862" y="2200061"/>
          <a:ext cx="190658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68" name="Equation" r:id="rId1" imgW="748665" imgH="241300" progId="Equation.DSMT4">
                  <p:embed/>
                </p:oleObj>
              </mc:Choice>
              <mc:Fallback>
                <p:oleObj name="Equation" r:id="rId1" imgW="748665" imgH="2413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3862" y="2200061"/>
                        <a:ext cx="190658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2"/>
          <p:cNvSpPr>
            <a:spLocks noChangeArrowheads="1"/>
          </p:cNvSpPr>
          <p:nvPr/>
        </p:nvSpPr>
        <p:spPr bwMode="auto">
          <a:xfrm>
            <a:off x="2043862" y="2687424"/>
            <a:ext cx="185420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marL="532130" indent="-5321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事实上，令</a:t>
            </a:r>
            <a:endParaRPr lang="zh-CN" altLang="en-US" sz="2400" b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5"/>
          <p:cNvGraphicFramePr>
            <a:graphicFrameLocks noChangeAspect="1"/>
          </p:cNvGraphicFramePr>
          <p:nvPr/>
        </p:nvGraphicFramePr>
        <p:xfrm>
          <a:off x="3723437" y="2609636"/>
          <a:ext cx="2011362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69" name="Equation" r:id="rId3" imgW="735965" imgH="304800" progId="Equation.DSMT4">
                  <p:embed/>
                </p:oleObj>
              </mc:Choice>
              <mc:Fallback>
                <p:oleObj name="Equation" r:id="rId3" imgW="735965" imgH="304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3437" y="2609636"/>
                        <a:ext cx="2011362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22"/>
          <p:cNvSpPr>
            <a:spLocks noChangeArrowheads="1"/>
          </p:cNvSpPr>
          <p:nvPr/>
        </p:nvSpPr>
        <p:spPr bwMode="auto">
          <a:xfrm>
            <a:off x="2074024" y="3246224"/>
            <a:ext cx="4344988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>
            <a:spAutoFit/>
          </a:bodyPr>
          <a:lstStyle>
            <a:lvl1pPr marL="532130" indent="-5321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0000FF"/>
              </a:buClr>
            </a:pPr>
            <a:r>
              <a: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则</a:t>
            </a:r>
            <a:endParaRPr lang="zh-CN" altLang="en-US" sz="2400" b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Object 16"/>
          <p:cNvGraphicFramePr>
            <a:graphicFrameLocks noChangeAspect="1"/>
          </p:cNvGraphicFramePr>
          <p:nvPr/>
        </p:nvGraphicFramePr>
        <p:xfrm>
          <a:off x="2475662" y="3136686"/>
          <a:ext cx="36909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0" name="Equation" r:id="rId5" imgW="1332865" imgH="317500" progId="Equation.DSMT4">
                  <p:embed/>
                </p:oleObj>
              </mc:Choice>
              <mc:Fallback>
                <p:oleObj name="Equation" r:id="rId5" imgW="1332865" imgH="3175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662" y="3136686"/>
                        <a:ext cx="36909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7"/>
          <p:cNvGraphicFramePr>
            <a:graphicFrameLocks noChangeAspect="1"/>
          </p:cNvGraphicFramePr>
          <p:nvPr/>
        </p:nvGraphicFramePr>
        <p:xfrm>
          <a:off x="2782049" y="3866936"/>
          <a:ext cx="34925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1" name="Equation" r:id="rId7" imgW="1129665" imgH="317500" progId="Equation.DSMT4">
                  <p:embed/>
                </p:oleObj>
              </mc:Choice>
              <mc:Fallback>
                <p:oleObj name="Equation" r:id="rId7" imgW="1129665" imgH="3175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049" y="3866936"/>
                        <a:ext cx="34925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9"/>
          <p:cNvGraphicFramePr>
            <a:graphicFrameLocks noChangeAspect="1"/>
          </p:cNvGraphicFramePr>
          <p:nvPr/>
        </p:nvGraphicFramePr>
        <p:xfrm>
          <a:off x="4726737" y="4721011"/>
          <a:ext cx="2195512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2" name="Equation" r:id="rId9" imgW="1028700" imgH="381000" progId="Equation.DSMT4">
                  <p:embed/>
                </p:oleObj>
              </mc:Choice>
              <mc:Fallback>
                <p:oleObj name="Equation" r:id="rId9" imgW="1028700" imgH="3810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737" y="4721011"/>
                        <a:ext cx="2195512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0"/>
          <p:cNvGraphicFramePr>
            <a:graphicFrameLocks noChangeAspect="1"/>
          </p:cNvGraphicFramePr>
          <p:nvPr/>
        </p:nvGraphicFramePr>
        <p:xfrm>
          <a:off x="6931774" y="4922624"/>
          <a:ext cx="674688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3" name="Equation" r:id="rId11" imgW="292100" imgH="152400" progId="Equation.DSMT4">
                  <p:embed/>
                </p:oleObj>
              </mc:Choice>
              <mc:Fallback>
                <p:oleObj name="Equation" r:id="rId11" imgW="292100" imgH="1524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1774" y="4922624"/>
                        <a:ext cx="674688" cy="328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2145462" y="4613061"/>
          <a:ext cx="271780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74" name="Equation" r:id="rId13" imgW="1231265" imgH="381000" progId="Equation.DSMT4">
                  <p:embed/>
                </p:oleObj>
              </mc:Choice>
              <mc:Fallback>
                <p:oleObj name="Equation" r:id="rId13" imgW="1231265" imgH="3810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462" y="4613061"/>
                        <a:ext cx="2717800" cy="782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 bwMode="auto">
          <a:xfrm>
            <a:off x="1378699" y="1660311"/>
            <a:ext cx="4283075" cy="628650"/>
            <a:chOff x="1187624" y="879562"/>
            <a:chExt cx="4284241" cy="627864"/>
          </a:xfrm>
        </p:grpSpPr>
        <p:sp>
          <p:nvSpPr>
            <p:cNvPr id="32" name="Rectangle 122"/>
            <p:cNvSpPr>
              <a:spLocks noChangeArrowheads="1"/>
            </p:cNvSpPr>
            <p:nvPr/>
          </p:nvSpPr>
          <p:spPr bwMode="auto">
            <a:xfrm>
              <a:off x="1835696" y="879562"/>
              <a:ext cx="3636169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532130" indent="-53213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145000"/>
                </a:lnSpc>
                <a:spcBef>
                  <a:spcPct val="0"/>
                </a:spcBef>
                <a:spcAft>
                  <a:spcPct val="40000"/>
                </a:spcAft>
                <a:buClr>
                  <a:srgbClr val="0000FF"/>
                </a:buClr>
              </a:pPr>
              <a:r>
                <a:rPr lang="zh-CN" altLang="en-US" sz="2400" b="0">
                  <a:solidFill>
                    <a:prstClr val="black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它是否是一个密度函数？                    </a:t>
              </a:r>
              <a:endParaRPr lang="zh-CN" altLang="en-US" sz="2400" b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1452809" y="969937"/>
              <a:ext cx="2809052" cy="462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18" descr="E:\MB001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072359"/>
              <a:ext cx="265835" cy="28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4" name="Rectangle 110"/>
          <p:cNvSpPr>
            <a:spLocks noChangeArrowheads="1"/>
          </p:cNvSpPr>
          <p:nvPr/>
        </p:nvSpPr>
        <p:spPr bwMode="auto">
          <a:xfrm>
            <a:off x="1128534" y="1752599"/>
            <a:ext cx="6588125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328930" indent="-3289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有些问题样本空间本身就是实数集，引入随机变量，对关心的随机事件描述更简洁准确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" name="Object 156"/>
          <p:cNvGraphicFramePr>
            <a:graphicFrameLocks noChangeAspect="1"/>
          </p:cNvGraphicFramePr>
          <p:nvPr/>
        </p:nvGraphicFramePr>
        <p:xfrm>
          <a:off x="2584271" y="5109137"/>
          <a:ext cx="4151313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2" name="Equation" r:id="rId1" imgW="2070100" imgH="304800" progId="Equation.DSMT4">
                  <p:embed/>
                </p:oleObj>
              </mc:Choice>
              <mc:Fallback>
                <p:oleObj name="Equation" r:id="rId1" imgW="2070100" imgH="304800" progId="Equation.DSMT4">
                  <p:embed/>
                  <p:pic>
                    <p:nvPicPr>
                      <p:cNvPr id="0" name="Object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271" y="5109137"/>
                        <a:ext cx="4151313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110"/>
          <p:cNvSpPr>
            <a:spLocks noChangeArrowheads="1"/>
          </p:cNvSpPr>
          <p:nvPr/>
        </p:nvSpPr>
        <p:spPr bwMode="auto">
          <a:xfrm>
            <a:off x="1415871" y="4454294"/>
            <a:ext cx="2918004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可定义，</a:t>
            </a:r>
            <a:endParaRPr lang="zh-CN" altLang="en-US" sz="2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5" name="Object 3"/>
          <p:cNvGraphicFramePr>
            <a:graphicFrameLocks noGrp="1" noChangeAspect="1"/>
          </p:cNvGraphicFramePr>
          <p:nvPr/>
        </p:nvGraphicFramePr>
        <p:xfrm>
          <a:off x="2758896" y="4440006"/>
          <a:ext cx="11795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03" name="Equation" r:id="rId3" imgW="596900" imgH="254000" progId="Equation.DSMT4">
                  <p:embed/>
                </p:oleObj>
              </mc:Choice>
              <mc:Fallback>
                <p:oleObj name="Equation" r:id="rId3" imgW="596900" imgH="254000" progId="Equation.DSMT4">
                  <p:embed/>
                  <p:pic>
                    <p:nvPicPr>
                      <p:cNvPr id="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896" y="4440006"/>
                        <a:ext cx="11795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110"/>
          <p:cNvSpPr>
            <a:spLocks noChangeArrowheads="1"/>
          </p:cNvSpPr>
          <p:nvPr/>
        </p:nvSpPr>
        <p:spPr bwMode="auto">
          <a:xfrm>
            <a:off x="1415871" y="5164699"/>
            <a:ext cx="18859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于是，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>
            <a:spLocks noChangeArrowheads="1"/>
          </p:cNvSpPr>
          <p:nvPr/>
        </p:nvSpPr>
        <p:spPr bwMode="auto">
          <a:xfrm>
            <a:off x="5376684" y="5720324"/>
            <a:ext cx="17367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今后常用！</a:t>
            </a:r>
            <a:endParaRPr lang="zh-CN" altLang="en-US" sz="2500" b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6"/>
          <p:cNvGrpSpPr/>
          <p:nvPr/>
        </p:nvGrpSpPr>
        <p:grpSpPr bwMode="auto">
          <a:xfrm>
            <a:off x="5484634" y="5414731"/>
            <a:ext cx="1143000" cy="47625"/>
            <a:chOff x="5688124" y="5445224"/>
            <a:chExt cx="1584176" cy="66234"/>
          </a:xfrm>
        </p:grpSpPr>
        <p:cxnSp>
          <p:nvCxnSpPr>
            <p:cNvPr id="59" name="直接连接符 3"/>
            <p:cNvCxnSpPr>
              <a:cxnSpLocks noChangeShapeType="1"/>
            </p:cNvCxnSpPr>
            <p:nvPr/>
          </p:nvCxnSpPr>
          <p:spPr bwMode="auto">
            <a:xfrm>
              <a:off x="5688124" y="5445224"/>
              <a:ext cx="1584176" cy="0"/>
            </a:xfrm>
            <a:prstGeom prst="line">
              <a:avLst/>
            </a:prstGeom>
            <a:noFill/>
            <a:ln w="9525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直接连接符 5"/>
            <p:cNvCxnSpPr>
              <a:cxnSpLocks noChangeShapeType="1"/>
            </p:cNvCxnSpPr>
            <p:nvPr/>
          </p:nvCxnSpPr>
          <p:spPr bwMode="auto">
            <a:xfrm>
              <a:off x="5688124" y="5511458"/>
              <a:ext cx="1584176" cy="0"/>
            </a:xfrm>
            <a:prstGeom prst="line">
              <a:avLst/>
            </a:prstGeom>
            <a:noFill/>
            <a:ln w="9525" algn="ctr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" name="组合 60"/>
          <p:cNvGrpSpPr/>
          <p:nvPr/>
        </p:nvGrpSpPr>
        <p:grpSpPr bwMode="auto">
          <a:xfrm>
            <a:off x="912634" y="2930294"/>
            <a:ext cx="6804025" cy="1477962"/>
            <a:chOff x="1260475" y="1743658"/>
            <a:chExt cx="6804025" cy="1477328"/>
          </a:xfrm>
        </p:grpSpPr>
        <p:sp>
          <p:nvSpPr>
            <p:cNvPr id="62" name="Rectangle 168"/>
            <p:cNvSpPr>
              <a:spLocks noChangeArrowheads="1"/>
            </p:cNvSpPr>
            <p:nvPr/>
          </p:nvSpPr>
          <p:spPr bwMode="auto">
            <a:xfrm>
              <a:off x="1260475" y="1743658"/>
              <a:ext cx="6804025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　    </a:t>
              </a:r>
              <a:r>
                <a:rPr lang="en-US" altLang="zh-CN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血糖值问题</a:t>
              </a:r>
              <a:r>
                <a:rPr lang="en-US" altLang="zh-CN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lang="zh-CN" altLang="en-US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设空腹血糖高</a:t>
              </a:r>
              <a:r>
                <a:rPr lang="en-US" altLang="zh-CN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6.10mol/</a:t>
              </a:r>
              <a:r>
                <a:rPr lang="en-US" altLang="zh-CN" sz="25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L</a:t>
              </a:r>
              <a:r>
                <a:rPr lang="zh-CN" altLang="en-US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为高血糖，随机抽一人检测血糖，结果事件</a:t>
              </a:r>
              <a:r>
                <a:rPr lang="en-US" altLang="zh-CN" sz="25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“高血糖”发生</a:t>
              </a:r>
              <a:r>
                <a:rPr lang="en-US" altLang="zh-CN" sz="25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lang="zh-CN" altLang="en-US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Text Box 18"/>
            <p:cNvSpPr txBox="1">
              <a:spLocks noChangeArrowheads="1"/>
            </p:cNvSpPr>
            <p:nvPr/>
          </p:nvSpPr>
          <p:spPr bwMode="auto">
            <a:xfrm>
              <a:off x="1331640" y="1755533"/>
              <a:ext cx="680485" cy="497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974" tIns="32987" rIns="65974" bIns="3298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endParaRPr lang="en-US" altLang="zh-CN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4" grpId="0"/>
      <p:bldP spid="56" grpId="0"/>
      <p:bldP spid="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4" name="Text Box 15"/>
          <p:cNvSpPr txBox="1">
            <a:spLocks noChangeArrowheads="1"/>
          </p:cNvSpPr>
          <p:nvPr/>
        </p:nvSpPr>
        <p:spPr bwMode="auto">
          <a:xfrm>
            <a:off x="976759" y="1879359"/>
            <a:ext cx="4453328" cy="52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Aft>
                <a:spcPct val="0"/>
              </a:spcAft>
              <a:defRPr/>
            </a:pPr>
            <a:r>
              <a:rPr lang="zh-CN" altLang="en-US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正态分布密度函数的性质</a:t>
            </a:r>
            <a:endParaRPr lang="zh-CN" altLang="en-US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5" name="组合 84"/>
          <p:cNvGrpSpPr/>
          <p:nvPr/>
        </p:nvGrpSpPr>
        <p:grpSpPr bwMode="auto">
          <a:xfrm>
            <a:off x="978347" y="3693871"/>
            <a:ext cx="4105275" cy="1604963"/>
            <a:chOff x="1080675" y="2715766"/>
            <a:chExt cx="4105129" cy="1605317"/>
          </a:xfrm>
        </p:grpSpPr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1080675" y="2844919"/>
              <a:ext cx="118706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514350" marR="0" lvl="0" indent="-51435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circleNumDbPlain" startAt="2"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7" name="Object 13"/>
            <p:cNvGraphicFramePr>
              <a:graphicFrameLocks noChangeAspect="1"/>
            </p:cNvGraphicFramePr>
            <p:nvPr/>
          </p:nvGraphicFramePr>
          <p:xfrm>
            <a:off x="1619672" y="2715766"/>
            <a:ext cx="3566132" cy="1605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2" name="Equation" r:id="rId1" imgW="1498600" imgH="825500" progId="Equation.DSMT4">
                    <p:embed/>
                  </p:oleObj>
                </mc:Choice>
                <mc:Fallback>
                  <p:oleObj name="Equation" r:id="rId1" imgW="1498600" imgH="8255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9672" y="2715766"/>
                          <a:ext cx="3566132" cy="1605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28"/>
          <p:cNvGrpSpPr/>
          <p:nvPr/>
        </p:nvGrpSpPr>
        <p:grpSpPr bwMode="auto">
          <a:xfrm>
            <a:off x="1002159" y="5284546"/>
            <a:ext cx="7427913" cy="554038"/>
            <a:chOff x="44450" y="5913438"/>
            <a:chExt cx="7427913" cy="553799"/>
          </a:xfrm>
        </p:grpSpPr>
        <p:sp>
          <p:nvSpPr>
            <p:cNvPr id="89" name="TextBox 85"/>
            <p:cNvSpPr txBox="1">
              <a:spLocks noChangeArrowheads="1"/>
            </p:cNvSpPr>
            <p:nvPr/>
          </p:nvSpPr>
          <p:spPr bwMode="auto">
            <a:xfrm>
              <a:off x="44450" y="5913438"/>
              <a:ext cx="7427913" cy="553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514350" marR="0" lvl="0" indent="-51435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故                   是 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f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)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的拐点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 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0" name="Object 15"/>
            <p:cNvGraphicFramePr>
              <a:graphicFrameLocks noChangeAspect="1"/>
            </p:cNvGraphicFramePr>
            <p:nvPr/>
          </p:nvGraphicFramePr>
          <p:xfrm>
            <a:off x="836538" y="6042551"/>
            <a:ext cx="1703388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3" name="Equation" r:id="rId3" imgW="532765" imgH="177800" progId="Equation.DSMT4">
                    <p:embed/>
                  </p:oleObj>
                </mc:Choice>
                <mc:Fallback>
                  <p:oleObj name="Equation" r:id="rId3" imgW="532765" imgH="1778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538" y="6042551"/>
                          <a:ext cx="1703388" cy="382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组合 26"/>
          <p:cNvGrpSpPr/>
          <p:nvPr/>
        </p:nvGrpSpPr>
        <p:grpSpPr bwMode="auto">
          <a:xfrm>
            <a:off x="976759" y="2274646"/>
            <a:ext cx="7332663" cy="987425"/>
            <a:chOff x="373063" y="1385317"/>
            <a:chExt cx="7331888" cy="986656"/>
          </a:xfrm>
        </p:grpSpPr>
        <p:sp>
          <p:nvSpPr>
            <p:cNvPr id="92" name="TextBox 85"/>
            <p:cNvSpPr txBox="1">
              <a:spLocks noChangeArrowheads="1"/>
            </p:cNvSpPr>
            <p:nvPr/>
          </p:nvSpPr>
          <p:spPr bwMode="auto">
            <a:xfrm>
              <a:off x="373063" y="1457325"/>
              <a:ext cx="7331888" cy="90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514350" indent="-5143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514350" marR="0" lvl="0" indent="-514350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circleNumDbPlain"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关于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对称：在</a:t>
              </a:r>
              <a:r>
                <a:rPr kumimoji="0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  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处达到极大值             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越远离    ，密度函数越小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 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3" name="Object 5"/>
            <p:cNvGraphicFramePr>
              <a:graphicFrameLocks noChangeAspect="1"/>
            </p:cNvGraphicFramePr>
            <p:nvPr/>
          </p:nvGraphicFramePr>
          <p:xfrm>
            <a:off x="6226460" y="1385317"/>
            <a:ext cx="1095375" cy="657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4" name="Equation" r:id="rId5" imgW="342900" imgH="304800" progId="Equation.DSMT4">
                    <p:embed/>
                  </p:oleObj>
                </mc:Choice>
                <mc:Fallback>
                  <p:oleObj name="Equation" r:id="rId5" imgW="342900" imgH="3048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26460" y="1385317"/>
                          <a:ext cx="1095375" cy="657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16"/>
            <p:cNvGraphicFramePr>
              <a:graphicFrameLocks noChangeAspect="1"/>
            </p:cNvGraphicFramePr>
            <p:nvPr/>
          </p:nvGraphicFramePr>
          <p:xfrm>
            <a:off x="1489187" y="1529333"/>
            <a:ext cx="655637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5" name="Equation" r:id="rId7" imgW="139700" imgH="152400" progId="Equation.DSMT4">
                    <p:embed/>
                  </p:oleObj>
                </mc:Choice>
                <mc:Fallback>
                  <p:oleObj name="Equation" r:id="rId7" imgW="139700" imgH="1524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187" y="1529333"/>
                          <a:ext cx="655637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7"/>
            <p:cNvGraphicFramePr>
              <a:graphicFrameLocks noChangeAspect="1"/>
            </p:cNvGraphicFramePr>
            <p:nvPr/>
          </p:nvGraphicFramePr>
          <p:xfrm>
            <a:off x="3072135" y="1514785"/>
            <a:ext cx="1549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6" name="Equation" r:id="rId9" imgW="330200" imgH="152400" progId="Equation.DSMT4">
                    <p:embed/>
                  </p:oleObj>
                </mc:Choice>
                <mc:Fallback>
                  <p:oleObj name="Equation" r:id="rId9" imgW="330200" imgH="1524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135" y="1514785"/>
                          <a:ext cx="1549400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Object 18"/>
            <p:cNvGraphicFramePr>
              <a:graphicFrameLocks noChangeAspect="1"/>
            </p:cNvGraphicFramePr>
            <p:nvPr/>
          </p:nvGraphicFramePr>
          <p:xfrm>
            <a:off x="1813223" y="1889373"/>
            <a:ext cx="655638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37" name="Equation" r:id="rId11" imgW="139700" imgH="152400" progId="Equation.DSMT4">
                    <p:embed/>
                  </p:oleObj>
                </mc:Choice>
                <mc:Fallback>
                  <p:oleObj name="Equation" r:id="rId11" imgW="139700" imgH="1524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3223" y="1889373"/>
                          <a:ext cx="655638" cy="482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7" name="组合 96"/>
          <p:cNvGrpSpPr/>
          <p:nvPr/>
        </p:nvGrpSpPr>
        <p:grpSpPr bwMode="auto">
          <a:xfrm>
            <a:off x="4558159" y="2914409"/>
            <a:ext cx="3475038" cy="1952625"/>
            <a:chOff x="4206875" y="2255838"/>
            <a:chExt cx="4352925" cy="2446337"/>
          </a:xfrm>
        </p:grpSpPr>
        <p:cxnSp>
          <p:nvCxnSpPr>
            <p:cNvPr id="98" name="直接连接符 47"/>
            <p:cNvCxnSpPr>
              <a:cxnSpLocks noChangeShapeType="1"/>
            </p:cNvCxnSpPr>
            <p:nvPr/>
          </p:nvCxnSpPr>
          <p:spPr bwMode="auto">
            <a:xfrm>
              <a:off x="5299075" y="2997200"/>
              <a:ext cx="1314450" cy="1588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99" name="组合 27"/>
            <p:cNvGrpSpPr/>
            <p:nvPr/>
          </p:nvGrpSpPr>
          <p:grpSpPr bwMode="auto">
            <a:xfrm>
              <a:off x="4206875" y="2255838"/>
              <a:ext cx="4352925" cy="2446337"/>
              <a:chOff x="4206875" y="2224088"/>
              <a:chExt cx="4352925" cy="2446337"/>
            </a:xfrm>
          </p:grpSpPr>
          <p:grpSp>
            <p:nvGrpSpPr>
              <p:cNvPr id="100" name="组合 35"/>
              <p:cNvGrpSpPr/>
              <p:nvPr/>
            </p:nvGrpSpPr>
            <p:grpSpPr bwMode="auto">
              <a:xfrm>
                <a:off x="4900613" y="2224088"/>
                <a:ext cx="3659187" cy="2446337"/>
                <a:chOff x="3257532" y="3976695"/>
                <a:chExt cx="3286170" cy="2190988"/>
              </a:xfrm>
            </p:grpSpPr>
            <p:grpSp>
              <p:nvGrpSpPr>
                <p:cNvPr id="102" name="Group 125"/>
                <p:cNvGrpSpPr/>
                <p:nvPr/>
              </p:nvGrpSpPr>
              <p:grpSpPr bwMode="auto">
                <a:xfrm>
                  <a:off x="3257532" y="4639517"/>
                  <a:ext cx="3109416" cy="1430288"/>
                  <a:chOff x="1597" y="3237"/>
                  <a:chExt cx="2832" cy="946"/>
                </a:xfrm>
              </p:grpSpPr>
              <p:grpSp>
                <p:nvGrpSpPr>
                  <p:cNvPr id="109" name="Group 100"/>
                  <p:cNvGrpSpPr/>
                  <p:nvPr/>
                </p:nvGrpSpPr>
                <p:grpSpPr bwMode="auto">
                  <a:xfrm>
                    <a:off x="1597" y="3237"/>
                    <a:ext cx="2832" cy="706"/>
                    <a:chOff x="1597" y="3237"/>
                    <a:chExt cx="2832" cy="706"/>
                  </a:xfrm>
                </p:grpSpPr>
                <p:sp>
                  <p:nvSpPr>
                    <p:cNvPr id="112" name="Freeform 91"/>
                    <p:cNvSpPr/>
                    <p:nvPr/>
                  </p:nvSpPr>
                  <p:spPr bwMode="auto">
                    <a:xfrm>
                      <a:off x="1597" y="3237"/>
                      <a:ext cx="1407" cy="705"/>
                    </a:xfrm>
                    <a:custGeom>
                      <a:avLst/>
                      <a:gdLst>
                        <a:gd name="T0" fmla="*/ 0 w 1575"/>
                        <a:gd name="T1" fmla="*/ 32 h 856"/>
                        <a:gd name="T2" fmla="*/ 98 w 1575"/>
                        <a:gd name="T3" fmla="*/ 29 h 856"/>
                        <a:gd name="T4" fmla="*/ 153 w 1575"/>
                        <a:gd name="T5" fmla="*/ 17 h 856"/>
                        <a:gd name="T6" fmla="*/ 181 w 1575"/>
                        <a:gd name="T7" fmla="*/ 7 h 856"/>
                        <a:gd name="T8" fmla="*/ 212 w 1575"/>
                        <a:gd name="T9" fmla="*/ 2 h 856"/>
                        <a:gd name="T10" fmla="*/ 231 w 1575"/>
                        <a:gd name="T11" fmla="*/ 2 h 85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575"/>
                        <a:gd name="T19" fmla="*/ 0 h 856"/>
                        <a:gd name="T20" fmla="*/ 1575 w 1575"/>
                        <a:gd name="T21" fmla="*/ 856 h 85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575" h="856">
                          <a:moveTo>
                            <a:pt x="0" y="856"/>
                          </a:moveTo>
                          <a:cubicBezTo>
                            <a:pt x="123" y="856"/>
                            <a:pt x="495" y="828"/>
                            <a:pt x="672" y="767"/>
                          </a:cubicBezTo>
                          <a:cubicBezTo>
                            <a:pt x="849" y="706"/>
                            <a:pt x="957" y="556"/>
                            <a:pt x="1040" y="447"/>
                          </a:cubicBezTo>
                          <a:cubicBezTo>
                            <a:pt x="1123" y="338"/>
                            <a:pt x="1167" y="271"/>
                            <a:pt x="1230" y="184"/>
                          </a:cubicBezTo>
                          <a:cubicBezTo>
                            <a:pt x="1293" y="97"/>
                            <a:pt x="1374" y="46"/>
                            <a:pt x="1440" y="23"/>
                          </a:cubicBezTo>
                          <a:cubicBezTo>
                            <a:pt x="1506" y="0"/>
                            <a:pt x="1548" y="1"/>
                            <a:pt x="1575" y="4"/>
                          </a:cubicBezTo>
                        </a:path>
                      </a:pathLst>
                    </a:cu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13" name="Freeform 93"/>
                    <p:cNvSpPr/>
                    <p:nvPr/>
                  </p:nvSpPr>
                  <p:spPr bwMode="auto">
                    <a:xfrm flipH="1">
                      <a:off x="3001" y="3238"/>
                      <a:ext cx="1428" cy="705"/>
                    </a:xfrm>
                    <a:custGeom>
                      <a:avLst/>
                      <a:gdLst>
                        <a:gd name="T0" fmla="*/ 0 w 1575"/>
                        <a:gd name="T1" fmla="*/ 32 h 856"/>
                        <a:gd name="T2" fmla="*/ 127 w 1575"/>
                        <a:gd name="T3" fmla="*/ 29 h 856"/>
                        <a:gd name="T4" fmla="*/ 198 w 1575"/>
                        <a:gd name="T5" fmla="*/ 17 h 856"/>
                        <a:gd name="T6" fmla="*/ 233 w 1575"/>
                        <a:gd name="T7" fmla="*/ 7 h 856"/>
                        <a:gd name="T8" fmla="*/ 272 w 1575"/>
                        <a:gd name="T9" fmla="*/ 2 h 856"/>
                        <a:gd name="T10" fmla="*/ 298 w 1575"/>
                        <a:gd name="T11" fmla="*/ 2 h 856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1575"/>
                        <a:gd name="T19" fmla="*/ 0 h 856"/>
                        <a:gd name="T20" fmla="*/ 1575 w 1575"/>
                        <a:gd name="T21" fmla="*/ 856 h 856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1575" h="856">
                          <a:moveTo>
                            <a:pt x="0" y="856"/>
                          </a:moveTo>
                          <a:cubicBezTo>
                            <a:pt x="123" y="856"/>
                            <a:pt x="495" y="828"/>
                            <a:pt x="672" y="767"/>
                          </a:cubicBezTo>
                          <a:cubicBezTo>
                            <a:pt x="849" y="706"/>
                            <a:pt x="957" y="556"/>
                            <a:pt x="1040" y="447"/>
                          </a:cubicBezTo>
                          <a:cubicBezTo>
                            <a:pt x="1123" y="338"/>
                            <a:pt x="1167" y="271"/>
                            <a:pt x="1230" y="184"/>
                          </a:cubicBezTo>
                          <a:cubicBezTo>
                            <a:pt x="1293" y="97"/>
                            <a:pt x="1374" y="46"/>
                            <a:pt x="1440" y="23"/>
                          </a:cubicBezTo>
                          <a:cubicBezTo>
                            <a:pt x="1506" y="0"/>
                            <a:pt x="1548" y="1"/>
                            <a:pt x="1575" y="4"/>
                          </a:cubicBezTo>
                        </a:path>
                      </a:pathLst>
                    </a:custGeom>
                    <a:noFill/>
                    <a:ln w="25400">
                      <a:solidFill>
                        <a:srgbClr val="0000CC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110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3005" y="3252"/>
                    <a:ext cx="0" cy="724"/>
                  </a:xfrm>
                  <a:prstGeom prst="line">
                    <a:avLst/>
                  </a:prstGeom>
                  <a:noFill/>
                  <a:ln w="12700">
                    <a:solidFill>
                      <a:sysClr val="windowText" lastClr="000000"/>
                    </a:solidFill>
                    <a:prstDash val="dash"/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楷体" panose="02010609060101010101" pitchFamily="49" charset="-122"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111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2931" y="4005"/>
                  <a:ext cx="166" cy="17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0338" name="Equation" r:id="rId12" imgW="12700" imgH="12700" progId="Equation.DSMT4">
                          <p:embed/>
                        </p:oleObj>
                      </mc:Choice>
                      <mc:Fallback>
                        <p:oleObj name="Equation" r:id="rId12" imgW="12700" imgH="12700" progId="Equation.DSMT4">
                          <p:embed/>
                          <p:pic>
                            <p:nvPicPr>
                              <p:cNvPr id="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31" y="4005"/>
                                <a:ext cx="166" cy="17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2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103" name="Group 99"/>
                <p:cNvGrpSpPr/>
                <p:nvPr/>
              </p:nvGrpSpPr>
              <p:grpSpPr bwMode="auto">
                <a:xfrm>
                  <a:off x="3409932" y="3976695"/>
                  <a:ext cx="3133770" cy="2190988"/>
                  <a:chOff x="1574" y="2972"/>
                  <a:chExt cx="3153" cy="1229"/>
                </a:xfrm>
              </p:grpSpPr>
              <p:sp>
                <p:nvSpPr>
                  <p:cNvPr id="104" name="Line 88"/>
                  <p:cNvSpPr>
                    <a:spLocks noChangeShapeType="1"/>
                  </p:cNvSpPr>
                  <p:nvPr/>
                </p:nvSpPr>
                <p:spPr bwMode="auto">
                  <a:xfrm>
                    <a:off x="1574" y="3983"/>
                    <a:ext cx="301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1F497D"/>
                    </a:solidFill>
                    <a:round/>
                    <a:tailEnd type="stealth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楷体" panose="02010609060101010101" pitchFamily="49" charset="-122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5" name="Line 8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803" y="3030"/>
                    <a:ext cx="22" cy="1171"/>
                  </a:xfrm>
                  <a:prstGeom prst="line">
                    <a:avLst/>
                  </a:prstGeom>
                  <a:noFill/>
                  <a:ln w="12700">
                    <a:solidFill>
                      <a:srgbClr val="1F497D"/>
                    </a:solidFill>
                    <a:round/>
                    <a:tailEnd type="stealth" w="med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楷体" panose="02010609060101010101" pitchFamily="49" charset="-122"/>
                      <a:ea typeface="宋体" panose="02010600030101010101" pitchFamily="2" charset="-122"/>
                    </a:endParaRPr>
                  </a:p>
                </p:txBody>
              </p:sp>
              <p:graphicFrame>
                <p:nvGraphicFramePr>
                  <p:cNvPr id="106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4582" y="3920"/>
                  <a:ext cx="145" cy="15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0339" name="Equation" r:id="rId14" imgW="12700" imgH="12700" progId="Equation.DSMT4">
                          <p:embed/>
                        </p:oleObj>
                      </mc:Choice>
                      <mc:Fallback>
                        <p:oleObj name="Equation" r:id="rId14" imgW="12700" imgH="12700" progId="Equation.DSMT4">
                          <p:embed/>
                          <p:pic>
                            <p:nvPicPr>
                              <p:cNvPr id="0" name="Object 1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582" y="3920"/>
                                <a:ext cx="145" cy="15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2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7" name="Object 11"/>
                  <p:cNvGraphicFramePr>
                    <a:graphicFrameLocks noChangeAspect="1"/>
                  </p:cNvGraphicFramePr>
                  <p:nvPr/>
                </p:nvGraphicFramePr>
                <p:xfrm>
                  <a:off x="1630" y="3946"/>
                  <a:ext cx="165" cy="197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0340" name="Equation" r:id="rId16" imgW="12700" imgH="12700" progId="Equation.DSMT4">
                          <p:embed/>
                        </p:oleObj>
                      </mc:Choice>
                      <mc:Fallback>
                        <p:oleObj name="Equation" r:id="rId16" imgW="12700" imgH="12700" progId="Equation.DSMT4">
                          <p:embed/>
                          <p:pic>
                            <p:nvPicPr>
                              <p:cNvPr id="0" name="Object 11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630" y="3946"/>
                                <a:ext cx="165" cy="197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2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108" name="Object 12"/>
                  <p:cNvGraphicFramePr>
                    <a:graphicFrameLocks noChangeAspect="1"/>
                  </p:cNvGraphicFramePr>
                  <p:nvPr/>
                </p:nvGraphicFramePr>
                <p:xfrm>
                  <a:off x="1792" y="2972"/>
                  <a:ext cx="352" cy="218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0341" name="Equation" r:id="rId18" imgW="165100" imgH="63500" progId="Equation.DSMT4">
                          <p:embed/>
                        </p:oleObj>
                      </mc:Choice>
                      <mc:Fallback>
                        <p:oleObj name="Equation" r:id="rId18" imgW="165100" imgH="63500" progId="Equation.DSMT4">
                          <p:embed/>
                          <p:pic>
                            <p:nvPicPr>
                              <p:cNvPr id="0" name="Object 12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792" y="2972"/>
                                <a:ext cx="352" cy="218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tx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2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101" name="Object 19"/>
              <p:cNvGraphicFramePr>
                <a:graphicFrameLocks noChangeAspect="1"/>
              </p:cNvGraphicFramePr>
              <p:nvPr/>
            </p:nvGraphicFramePr>
            <p:xfrm>
              <a:off x="4206875" y="2625725"/>
              <a:ext cx="1095376" cy="657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342" name="Equation" r:id="rId20" imgW="342900" imgH="304800" progId="Equation.DSMT4">
                      <p:embed/>
                    </p:oleObj>
                  </mc:Choice>
                  <mc:Fallback>
                    <p:oleObj name="Equation" r:id="rId20" imgW="342900" imgH="304800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06875" y="2625725"/>
                            <a:ext cx="1095376" cy="657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14" name="组合 8"/>
          <p:cNvGrpSpPr/>
          <p:nvPr/>
        </p:nvGrpSpPr>
        <p:grpSpPr bwMode="auto">
          <a:xfrm>
            <a:off x="5596384" y="4249496"/>
            <a:ext cx="1804988" cy="501650"/>
            <a:chOff x="5508625" y="3945559"/>
            <a:chExt cx="2259450" cy="628029"/>
          </a:xfrm>
        </p:grpSpPr>
        <p:sp>
          <p:nvSpPr>
            <p:cNvPr id="115" name="椭圆 3"/>
            <p:cNvSpPr>
              <a:spLocks noChangeArrowheads="1"/>
            </p:cNvSpPr>
            <p:nvPr/>
          </p:nvSpPr>
          <p:spPr bwMode="auto">
            <a:xfrm>
              <a:off x="5701702" y="3945559"/>
              <a:ext cx="90124" cy="90084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6" name="椭圆 30"/>
            <p:cNvSpPr>
              <a:spLocks noChangeArrowheads="1"/>
            </p:cNvSpPr>
            <p:nvPr/>
          </p:nvSpPr>
          <p:spPr bwMode="auto">
            <a:xfrm>
              <a:off x="7465898" y="3964938"/>
              <a:ext cx="90124" cy="90084"/>
            </a:xfrm>
            <a:prstGeom prst="ellipse">
              <a:avLst/>
            </a:prstGeom>
            <a:noFill/>
            <a:ln w="34925" algn="ctr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17" name="对象 69"/>
            <p:cNvGraphicFramePr>
              <a:graphicFrameLocks noChangeAspect="1"/>
            </p:cNvGraphicFramePr>
            <p:nvPr/>
          </p:nvGraphicFramePr>
          <p:xfrm>
            <a:off x="5508625" y="4324350"/>
            <a:ext cx="539750" cy="249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43" name="Equation" r:id="rId21" imgW="330200" imgH="152400" progId="Equation.DSMT4">
                    <p:embed/>
                  </p:oleObj>
                </mc:Choice>
                <mc:Fallback>
                  <p:oleObj name="Equation" r:id="rId21" imgW="330200" imgH="152400" progId="Equation.DSMT4">
                    <p:embed/>
                    <p:pic>
                      <p:nvPicPr>
                        <p:cNvPr id="0" name="对象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08625" y="4324350"/>
                          <a:ext cx="539750" cy="249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" name="对象 5"/>
            <p:cNvGraphicFramePr>
              <a:graphicFrameLocks noChangeAspect="1"/>
            </p:cNvGraphicFramePr>
            <p:nvPr/>
          </p:nvGraphicFramePr>
          <p:xfrm>
            <a:off x="7272679" y="4326384"/>
            <a:ext cx="495396" cy="247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344" name="Equation" r:id="rId23" imgW="330200" imgH="165100" progId="Equation.DSMT4">
                    <p:embed/>
                  </p:oleObj>
                </mc:Choice>
                <mc:Fallback>
                  <p:oleObj name="Equation" r:id="rId23" imgW="330200" imgH="1651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2679" y="4326384"/>
                          <a:ext cx="495396" cy="247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9" name="直接连接符 7"/>
            <p:cNvCxnSpPr>
              <a:cxnSpLocks noChangeShapeType="1"/>
            </p:cNvCxnSpPr>
            <p:nvPr/>
          </p:nvCxnSpPr>
          <p:spPr bwMode="auto">
            <a:xfrm flipV="1">
              <a:off x="5730362" y="4014779"/>
              <a:ext cx="0" cy="272308"/>
            </a:xfrm>
            <a:prstGeom prst="line">
              <a:avLst/>
            </a:prstGeom>
            <a:noFill/>
            <a:ln w="22225" algn="ctr">
              <a:solidFill>
                <a:sysClr val="windowText" lastClr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0" name="直接连接符 35"/>
            <p:cNvCxnSpPr>
              <a:cxnSpLocks noChangeShapeType="1"/>
            </p:cNvCxnSpPr>
            <p:nvPr/>
          </p:nvCxnSpPr>
          <p:spPr bwMode="auto">
            <a:xfrm flipV="1">
              <a:off x="7504949" y="4007818"/>
              <a:ext cx="0" cy="272308"/>
            </a:xfrm>
            <a:prstGeom prst="line">
              <a:avLst/>
            </a:prstGeom>
            <a:noFill/>
            <a:ln w="22225" algn="ctr">
              <a:solidFill>
                <a:sysClr val="windowText" lastClr="000000"/>
              </a:solidFill>
              <a:prstDash val="lg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64"/>
          <p:cNvGrpSpPr/>
          <p:nvPr/>
        </p:nvGrpSpPr>
        <p:grpSpPr bwMode="auto">
          <a:xfrm>
            <a:off x="1306013" y="3341634"/>
            <a:ext cx="7308850" cy="627063"/>
            <a:chOff x="755576" y="1387142"/>
            <a:chExt cx="7308812" cy="838866"/>
          </a:xfrm>
        </p:grpSpPr>
        <p:sp>
          <p:nvSpPr>
            <p:cNvPr id="7" name="Rectangle 122"/>
            <p:cNvSpPr>
              <a:spLocks noChangeArrowheads="1"/>
            </p:cNvSpPr>
            <p:nvPr/>
          </p:nvSpPr>
          <p:spPr bwMode="auto">
            <a:xfrm>
              <a:off x="755576" y="1387142"/>
              <a:ext cx="7308812" cy="8388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marL="532130" indent="-53213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45000"/>
                </a:lnSpc>
                <a:spcAft>
                  <a:spcPct val="40000"/>
                </a:spcAft>
                <a:buClr>
                  <a:srgbClr val="0000FF"/>
                </a:buClr>
              </a:pPr>
              <a:r>
                <a:rPr lang="zh-CN" altLang="en-US" sz="2400" b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观察</a:t>
              </a:r>
              <a:r>
                <a: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           </a:t>
              </a:r>
              <a:r>
                <a:rPr lang="zh-CN" altLang="en-US" sz="2400" b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的变化对密度函数图形变化的影响</a:t>
              </a:r>
              <a:r>
                <a:rPr lang="en-US" altLang="zh-CN" sz="2400" b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. </a:t>
              </a:r>
              <a:endParaRPr lang="zh-CN" altLang="en-US" sz="2400" b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72"/>
            <p:cNvGraphicFramePr>
              <a:graphicFrameLocks noChangeAspect="1"/>
            </p:cNvGraphicFramePr>
            <p:nvPr/>
          </p:nvGraphicFramePr>
          <p:xfrm>
            <a:off x="1835697" y="1535112"/>
            <a:ext cx="1008112" cy="642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956" name="Equation" r:id="rId1" imgW="317500" imgH="203200" progId="Equation.DSMT4">
                    <p:embed/>
                  </p:oleObj>
                </mc:Choice>
                <mc:Fallback>
                  <p:oleObj name="Equation" r:id="rId1" imgW="317500" imgH="203200" progId="Equation.DSMT4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5697" y="1535112"/>
                          <a:ext cx="1008112" cy="6429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8"/>
          <p:cNvGrpSpPr/>
          <p:nvPr/>
        </p:nvGrpSpPr>
        <p:grpSpPr bwMode="auto">
          <a:xfrm>
            <a:off x="1666375" y="2570109"/>
            <a:ext cx="4859338" cy="627063"/>
            <a:chOff x="1367644" y="897907"/>
            <a:chExt cx="4860540" cy="627864"/>
          </a:xfrm>
        </p:grpSpPr>
        <p:grpSp>
          <p:nvGrpSpPr>
            <p:cNvPr id="10" name="组合 47"/>
            <p:cNvGrpSpPr/>
            <p:nvPr/>
          </p:nvGrpSpPr>
          <p:grpSpPr bwMode="auto">
            <a:xfrm>
              <a:off x="1367644" y="970637"/>
              <a:ext cx="816757" cy="461665"/>
              <a:chOff x="1187624" y="970637"/>
              <a:chExt cx="816757" cy="461665"/>
            </a:xfrm>
          </p:grpSpPr>
          <p:sp>
            <p:nvSpPr>
              <p:cNvPr id="15" name="Text Box 15"/>
              <p:cNvSpPr txBox="1">
                <a:spLocks noChangeArrowheads="1"/>
              </p:cNvSpPr>
              <p:nvPr/>
            </p:nvSpPr>
            <p:spPr bwMode="auto">
              <a:xfrm>
                <a:off x="1452803" y="971025"/>
                <a:ext cx="550998" cy="460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ts val="0"/>
                  </a:spcBef>
                  <a:defRPr/>
                </a:pPr>
                <a:r>
                  <a:rPr lang="zh-CN" altLang="en-US" sz="2400" dirty="0">
                    <a:solidFill>
                      <a:srgbClr val="0000CC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注</a:t>
                </a:r>
                <a:endParaRPr lang="zh-CN" altLang="en-US" sz="2400" dirty="0">
                  <a:solidFill>
                    <a:srgbClr val="0000CC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Picture 18" descr="E:\MB001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7624" y="1072359"/>
                <a:ext cx="265835" cy="288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50"/>
            <p:cNvGrpSpPr/>
            <p:nvPr/>
          </p:nvGrpSpPr>
          <p:grpSpPr bwMode="auto">
            <a:xfrm>
              <a:off x="1960984" y="897907"/>
              <a:ext cx="4267200" cy="627864"/>
              <a:chOff x="2255949" y="786452"/>
              <a:chExt cx="4904649" cy="721657"/>
            </a:xfrm>
          </p:grpSpPr>
          <p:sp>
            <p:nvSpPr>
              <p:cNvPr id="12" name="Rectangle 122"/>
              <p:cNvSpPr>
                <a:spLocks noChangeArrowheads="1"/>
              </p:cNvSpPr>
              <p:nvPr/>
            </p:nvSpPr>
            <p:spPr bwMode="auto">
              <a:xfrm>
                <a:off x="2255949" y="786452"/>
                <a:ext cx="4904649" cy="721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532130" indent="-53213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45000"/>
                  </a:lnSpc>
                  <a:spcAft>
                    <a:spcPct val="40000"/>
                  </a:spcAft>
                  <a:buClr>
                    <a:srgbClr val="0000FF"/>
                  </a:buClr>
                </a:pPr>
                <a:r>
                  <a:rPr lang="zh-CN" altLang="en-US" sz="2400" b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与       的意义今后会解释</a:t>
                </a:r>
                <a:r>
                  <a:rPr lang="en-US" altLang="zh-CN" sz="2400" b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.</a:t>
                </a:r>
                <a:r>
                  <a:rPr lang="zh-CN" altLang="en-US" sz="2400" b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           </a:t>
                </a:r>
                <a:endParaRPr lang="zh-CN" altLang="en-US" sz="2400" b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3" name="Object 70"/>
              <p:cNvGraphicFramePr>
                <a:graphicFrameLocks noChangeAspect="1"/>
              </p:cNvGraphicFramePr>
              <p:nvPr/>
            </p:nvGraphicFramePr>
            <p:xfrm>
              <a:off x="3014677" y="889513"/>
              <a:ext cx="759807" cy="561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957" name="Equation" r:id="rId4" imgW="190500" imgH="177800" progId="Equation.DSMT4">
                      <p:embed/>
                    </p:oleObj>
                  </mc:Choice>
                  <mc:Fallback>
                    <p:oleObj name="Equation" r:id="rId4" imgW="190500" imgH="177800" progId="Equation.DSMT4">
                      <p:embed/>
                      <p:pic>
                        <p:nvPicPr>
                          <p:cNvPr id="0" name="Object 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14677" y="889513"/>
                            <a:ext cx="759807" cy="5619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" name="Object 71"/>
              <p:cNvGraphicFramePr>
                <a:graphicFrameLocks noChangeAspect="1"/>
              </p:cNvGraphicFramePr>
              <p:nvPr/>
            </p:nvGraphicFramePr>
            <p:xfrm>
              <a:off x="2342386" y="986266"/>
              <a:ext cx="655638" cy="4826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0958" name="Equation" r:id="rId6" imgW="139700" imgH="152400" progId="Equation.DSMT4">
                      <p:embed/>
                    </p:oleObj>
                  </mc:Choice>
                  <mc:Fallback>
                    <p:oleObj name="Equation" r:id="rId6" imgW="139700" imgH="152400" progId="Equation.DSMT4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2386" y="986266"/>
                            <a:ext cx="655638" cy="48260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bg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5" name="Group 125"/>
          <p:cNvGrpSpPr/>
          <p:nvPr/>
        </p:nvGrpSpPr>
        <p:grpSpPr bwMode="auto">
          <a:xfrm>
            <a:off x="2202309" y="4425709"/>
            <a:ext cx="4495800" cy="1087438"/>
            <a:chOff x="1597" y="3237"/>
            <a:chExt cx="2832" cy="914"/>
          </a:xfrm>
        </p:grpSpPr>
        <p:grpSp>
          <p:nvGrpSpPr>
            <p:cNvPr id="66" name="Group 100"/>
            <p:cNvGrpSpPr/>
            <p:nvPr/>
          </p:nvGrpSpPr>
          <p:grpSpPr bwMode="auto"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69" name="Freeform 91"/>
              <p:cNvSpPr/>
              <p:nvPr/>
            </p:nvSpPr>
            <p:spPr bwMode="auto">
              <a:xfrm>
                <a:off x="1597" y="3237"/>
                <a:ext cx="1407" cy="705"/>
              </a:xfrm>
              <a:custGeom>
                <a:avLst/>
                <a:gdLst>
                  <a:gd name="T0" fmla="*/ 0 w 1575"/>
                  <a:gd name="T1" fmla="*/ 32 h 856"/>
                  <a:gd name="T2" fmla="*/ 98 w 1575"/>
                  <a:gd name="T3" fmla="*/ 29 h 856"/>
                  <a:gd name="T4" fmla="*/ 153 w 1575"/>
                  <a:gd name="T5" fmla="*/ 17 h 856"/>
                  <a:gd name="T6" fmla="*/ 181 w 1575"/>
                  <a:gd name="T7" fmla="*/ 7 h 856"/>
                  <a:gd name="T8" fmla="*/ 212 w 1575"/>
                  <a:gd name="T9" fmla="*/ 2 h 856"/>
                  <a:gd name="T10" fmla="*/ 231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70" name="Freeform 93"/>
              <p:cNvSpPr/>
              <p:nvPr/>
            </p:nvSpPr>
            <p:spPr bwMode="auto">
              <a:xfrm flipH="1">
                <a:off x="3001" y="3238"/>
                <a:ext cx="1428" cy="705"/>
              </a:xfrm>
              <a:custGeom>
                <a:avLst/>
                <a:gdLst>
                  <a:gd name="T0" fmla="*/ 0 w 1575"/>
                  <a:gd name="T1" fmla="*/ 32 h 856"/>
                  <a:gd name="T2" fmla="*/ 127 w 1575"/>
                  <a:gd name="T3" fmla="*/ 29 h 856"/>
                  <a:gd name="T4" fmla="*/ 198 w 1575"/>
                  <a:gd name="T5" fmla="*/ 17 h 856"/>
                  <a:gd name="T6" fmla="*/ 233 w 1575"/>
                  <a:gd name="T7" fmla="*/ 7 h 856"/>
                  <a:gd name="T8" fmla="*/ 272 w 1575"/>
                  <a:gd name="T9" fmla="*/ 2 h 856"/>
                  <a:gd name="T10" fmla="*/ 298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7" name="Line 90"/>
            <p:cNvSpPr>
              <a:spLocks noChangeShapeType="1"/>
            </p:cNvSpPr>
            <p:nvPr/>
          </p:nvSpPr>
          <p:spPr bwMode="auto">
            <a:xfrm>
              <a:off x="3005" y="3252"/>
              <a:ext cx="0" cy="724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8" name="Object 73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0" name="Equation" r:id="rId1" imgW="12700" imgH="12700" progId="Equation.DSMT4">
                    <p:embed/>
                  </p:oleObj>
                </mc:Choice>
                <mc:Fallback>
                  <p:oleObj name="Equation" r:id="rId1" imgW="12700" imgH="12700" progId="Equation.DSMT4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99"/>
          <p:cNvGrpSpPr/>
          <p:nvPr/>
        </p:nvGrpSpPr>
        <p:grpSpPr bwMode="auto">
          <a:xfrm>
            <a:off x="2165797" y="4109797"/>
            <a:ext cx="5005387" cy="1393825"/>
            <a:chOff x="1574" y="2972"/>
            <a:chExt cx="3153" cy="1171"/>
          </a:xfrm>
        </p:grpSpPr>
        <p:sp>
          <p:nvSpPr>
            <p:cNvPr id="72" name="Line 88"/>
            <p:cNvSpPr>
              <a:spLocks noChangeShapeType="1"/>
            </p:cNvSpPr>
            <p:nvPr/>
          </p:nvSpPr>
          <p:spPr bwMode="auto">
            <a:xfrm>
              <a:off x="1574" y="3983"/>
              <a:ext cx="3019" cy="0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3" name="Line 89"/>
            <p:cNvSpPr>
              <a:spLocks noChangeShapeType="1"/>
            </p:cNvSpPr>
            <p:nvPr/>
          </p:nvSpPr>
          <p:spPr bwMode="auto">
            <a:xfrm flipH="1" flipV="1">
              <a:off x="1803" y="3030"/>
              <a:ext cx="0" cy="1045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74" name="Object 75"/>
            <p:cNvGraphicFramePr>
              <a:graphicFrameLocks noChangeAspect="1"/>
            </p:cNvGraphicFramePr>
            <p:nvPr/>
          </p:nvGraphicFramePr>
          <p:xfrm>
            <a:off x="4582" y="3920"/>
            <a:ext cx="145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1" name="Equation" r:id="rId3" imgW="12700" imgH="12700" progId="Equation.DSMT4">
                    <p:embed/>
                  </p:oleObj>
                </mc:Choice>
                <mc:Fallback>
                  <p:oleObj name="Equation" r:id="rId3" imgW="12700" imgH="12700" progId="Equation.DSMT4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2" y="3920"/>
                          <a:ext cx="145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" name="Object 76"/>
            <p:cNvGraphicFramePr>
              <a:graphicFrameLocks noChangeAspect="1"/>
            </p:cNvGraphicFramePr>
            <p:nvPr/>
          </p:nvGraphicFramePr>
          <p:xfrm>
            <a:off x="1630" y="3946"/>
            <a:ext cx="16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2" name="Equation" r:id="rId5" imgW="12700" imgH="12700" progId="Equation.DSMT4">
                    <p:embed/>
                  </p:oleObj>
                </mc:Choice>
                <mc:Fallback>
                  <p:oleObj name="Equation" r:id="rId5" imgW="12700" imgH="127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0" y="3946"/>
                          <a:ext cx="16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77"/>
            <p:cNvGraphicFramePr>
              <a:graphicFrameLocks noChangeAspect="1"/>
            </p:cNvGraphicFramePr>
            <p:nvPr/>
          </p:nvGraphicFramePr>
          <p:xfrm>
            <a:off x="1792" y="2972"/>
            <a:ext cx="352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3" name="Equation" r:id="rId7" imgW="165100" imgH="63500" progId="Equation.DSMT4">
                    <p:embed/>
                  </p:oleObj>
                </mc:Choice>
                <mc:Fallback>
                  <p:oleObj name="Equation" r:id="rId7" imgW="165100" imgH="63500" progId="Equation.DSMT4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2" y="2972"/>
                          <a:ext cx="352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Group 127"/>
          <p:cNvGrpSpPr/>
          <p:nvPr/>
        </p:nvGrpSpPr>
        <p:grpSpPr bwMode="auto">
          <a:xfrm>
            <a:off x="2205484" y="2373072"/>
            <a:ext cx="4495800" cy="1087437"/>
            <a:chOff x="1597" y="3237"/>
            <a:chExt cx="2832" cy="914"/>
          </a:xfrm>
        </p:grpSpPr>
        <p:grpSp>
          <p:nvGrpSpPr>
            <p:cNvPr id="78" name="Group 128"/>
            <p:cNvGrpSpPr/>
            <p:nvPr/>
          </p:nvGrpSpPr>
          <p:grpSpPr bwMode="auto"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81" name="Freeform 129"/>
              <p:cNvSpPr/>
              <p:nvPr/>
            </p:nvSpPr>
            <p:spPr bwMode="auto">
              <a:xfrm>
                <a:off x="1597" y="3237"/>
                <a:ext cx="1407" cy="705"/>
              </a:xfrm>
              <a:custGeom>
                <a:avLst/>
                <a:gdLst>
                  <a:gd name="T0" fmla="*/ 0 w 1575"/>
                  <a:gd name="T1" fmla="*/ 32 h 856"/>
                  <a:gd name="T2" fmla="*/ 98 w 1575"/>
                  <a:gd name="T3" fmla="*/ 29 h 856"/>
                  <a:gd name="T4" fmla="*/ 153 w 1575"/>
                  <a:gd name="T5" fmla="*/ 17 h 856"/>
                  <a:gd name="T6" fmla="*/ 181 w 1575"/>
                  <a:gd name="T7" fmla="*/ 7 h 856"/>
                  <a:gd name="T8" fmla="*/ 212 w 1575"/>
                  <a:gd name="T9" fmla="*/ 2 h 856"/>
                  <a:gd name="T10" fmla="*/ 231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2" name="Freeform 130"/>
              <p:cNvSpPr/>
              <p:nvPr/>
            </p:nvSpPr>
            <p:spPr bwMode="auto">
              <a:xfrm flipH="1">
                <a:off x="3001" y="3238"/>
                <a:ext cx="1428" cy="705"/>
              </a:xfrm>
              <a:custGeom>
                <a:avLst/>
                <a:gdLst>
                  <a:gd name="T0" fmla="*/ 0 w 1575"/>
                  <a:gd name="T1" fmla="*/ 32 h 856"/>
                  <a:gd name="T2" fmla="*/ 127 w 1575"/>
                  <a:gd name="T3" fmla="*/ 29 h 856"/>
                  <a:gd name="T4" fmla="*/ 198 w 1575"/>
                  <a:gd name="T5" fmla="*/ 17 h 856"/>
                  <a:gd name="T6" fmla="*/ 233 w 1575"/>
                  <a:gd name="T7" fmla="*/ 7 h 856"/>
                  <a:gd name="T8" fmla="*/ 272 w 1575"/>
                  <a:gd name="T9" fmla="*/ 2 h 856"/>
                  <a:gd name="T10" fmla="*/ 298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9" name="Line 131"/>
            <p:cNvSpPr>
              <a:spLocks noChangeShapeType="1"/>
            </p:cNvSpPr>
            <p:nvPr/>
          </p:nvSpPr>
          <p:spPr bwMode="auto">
            <a:xfrm>
              <a:off x="3005" y="3252"/>
              <a:ext cx="0" cy="724"/>
            </a:xfrm>
            <a:prstGeom prst="line">
              <a:avLst/>
            </a:prstGeom>
            <a:noFill/>
            <a:ln w="12700">
              <a:solidFill>
                <a:srgbClr val="0000CC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80" name="Object 78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4" name="Equation" r:id="rId9" imgW="12700" imgH="12700" progId="Equation.DSMT4">
                    <p:embed/>
                  </p:oleObj>
                </mc:Choice>
                <mc:Fallback>
                  <p:oleObj name="Equation" r:id="rId9" imgW="12700" imgH="1270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3" name="Group 134"/>
          <p:cNvGrpSpPr/>
          <p:nvPr/>
        </p:nvGrpSpPr>
        <p:grpSpPr bwMode="auto">
          <a:xfrm>
            <a:off x="3073847" y="2369897"/>
            <a:ext cx="4495800" cy="1089025"/>
            <a:chOff x="1597" y="3237"/>
            <a:chExt cx="2832" cy="914"/>
          </a:xfrm>
        </p:grpSpPr>
        <p:grpSp>
          <p:nvGrpSpPr>
            <p:cNvPr id="84" name="Group 135"/>
            <p:cNvGrpSpPr/>
            <p:nvPr/>
          </p:nvGrpSpPr>
          <p:grpSpPr bwMode="auto">
            <a:xfrm>
              <a:off x="1597" y="3237"/>
              <a:ext cx="2832" cy="706"/>
              <a:chOff x="1597" y="3237"/>
              <a:chExt cx="2832" cy="706"/>
            </a:xfrm>
          </p:grpSpPr>
          <p:sp>
            <p:nvSpPr>
              <p:cNvPr id="87" name="Freeform 136"/>
              <p:cNvSpPr/>
              <p:nvPr/>
            </p:nvSpPr>
            <p:spPr bwMode="auto">
              <a:xfrm>
                <a:off x="1597" y="3237"/>
                <a:ext cx="1407" cy="705"/>
              </a:xfrm>
              <a:custGeom>
                <a:avLst/>
                <a:gdLst>
                  <a:gd name="T0" fmla="*/ 0 w 1575"/>
                  <a:gd name="T1" fmla="*/ 32 h 856"/>
                  <a:gd name="T2" fmla="*/ 98 w 1575"/>
                  <a:gd name="T3" fmla="*/ 29 h 856"/>
                  <a:gd name="T4" fmla="*/ 153 w 1575"/>
                  <a:gd name="T5" fmla="*/ 17 h 856"/>
                  <a:gd name="T6" fmla="*/ 181 w 1575"/>
                  <a:gd name="T7" fmla="*/ 7 h 856"/>
                  <a:gd name="T8" fmla="*/ 212 w 1575"/>
                  <a:gd name="T9" fmla="*/ 2 h 856"/>
                  <a:gd name="T10" fmla="*/ 231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88" name="Freeform 137"/>
              <p:cNvSpPr/>
              <p:nvPr/>
            </p:nvSpPr>
            <p:spPr bwMode="auto">
              <a:xfrm flipH="1">
                <a:off x="3001" y="3238"/>
                <a:ext cx="1428" cy="705"/>
              </a:xfrm>
              <a:custGeom>
                <a:avLst/>
                <a:gdLst>
                  <a:gd name="T0" fmla="*/ 0 w 1575"/>
                  <a:gd name="T1" fmla="*/ 32 h 856"/>
                  <a:gd name="T2" fmla="*/ 127 w 1575"/>
                  <a:gd name="T3" fmla="*/ 29 h 856"/>
                  <a:gd name="T4" fmla="*/ 198 w 1575"/>
                  <a:gd name="T5" fmla="*/ 17 h 856"/>
                  <a:gd name="T6" fmla="*/ 233 w 1575"/>
                  <a:gd name="T7" fmla="*/ 7 h 856"/>
                  <a:gd name="T8" fmla="*/ 272 w 1575"/>
                  <a:gd name="T9" fmla="*/ 2 h 856"/>
                  <a:gd name="T10" fmla="*/ 298 w 1575"/>
                  <a:gd name="T11" fmla="*/ 2 h 8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75"/>
                  <a:gd name="T19" fmla="*/ 0 h 856"/>
                  <a:gd name="T20" fmla="*/ 1575 w 1575"/>
                  <a:gd name="T21" fmla="*/ 856 h 85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75" h="856">
                    <a:moveTo>
                      <a:pt x="0" y="856"/>
                    </a:moveTo>
                    <a:cubicBezTo>
                      <a:pt x="123" y="856"/>
                      <a:pt x="495" y="828"/>
                      <a:pt x="672" y="767"/>
                    </a:cubicBezTo>
                    <a:cubicBezTo>
                      <a:pt x="849" y="706"/>
                      <a:pt x="957" y="556"/>
                      <a:pt x="1040" y="447"/>
                    </a:cubicBezTo>
                    <a:cubicBezTo>
                      <a:pt x="1123" y="338"/>
                      <a:pt x="1167" y="271"/>
                      <a:pt x="1230" y="184"/>
                    </a:cubicBezTo>
                    <a:cubicBezTo>
                      <a:pt x="1293" y="97"/>
                      <a:pt x="1374" y="46"/>
                      <a:pt x="1440" y="23"/>
                    </a:cubicBezTo>
                    <a:cubicBezTo>
                      <a:pt x="1506" y="0"/>
                      <a:pt x="1548" y="1"/>
                      <a:pt x="1575" y="4"/>
                    </a:cubicBezTo>
                  </a:path>
                </a:pathLst>
              </a:custGeom>
              <a:noFill/>
              <a:ln w="19050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5" name="Line 138"/>
            <p:cNvSpPr>
              <a:spLocks noChangeShapeType="1"/>
            </p:cNvSpPr>
            <p:nvPr/>
          </p:nvSpPr>
          <p:spPr bwMode="auto">
            <a:xfrm>
              <a:off x="3005" y="3252"/>
              <a:ext cx="0" cy="724"/>
            </a:xfrm>
            <a:prstGeom prst="line">
              <a:avLst/>
            </a:prstGeom>
            <a:noFill/>
            <a:ln w="12700">
              <a:solidFill>
                <a:srgbClr val="0000CC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86" name="Object 79"/>
            <p:cNvGraphicFramePr>
              <a:graphicFrameLocks noChangeAspect="1"/>
            </p:cNvGraphicFramePr>
            <p:nvPr/>
          </p:nvGraphicFramePr>
          <p:xfrm>
            <a:off x="2931" y="3973"/>
            <a:ext cx="166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5" name="Equation" r:id="rId10" imgW="12700" imgH="12700" progId="Equation.DSMT4">
                    <p:embed/>
                  </p:oleObj>
                </mc:Choice>
                <mc:Fallback>
                  <p:oleObj name="Equation" r:id="rId10" imgW="12700" imgH="127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1" y="3973"/>
                          <a:ext cx="166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2"/>
                              </a:solidFill>
                              <a:prstDash val="dash"/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" name="Rectangle 140"/>
          <p:cNvSpPr>
            <a:spLocks noChangeArrowheads="1"/>
          </p:cNvSpPr>
          <p:nvPr/>
        </p:nvSpPr>
        <p:spPr bwMode="auto">
          <a:xfrm>
            <a:off x="3477072" y="3546234"/>
            <a:ext cx="4291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图形向右平移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形状不变</a:t>
            </a:r>
            <a:endParaRPr lang="zh-CN" altLang="el-GR">
              <a:solidFill>
                <a:srgbClr val="0000CC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0" name="Group 144"/>
          <p:cNvGrpSpPr/>
          <p:nvPr/>
        </p:nvGrpSpPr>
        <p:grpSpPr bwMode="auto">
          <a:xfrm>
            <a:off x="1775272" y="3557347"/>
            <a:ext cx="2279650" cy="522287"/>
            <a:chOff x="856" y="2737"/>
            <a:chExt cx="1436" cy="439"/>
          </a:xfrm>
        </p:grpSpPr>
        <p:graphicFrame>
          <p:nvGraphicFramePr>
            <p:cNvPr id="91" name="Object 80"/>
            <p:cNvGraphicFramePr>
              <a:graphicFrameLocks noChangeAspect="1"/>
            </p:cNvGraphicFramePr>
            <p:nvPr/>
          </p:nvGraphicFramePr>
          <p:xfrm>
            <a:off x="856" y="2815"/>
            <a:ext cx="87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6" name="Equation" r:id="rId11" imgW="584200" imgH="76200" progId="Equation.DSMT4">
                    <p:embed/>
                  </p:oleObj>
                </mc:Choice>
                <mc:Fallback>
                  <p:oleObj name="Equation" r:id="rId11" imgW="584200" imgH="76200" progId="Equation.DSMT4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815"/>
                          <a:ext cx="875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" name="Rectangle 143"/>
            <p:cNvSpPr>
              <a:spLocks noChangeArrowheads="1"/>
            </p:cNvSpPr>
            <p:nvPr/>
          </p:nvSpPr>
          <p:spPr bwMode="auto">
            <a:xfrm>
              <a:off x="1145" y="2737"/>
              <a:ext cx="114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小     大</a:t>
              </a:r>
              <a:endParaRPr kumimoji="0" lang="zh-CN" altLang="el-GR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3" name="Group 145"/>
          <p:cNvGrpSpPr/>
          <p:nvPr/>
        </p:nvGrpSpPr>
        <p:grpSpPr bwMode="auto">
          <a:xfrm>
            <a:off x="1748284" y="3927234"/>
            <a:ext cx="2279650" cy="523875"/>
            <a:chOff x="856" y="2737"/>
            <a:chExt cx="1436" cy="439"/>
          </a:xfrm>
        </p:grpSpPr>
        <p:graphicFrame>
          <p:nvGraphicFramePr>
            <p:cNvPr id="94" name="Object 81"/>
            <p:cNvGraphicFramePr>
              <a:graphicFrameLocks noChangeAspect="1"/>
            </p:cNvGraphicFramePr>
            <p:nvPr/>
          </p:nvGraphicFramePr>
          <p:xfrm>
            <a:off x="856" y="2815"/>
            <a:ext cx="875" cy="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7" name="Equation" r:id="rId13" imgW="584200" imgH="76200" progId="Equation.DSMT4">
                    <p:embed/>
                  </p:oleObj>
                </mc:Choice>
                <mc:Fallback>
                  <p:oleObj name="Equation" r:id="rId13" imgW="584200" imgH="76200" progId="Equation.DSMT4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815"/>
                          <a:ext cx="875" cy="2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5" name="Rectangle 147"/>
            <p:cNvSpPr>
              <a:spLocks noChangeArrowheads="1"/>
            </p:cNvSpPr>
            <p:nvPr/>
          </p:nvSpPr>
          <p:spPr bwMode="auto">
            <a:xfrm>
              <a:off x="1145" y="2737"/>
              <a:ext cx="114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大     小</a:t>
              </a:r>
              <a:endParaRPr kumimoji="0" lang="zh-CN" altLang="el-GR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6" name="Rectangle 148"/>
          <p:cNvSpPr>
            <a:spLocks noChangeArrowheads="1"/>
          </p:cNvSpPr>
          <p:nvPr/>
        </p:nvSpPr>
        <p:spPr bwMode="auto">
          <a:xfrm>
            <a:off x="3491359" y="3906597"/>
            <a:ext cx="4291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图形向左平移</a:t>
            </a: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形状不变</a:t>
            </a:r>
            <a:endParaRPr lang="zh-CN" altLang="el-GR">
              <a:solidFill>
                <a:srgbClr val="0000CC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7" name="Group 149"/>
          <p:cNvGrpSpPr/>
          <p:nvPr/>
        </p:nvGrpSpPr>
        <p:grpSpPr bwMode="auto">
          <a:xfrm>
            <a:off x="1748284" y="4284422"/>
            <a:ext cx="2279650" cy="522287"/>
            <a:chOff x="856" y="2737"/>
            <a:chExt cx="1436" cy="439"/>
          </a:xfrm>
        </p:grpSpPr>
        <p:graphicFrame>
          <p:nvGraphicFramePr>
            <p:cNvPr id="98" name="Object 82"/>
            <p:cNvGraphicFramePr>
              <a:graphicFrameLocks noChangeAspect="1"/>
            </p:cNvGraphicFramePr>
            <p:nvPr/>
          </p:nvGraphicFramePr>
          <p:xfrm>
            <a:off x="856" y="2835"/>
            <a:ext cx="87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8" name="Equation" r:id="rId15" imgW="584200" imgH="38100" progId="Equation.DSMT4">
                    <p:embed/>
                  </p:oleObj>
                </mc:Choice>
                <mc:Fallback>
                  <p:oleObj name="Equation" r:id="rId15" imgW="584200" imgH="38100" progId="Equation.DSMT4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835"/>
                          <a:ext cx="87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Rectangle 151"/>
            <p:cNvSpPr>
              <a:spLocks noChangeArrowheads="1"/>
            </p:cNvSpPr>
            <p:nvPr/>
          </p:nvSpPr>
          <p:spPr bwMode="auto">
            <a:xfrm>
              <a:off x="1145" y="2737"/>
              <a:ext cx="114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小     大</a:t>
              </a:r>
              <a:endParaRPr kumimoji="0" lang="zh-CN" altLang="el-GR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0" name="Group 164"/>
          <p:cNvGrpSpPr/>
          <p:nvPr/>
        </p:nvGrpSpPr>
        <p:grpSpPr bwMode="auto">
          <a:xfrm>
            <a:off x="1876872" y="2544522"/>
            <a:ext cx="5130800" cy="573087"/>
            <a:chOff x="1597" y="3237"/>
            <a:chExt cx="2832" cy="706"/>
          </a:xfrm>
        </p:grpSpPr>
        <p:sp>
          <p:nvSpPr>
            <p:cNvPr id="101" name="Freeform 165"/>
            <p:cNvSpPr/>
            <p:nvPr/>
          </p:nvSpPr>
          <p:spPr bwMode="auto">
            <a:xfrm>
              <a:off x="1597" y="3237"/>
              <a:ext cx="1407" cy="705"/>
            </a:xfrm>
            <a:custGeom>
              <a:avLst/>
              <a:gdLst>
                <a:gd name="T0" fmla="*/ 0 w 1575"/>
                <a:gd name="T1" fmla="*/ 32 h 856"/>
                <a:gd name="T2" fmla="*/ 98 w 1575"/>
                <a:gd name="T3" fmla="*/ 29 h 856"/>
                <a:gd name="T4" fmla="*/ 153 w 1575"/>
                <a:gd name="T5" fmla="*/ 17 h 856"/>
                <a:gd name="T6" fmla="*/ 181 w 1575"/>
                <a:gd name="T7" fmla="*/ 7 h 856"/>
                <a:gd name="T8" fmla="*/ 212 w 1575"/>
                <a:gd name="T9" fmla="*/ 2 h 856"/>
                <a:gd name="T10" fmla="*/ 231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Freeform 166"/>
            <p:cNvSpPr/>
            <p:nvPr/>
          </p:nvSpPr>
          <p:spPr bwMode="auto">
            <a:xfrm flipH="1">
              <a:off x="3001" y="3238"/>
              <a:ext cx="1428" cy="705"/>
            </a:xfrm>
            <a:custGeom>
              <a:avLst/>
              <a:gdLst>
                <a:gd name="T0" fmla="*/ 0 w 1575"/>
                <a:gd name="T1" fmla="*/ 32 h 856"/>
                <a:gd name="T2" fmla="*/ 127 w 1575"/>
                <a:gd name="T3" fmla="*/ 29 h 856"/>
                <a:gd name="T4" fmla="*/ 198 w 1575"/>
                <a:gd name="T5" fmla="*/ 17 h 856"/>
                <a:gd name="T6" fmla="*/ 233 w 1575"/>
                <a:gd name="T7" fmla="*/ 7 h 856"/>
                <a:gd name="T8" fmla="*/ 272 w 1575"/>
                <a:gd name="T9" fmla="*/ 2 h 856"/>
                <a:gd name="T10" fmla="*/ 298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03" name="Rectangle 168"/>
          <p:cNvSpPr>
            <a:spLocks noChangeArrowheads="1"/>
          </p:cNvSpPr>
          <p:nvPr/>
        </p:nvSpPr>
        <p:spPr bwMode="auto">
          <a:xfrm>
            <a:off x="3480247" y="4251084"/>
            <a:ext cx="27416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图形变</a:t>
            </a:r>
            <a:r>
              <a:rPr lang="zh-CN" altLang="en-US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平坦</a:t>
            </a:r>
            <a:endParaRPr lang="zh-CN" altLang="el-GR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4" name="Group 169"/>
          <p:cNvGrpSpPr/>
          <p:nvPr/>
        </p:nvGrpSpPr>
        <p:grpSpPr bwMode="auto">
          <a:xfrm>
            <a:off x="2662684" y="2079384"/>
            <a:ext cx="3590925" cy="1147763"/>
            <a:chOff x="1597" y="3237"/>
            <a:chExt cx="2832" cy="706"/>
          </a:xfrm>
        </p:grpSpPr>
        <p:sp>
          <p:nvSpPr>
            <p:cNvPr id="105" name="Freeform 170"/>
            <p:cNvSpPr/>
            <p:nvPr/>
          </p:nvSpPr>
          <p:spPr bwMode="auto">
            <a:xfrm>
              <a:off x="1597" y="3237"/>
              <a:ext cx="1407" cy="705"/>
            </a:xfrm>
            <a:custGeom>
              <a:avLst/>
              <a:gdLst>
                <a:gd name="T0" fmla="*/ 0 w 1575"/>
                <a:gd name="T1" fmla="*/ 32 h 856"/>
                <a:gd name="T2" fmla="*/ 98 w 1575"/>
                <a:gd name="T3" fmla="*/ 29 h 856"/>
                <a:gd name="T4" fmla="*/ 153 w 1575"/>
                <a:gd name="T5" fmla="*/ 17 h 856"/>
                <a:gd name="T6" fmla="*/ 181 w 1575"/>
                <a:gd name="T7" fmla="*/ 7 h 856"/>
                <a:gd name="T8" fmla="*/ 212 w 1575"/>
                <a:gd name="T9" fmla="*/ 2 h 856"/>
                <a:gd name="T10" fmla="*/ 231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>
              <a:solidFill>
                <a:sysClr val="windowText" lastClr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06" name="Freeform 171"/>
            <p:cNvSpPr/>
            <p:nvPr/>
          </p:nvSpPr>
          <p:spPr bwMode="auto">
            <a:xfrm flipH="1">
              <a:off x="3001" y="3238"/>
              <a:ext cx="1428" cy="705"/>
            </a:xfrm>
            <a:custGeom>
              <a:avLst/>
              <a:gdLst>
                <a:gd name="T0" fmla="*/ 0 w 1575"/>
                <a:gd name="T1" fmla="*/ 32 h 856"/>
                <a:gd name="T2" fmla="*/ 127 w 1575"/>
                <a:gd name="T3" fmla="*/ 29 h 856"/>
                <a:gd name="T4" fmla="*/ 198 w 1575"/>
                <a:gd name="T5" fmla="*/ 17 h 856"/>
                <a:gd name="T6" fmla="*/ 233 w 1575"/>
                <a:gd name="T7" fmla="*/ 7 h 856"/>
                <a:gd name="T8" fmla="*/ 272 w 1575"/>
                <a:gd name="T9" fmla="*/ 2 h 856"/>
                <a:gd name="T10" fmla="*/ 298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19050">
              <a:solidFill>
                <a:sysClr val="windowText" lastClr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07" name="Group 172"/>
          <p:cNvGrpSpPr/>
          <p:nvPr/>
        </p:nvGrpSpPr>
        <p:grpSpPr bwMode="auto">
          <a:xfrm>
            <a:off x="1765747" y="4613034"/>
            <a:ext cx="2279650" cy="523875"/>
            <a:chOff x="856" y="2737"/>
            <a:chExt cx="1436" cy="439"/>
          </a:xfrm>
        </p:grpSpPr>
        <p:graphicFrame>
          <p:nvGraphicFramePr>
            <p:cNvPr id="108" name="Object 83"/>
            <p:cNvGraphicFramePr>
              <a:graphicFrameLocks noChangeAspect="1"/>
            </p:cNvGraphicFramePr>
            <p:nvPr/>
          </p:nvGraphicFramePr>
          <p:xfrm>
            <a:off x="856" y="2835"/>
            <a:ext cx="87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89" name="Equation" r:id="rId17" imgW="584200" imgH="38100" progId="Equation.DSMT4">
                    <p:embed/>
                  </p:oleObj>
                </mc:Choice>
                <mc:Fallback>
                  <p:oleObj name="Equation" r:id="rId17" imgW="584200" imgH="381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2835"/>
                          <a:ext cx="875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" name="Rectangle 174"/>
            <p:cNvSpPr>
              <a:spLocks noChangeArrowheads="1"/>
            </p:cNvSpPr>
            <p:nvPr/>
          </p:nvSpPr>
          <p:spPr bwMode="auto">
            <a:xfrm>
              <a:off x="1145" y="2737"/>
              <a:ext cx="1147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新魏" panose="02010800040101010101" pitchFamily="2" charset="-122"/>
                  <a:cs typeface="Times New Roman" panose="02020603050405020304" pitchFamily="18" charset="0"/>
                </a:rPr>
                <a:t>大     小</a:t>
              </a:r>
              <a:endParaRPr kumimoji="0" lang="zh-CN" altLang="el-GR" sz="28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0" name="Rectangle 175"/>
          <p:cNvSpPr>
            <a:spLocks noChangeArrowheads="1"/>
          </p:cNvSpPr>
          <p:nvPr/>
        </p:nvSpPr>
        <p:spPr bwMode="auto">
          <a:xfrm>
            <a:off x="3481834" y="4613034"/>
            <a:ext cx="2741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>
                <a:solidFill>
                  <a:srgbClr val="0000CC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图形变</a:t>
            </a:r>
            <a:r>
              <a:rPr lang="zh-CN" altLang="en-US">
                <a:solidFill>
                  <a:srgbClr val="0000CC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Times New Roman" panose="02020603050405020304" pitchFamily="18" charset="0"/>
              </a:rPr>
              <a:t>尖锐</a:t>
            </a:r>
            <a:endParaRPr lang="zh-CN" altLang="el-GR">
              <a:solidFill>
                <a:srgbClr val="0000CC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1" name="Group 184"/>
          <p:cNvGrpSpPr/>
          <p:nvPr/>
        </p:nvGrpSpPr>
        <p:grpSpPr bwMode="auto">
          <a:xfrm>
            <a:off x="5928172" y="2084147"/>
            <a:ext cx="1001712" cy="506412"/>
            <a:chOff x="3944" y="1251"/>
            <a:chExt cx="631" cy="426"/>
          </a:xfrm>
        </p:grpSpPr>
        <p:sp>
          <p:nvSpPr>
            <p:cNvPr id="112" name="AutoShape 176"/>
            <p:cNvSpPr/>
            <p:nvPr/>
          </p:nvSpPr>
          <p:spPr bwMode="auto">
            <a:xfrm>
              <a:off x="3999" y="1293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76912"/>
                <a:gd name="adj5" fmla="val 57292"/>
                <a:gd name="adj6" fmla="val -148093"/>
              </a:avLst>
            </a:prstGeom>
            <a:noFill/>
            <a:ln w="12700">
              <a:solidFill>
                <a:sysClr val="windowText" lastClr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13" name="Object 84"/>
            <p:cNvGraphicFramePr>
              <a:graphicFrameLocks noChangeAspect="1"/>
            </p:cNvGraphicFramePr>
            <p:nvPr/>
          </p:nvGraphicFramePr>
          <p:xfrm>
            <a:off x="3944" y="1251"/>
            <a:ext cx="290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90" name="Equation" r:id="rId19" imgW="114300" imgH="38100" progId="Equation.DSMT4">
                    <p:embed/>
                  </p:oleObj>
                </mc:Choice>
                <mc:Fallback>
                  <p:oleObj name="Equation" r:id="rId19" imgW="114300" imgH="38100" progId="Equation.DSMT4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4" y="1251"/>
                          <a:ext cx="290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4" name="Group 185"/>
          <p:cNvGrpSpPr/>
          <p:nvPr/>
        </p:nvGrpSpPr>
        <p:grpSpPr bwMode="auto">
          <a:xfrm>
            <a:off x="5926584" y="1879359"/>
            <a:ext cx="1000125" cy="501650"/>
            <a:chOff x="3943" y="1080"/>
            <a:chExt cx="630" cy="421"/>
          </a:xfrm>
        </p:grpSpPr>
        <p:sp>
          <p:nvSpPr>
            <p:cNvPr id="115" name="AutoShape 178"/>
            <p:cNvSpPr/>
            <p:nvPr/>
          </p:nvSpPr>
          <p:spPr bwMode="auto">
            <a:xfrm>
              <a:off x="3997" y="1117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74306"/>
                <a:gd name="adj5" fmla="val 53384"/>
                <a:gd name="adj6" fmla="val -142708"/>
              </a:avLst>
            </a:prstGeom>
            <a:noFill/>
            <a:ln w="12700">
              <a:solidFill>
                <a:sysClr val="windowText" lastClr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16" name="Object 85"/>
            <p:cNvGraphicFramePr>
              <a:graphicFrameLocks noChangeAspect="1"/>
            </p:cNvGraphicFramePr>
            <p:nvPr/>
          </p:nvGraphicFramePr>
          <p:xfrm>
            <a:off x="3943" y="1080"/>
            <a:ext cx="41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91" name="Equation" r:id="rId21" imgW="215900" imgH="38100" progId="Equation.DSMT4">
                    <p:embed/>
                  </p:oleObj>
                </mc:Choice>
                <mc:Fallback>
                  <p:oleObj name="Equation" r:id="rId21" imgW="215900" imgH="38100" progId="Equation.DSMT4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3" y="1080"/>
                          <a:ext cx="414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7" name="Group 183"/>
          <p:cNvGrpSpPr/>
          <p:nvPr/>
        </p:nvGrpSpPr>
        <p:grpSpPr bwMode="auto">
          <a:xfrm>
            <a:off x="5926584" y="2293697"/>
            <a:ext cx="1000125" cy="500062"/>
            <a:chOff x="3943" y="1428"/>
            <a:chExt cx="630" cy="419"/>
          </a:xfrm>
        </p:grpSpPr>
        <p:sp>
          <p:nvSpPr>
            <p:cNvPr id="118" name="AutoShape 181"/>
            <p:cNvSpPr/>
            <p:nvPr/>
          </p:nvSpPr>
          <p:spPr bwMode="auto">
            <a:xfrm>
              <a:off x="3997" y="1463"/>
              <a:ext cx="576" cy="384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69792"/>
                <a:gd name="adj5" fmla="val 54426"/>
                <a:gd name="adj6" fmla="val -133681"/>
              </a:avLst>
            </a:prstGeom>
            <a:noFill/>
            <a:ln w="12700">
              <a:solidFill>
                <a:sysClr val="windowText" lastClr="00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19" name="Object 86"/>
            <p:cNvGraphicFramePr>
              <a:graphicFrameLocks noChangeAspect="1"/>
            </p:cNvGraphicFramePr>
            <p:nvPr/>
          </p:nvGraphicFramePr>
          <p:xfrm>
            <a:off x="3943" y="1428"/>
            <a:ext cx="394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392" name="Equation" r:id="rId23" imgW="190500" imgH="38100" progId="Equation.DSMT4">
                    <p:embed/>
                  </p:oleObj>
                </mc:Choice>
                <mc:Fallback>
                  <p:oleObj name="Equation" r:id="rId23" imgW="190500" imgH="38100" progId="Equation.DSMT4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3" y="1428"/>
                          <a:ext cx="394" cy="1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0139 -0.40555 " pathEditMode="relative" ptsTypes="AA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L 0.00139 -0.40555 " pathEditMode="relative" ptsTypes="AA">
                                      <p:cBhvr>
                                        <p:cTn id="1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2 L 0.09548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.00092 L -0.23455 0.0009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50"/>
                            </p:stCondLst>
                            <p:childTnLst>
                              <p:par>
                                <p:cTn id="8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3" grpId="0"/>
      <p:bldP spid="1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8" name="组合 12"/>
          <p:cNvGrpSpPr/>
          <p:nvPr/>
        </p:nvGrpSpPr>
        <p:grpSpPr bwMode="auto">
          <a:xfrm>
            <a:off x="1073811" y="2306396"/>
            <a:ext cx="7256462" cy="904875"/>
            <a:chOff x="1114101" y="1508251"/>
            <a:chExt cx="7255198" cy="1206719"/>
          </a:xfrm>
        </p:grpSpPr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1114101" y="1508251"/>
              <a:ext cx="7255198" cy="1206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（男人身高）设成年男子身高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m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                        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随机观察一男子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求其身高超过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1.80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的概率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5976155" y="1593876"/>
            <a:ext cx="2122722" cy="546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04" name="Equation" r:id="rId1" imgW="977265" imgH="203200" progId="Equation.DSMT4">
                    <p:embed/>
                  </p:oleObj>
                </mc:Choice>
                <mc:Fallback>
                  <p:oleObj name="Equation" r:id="rId1" imgW="977265" imgH="2032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76155" y="1593876"/>
                          <a:ext cx="2122722" cy="546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346861" y="3355734"/>
            <a:ext cx="8509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易知</a:t>
            </a:r>
            <a:endParaRPr lang="en-US" altLang="zh-CN" sz="2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104098" y="3211271"/>
          <a:ext cx="5254625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5" name="Equation" r:id="rId3" imgW="2260600" imgH="406400" progId="Equation.DSMT4">
                  <p:embed/>
                </p:oleObj>
              </mc:Choice>
              <mc:Fallback>
                <p:oleObj name="Equation" r:id="rId3" imgW="2260600" imgH="40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4098" y="3211271"/>
                        <a:ext cx="5254625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14"/>
          <p:cNvGrpSpPr/>
          <p:nvPr/>
        </p:nvGrpSpPr>
        <p:grpSpPr bwMode="auto">
          <a:xfrm>
            <a:off x="1340511" y="4068521"/>
            <a:ext cx="6791325" cy="765175"/>
            <a:chOff x="446088" y="4231259"/>
            <a:chExt cx="6790209" cy="1021481"/>
          </a:xfrm>
        </p:grpSpPr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446088" y="4451662"/>
              <a:ext cx="2007857" cy="76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一般地形如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2087725" y="4231259"/>
            <a:ext cx="1620180" cy="925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06" name="Equation" r:id="rId5" imgW="673100" imgH="342900" progId="Equation.DSMT4">
                    <p:embed/>
                  </p:oleObj>
                </mc:Choice>
                <mc:Fallback>
                  <p:oleObj name="Equation" r:id="rId5" imgW="673100" imgH="3429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7725" y="4231259"/>
                          <a:ext cx="1620180" cy="925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3707864" y="4489808"/>
              <a:ext cx="3528433" cy="762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的积分得不到解析表达，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1359561" y="4719396"/>
            <a:ext cx="65913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只能作数值积分，对每个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制表，列出结果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en-US" altLang="zh-CN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1359561" y="5224221"/>
            <a:ext cx="59801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实际取值：按适当步长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离散取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baseline="-250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400" b="0" baseline="-2500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….</a:t>
            </a:r>
            <a:endParaRPr lang="en-US" altLang="zh-CN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1110323" y="1879359"/>
            <a:ext cx="4652803" cy="46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正态分布密度函数的性质</a:t>
            </a:r>
            <a:endParaRPr lang="zh-CN" altLang="en-US" sz="2400" dirty="0">
              <a:solidFill>
                <a:srgbClr val="0000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32" name="Object 4"/>
          <p:cNvGraphicFramePr>
            <a:graphicFrameLocks noChangeAspect="1"/>
          </p:cNvGraphicFramePr>
          <p:nvPr/>
        </p:nvGraphicFramePr>
        <p:xfrm>
          <a:off x="3259137" y="2384184"/>
          <a:ext cx="1333500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08" name="Equation" r:id="rId1" imgW="596900" imgH="355600" progId="Equation.DSMT4">
                  <p:embed/>
                </p:oleObj>
              </mc:Choice>
              <mc:Fallback>
                <p:oleObj name="Equation" r:id="rId1" imgW="596900" imgH="355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7" y="2384184"/>
                        <a:ext cx="1333500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" name="组合 12"/>
          <p:cNvGrpSpPr/>
          <p:nvPr/>
        </p:nvGrpSpPr>
        <p:grpSpPr bwMode="auto">
          <a:xfrm>
            <a:off x="1111250" y="1879359"/>
            <a:ext cx="3506787" cy="573088"/>
            <a:chOff x="153988" y="763551"/>
            <a:chExt cx="3507942" cy="763339"/>
          </a:xfrm>
        </p:grpSpPr>
        <p:sp>
          <p:nvSpPr>
            <p:cNvPr id="34" name="Text Box 15"/>
            <p:cNvSpPr txBox="1">
              <a:spLocks noChangeArrowheads="1"/>
            </p:cNvSpPr>
            <p:nvPr/>
          </p:nvSpPr>
          <p:spPr bwMode="auto">
            <a:xfrm>
              <a:off x="153988" y="763551"/>
              <a:ext cx="3507942" cy="763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变化，怎么办？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5"/>
            <p:cNvGraphicFramePr>
              <a:graphicFrameLocks noChangeAspect="1"/>
            </p:cNvGraphicFramePr>
            <p:nvPr/>
          </p:nvGraphicFramePr>
          <p:xfrm>
            <a:off x="529582" y="855860"/>
            <a:ext cx="8509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09" name="Equation" r:id="rId3" imgW="317500" imgH="203200" progId="Equation.DSMT4">
                    <p:embed/>
                  </p:oleObj>
                </mc:Choice>
                <mc:Fallback>
                  <p:oleObj name="Equation" r:id="rId3" imgW="317500" imgH="20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9582" y="855860"/>
                          <a:ext cx="850900" cy="546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1111250" y="2415934"/>
            <a:ext cx="229235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考虑如下变换：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25"/>
          <p:cNvGrpSpPr/>
          <p:nvPr/>
        </p:nvGrpSpPr>
        <p:grpSpPr bwMode="auto">
          <a:xfrm>
            <a:off x="4649787" y="2384184"/>
            <a:ext cx="3578225" cy="571500"/>
            <a:chOff x="5025306" y="1523649"/>
            <a:chExt cx="3578634" cy="763439"/>
          </a:xfrm>
        </p:grpSpPr>
        <p:cxnSp>
          <p:nvCxnSpPr>
            <p:cNvPr id="41" name="直接箭头连接符 19"/>
            <p:cNvCxnSpPr>
              <a:cxnSpLocks noChangeShapeType="1"/>
            </p:cNvCxnSpPr>
            <p:nvPr/>
          </p:nvCxnSpPr>
          <p:spPr bwMode="auto">
            <a:xfrm rot="10800000" flipV="1">
              <a:off x="5025306" y="1950983"/>
              <a:ext cx="1022350" cy="0"/>
            </a:xfrm>
            <a:prstGeom prst="straightConnector1">
              <a:avLst/>
            </a:prstGeom>
            <a:noFill/>
            <a:ln w="34925" algn="ctr">
              <a:solidFill>
                <a:srgbClr val="0000CC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" name="Text Box 15"/>
            <p:cNvSpPr txBox="1">
              <a:spLocks noChangeArrowheads="1"/>
            </p:cNvSpPr>
            <p:nvPr/>
          </p:nvSpPr>
          <p:spPr bwMode="auto">
            <a:xfrm>
              <a:off x="6011257" y="1523649"/>
              <a:ext cx="2592683" cy="76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称为 </a:t>
              </a:r>
              <a:r>
                <a:rPr lang="en-US" altLang="zh-CN" sz="2400" b="0" i="1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的标准化</a:t>
              </a: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WordArt 121"/>
          <p:cNvSpPr>
            <a:spLocks noChangeArrowheads="1" noChangeShapeType="1" noTextEdit="1"/>
          </p:cNvSpPr>
          <p:nvPr/>
        </p:nvSpPr>
        <p:spPr bwMode="auto">
          <a:xfrm>
            <a:off x="1208087" y="3127134"/>
            <a:ext cx="612775" cy="2968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>
                <a:solidFill>
                  <a:srgbClr val="0000FF"/>
                </a:solidFill>
                <a:cs typeface="+mn-ea"/>
              </a:rPr>
              <a:t>定理</a:t>
            </a:r>
            <a:endParaRPr lang="zh-CN" altLang="en-US" sz="2400" b="1" kern="10">
              <a:solidFill>
                <a:srgbClr val="0000FF"/>
              </a:solidFill>
              <a:cs typeface="+mn-ea"/>
            </a:endParaRPr>
          </a:p>
        </p:txBody>
      </p:sp>
      <p:grpSp>
        <p:nvGrpSpPr>
          <p:cNvPr id="44" name="组合 26"/>
          <p:cNvGrpSpPr/>
          <p:nvPr/>
        </p:nvGrpSpPr>
        <p:grpSpPr bwMode="auto">
          <a:xfrm>
            <a:off x="1855787" y="3028709"/>
            <a:ext cx="4356100" cy="468313"/>
            <a:chOff x="1657350" y="2320924"/>
            <a:chExt cx="4356484" cy="623291"/>
          </a:xfrm>
        </p:grpSpPr>
        <p:sp>
          <p:nvSpPr>
            <p:cNvPr id="45" name="TextBox 85"/>
            <p:cNvSpPr txBox="1">
              <a:spLocks noChangeArrowheads="1"/>
            </p:cNvSpPr>
            <p:nvPr/>
          </p:nvSpPr>
          <p:spPr bwMode="auto">
            <a:xfrm>
              <a:off x="1657350" y="2320924"/>
              <a:ext cx="4356484" cy="614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设                      ，则 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Z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~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(0, 1).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6" name="Object 6"/>
            <p:cNvGraphicFramePr>
              <a:graphicFrameLocks noChangeAspect="1"/>
            </p:cNvGraphicFramePr>
            <p:nvPr/>
          </p:nvGraphicFramePr>
          <p:xfrm>
            <a:off x="1909378" y="2398114"/>
            <a:ext cx="1980220" cy="546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10" name="Equation" r:id="rId5" imgW="862965" imgH="203200" progId="Equation.DSMT4">
                    <p:embed/>
                  </p:oleObj>
                </mc:Choice>
                <mc:Fallback>
                  <p:oleObj name="Equation" r:id="rId5" imgW="862965" imgH="203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378" y="2398114"/>
                          <a:ext cx="1980220" cy="546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组合 27"/>
          <p:cNvGrpSpPr/>
          <p:nvPr/>
        </p:nvGrpSpPr>
        <p:grpSpPr bwMode="auto">
          <a:xfrm>
            <a:off x="1111250" y="3466859"/>
            <a:ext cx="8032750" cy="571500"/>
            <a:chOff x="227013" y="2995613"/>
            <a:chExt cx="8032750" cy="763312"/>
          </a:xfrm>
        </p:grpSpPr>
        <p:sp>
          <p:nvSpPr>
            <p:cNvPr id="48" name="Text Box 15"/>
            <p:cNvSpPr txBox="1">
              <a:spLocks noChangeArrowheads="1"/>
            </p:cNvSpPr>
            <p:nvPr/>
          </p:nvSpPr>
          <p:spPr bwMode="auto">
            <a:xfrm>
              <a:off x="227013" y="2995613"/>
              <a:ext cx="8032750" cy="763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证：令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Z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的分布函数和密度函数分别为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9" name="Object 7"/>
            <p:cNvGraphicFramePr>
              <a:graphicFrameLocks noChangeAspect="1"/>
            </p:cNvGraphicFramePr>
            <p:nvPr/>
          </p:nvGraphicFramePr>
          <p:xfrm>
            <a:off x="5487455" y="3156536"/>
            <a:ext cx="1736725" cy="511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311" name="Equation" r:id="rId7" imgW="647700" imgH="190500" progId="Equation.DSMT4">
                    <p:embed/>
                  </p:oleObj>
                </mc:Choice>
                <mc:Fallback>
                  <p:oleObj name="Equation" r:id="rId7" imgW="647700" imgH="1905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7455" y="3156536"/>
                          <a:ext cx="1736725" cy="5111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" name="Text Box 15"/>
          <p:cNvSpPr txBox="1">
            <a:spLocks noChangeArrowheads="1"/>
          </p:cNvSpPr>
          <p:nvPr/>
        </p:nvSpPr>
        <p:spPr bwMode="auto">
          <a:xfrm>
            <a:off x="1111250" y="3998672"/>
            <a:ext cx="709612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9"/>
          <p:cNvGraphicFramePr>
            <a:graphicFrameLocks noChangeAspect="1"/>
          </p:cNvGraphicFramePr>
          <p:nvPr/>
        </p:nvGraphicFramePr>
        <p:xfrm>
          <a:off x="1566862" y="4168534"/>
          <a:ext cx="17938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2" name="Equation" r:id="rId9" imgW="1054100" imgH="101600" progId="Equation.DSMT4">
                  <p:embed/>
                </p:oleObj>
              </mc:Choice>
              <mc:Fallback>
                <p:oleObj name="Equation" r:id="rId9" imgW="1054100" imgH="101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2" y="4168534"/>
                        <a:ext cx="17938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1"/>
          <p:cNvGraphicFramePr>
            <a:graphicFrameLocks noChangeAspect="1"/>
          </p:cNvGraphicFramePr>
          <p:nvPr/>
        </p:nvGraphicFramePr>
        <p:xfrm>
          <a:off x="3332162" y="4168534"/>
          <a:ext cx="181927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3" name="Equation" r:id="rId11" imgW="1066800" imgH="101600" progId="Equation.DSMT4">
                  <p:embed/>
                </p:oleObj>
              </mc:Choice>
              <mc:Fallback>
                <p:oleObj name="Equation" r:id="rId11" imgW="1066800" imgH="101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162" y="4168534"/>
                        <a:ext cx="181927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2"/>
          <p:cNvGraphicFramePr>
            <a:graphicFrameLocks noChangeAspect="1"/>
          </p:cNvGraphicFramePr>
          <p:nvPr/>
        </p:nvGraphicFramePr>
        <p:xfrm>
          <a:off x="5114925" y="3855797"/>
          <a:ext cx="2878137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4" name="Equation" r:id="rId13" imgW="1205865" imgH="393700" progId="Equation.DSMT4">
                  <p:embed/>
                </p:oleObj>
              </mc:Choice>
              <mc:Fallback>
                <p:oleObj name="Equation" r:id="rId13" imgW="1205865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925" y="3855797"/>
                        <a:ext cx="2878137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13"/>
          <p:cNvGraphicFramePr>
            <a:graphicFrameLocks noChangeAspect="1"/>
          </p:cNvGraphicFramePr>
          <p:nvPr/>
        </p:nvGraphicFramePr>
        <p:xfrm>
          <a:off x="1566862" y="4974984"/>
          <a:ext cx="21971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5" name="Equation" r:id="rId15" imgW="1562100" imgH="419100" progId="Photoshop.Image.8">
                  <p:embed/>
                </p:oleObj>
              </mc:Choice>
              <mc:Fallback>
                <p:oleObj name="Equation" r:id="rId15" imgW="1562100" imgH="419100" progId="Photoshop.Image.8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862" y="4974984"/>
                        <a:ext cx="21971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14"/>
          <p:cNvGraphicFramePr>
            <a:graphicFrameLocks noChangeAspect="1"/>
          </p:cNvGraphicFramePr>
          <p:nvPr/>
        </p:nvGraphicFramePr>
        <p:xfrm>
          <a:off x="4340225" y="4974984"/>
          <a:ext cx="2627312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6" name="Equation" r:id="rId17" imgW="1574800" imgH="355600" progId="Equation.DSMT4">
                  <p:embed/>
                </p:oleObj>
              </mc:Choice>
              <mc:Fallback>
                <p:oleObj name="Equation" r:id="rId17" imgW="1574800" imgH="3556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225" y="4974984"/>
                        <a:ext cx="2627312" cy="70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15"/>
          <p:cNvSpPr txBox="1">
            <a:spLocks noChangeArrowheads="1"/>
          </p:cNvSpPr>
          <p:nvPr/>
        </p:nvSpPr>
        <p:spPr bwMode="auto">
          <a:xfrm>
            <a:off x="1111250" y="4514609"/>
            <a:ext cx="790575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令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7" name="Object 15"/>
          <p:cNvGraphicFramePr>
            <a:graphicFrameLocks noChangeAspect="1"/>
          </p:cNvGraphicFramePr>
          <p:nvPr/>
        </p:nvGraphicFramePr>
        <p:xfrm>
          <a:off x="1622425" y="4506672"/>
          <a:ext cx="11699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17" name="Equation" r:id="rId19" imgW="558800" imgH="266700" progId="Equation.DSMT4">
                  <p:embed/>
                </p:oleObj>
              </mc:Choice>
              <mc:Fallback>
                <p:oleObj name="Equation" r:id="rId19" imgW="558800" imgH="266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2425" y="4506672"/>
                        <a:ext cx="116998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Text Box 15"/>
          <p:cNvSpPr txBox="1">
            <a:spLocks noChangeArrowheads="1"/>
          </p:cNvSpPr>
          <p:nvPr/>
        </p:nvSpPr>
        <p:spPr bwMode="auto">
          <a:xfrm>
            <a:off x="1111250" y="5063884"/>
            <a:ext cx="1117600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Text Box 15"/>
          <p:cNvSpPr txBox="1">
            <a:spLocks noChangeArrowheads="1"/>
          </p:cNvSpPr>
          <p:nvPr/>
        </p:nvSpPr>
        <p:spPr bwMode="auto">
          <a:xfrm>
            <a:off x="3870325" y="5086109"/>
            <a:ext cx="541337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0" grpId="0"/>
      <p:bldP spid="56" grpId="0"/>
      <p:bldP spid="58" grpId="0"/>
      <p:bldP spid="5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2" name="组合 3"/>
          <p:cNvGrpSpPr/>
          <p:nvPr/>
        </p:nvGrpSpPr>
        <p:grpSpPr bwMode="auto">
          <a:xfrm>
            <a:off x="965861" y="1941272"/>
            <a:ext cx="4394200" cy="573087"/>
            <a:chOff x="92093" y="805862"/>
            <a:chExt cx="4391832" cy="763596"/>
          </a:xfrm>
        </p:grpSpPr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92093" y="805862"/>
              <a:ext cx="4391832" cy="76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故只需对         制表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列出结果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12"/>
            <p:cNvGraphicFramePr>
              <a:graphicFrameLocks noChangeAspect="1"/>
            </p:cNvGraphicFramePr>
            <p:nvPr/>
          </p:nvGraphicFramePr>
          <p:xfrm>
            <a:off x="1551211" y="1010517"/>
            <a:ext cx="736600" cy="460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012" name="Equation" r:id="rId1" imgW="304800" imgH="190500" progId="Equation.DSMT4">
                    <p:embed/>
                  </p:oleObj>
                </mc:Choice>
                <mc:Fallback>
                  <p:oleObj name="Equation" r:id="rId1" imgW="304800" imgH="1905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211" y="1010517"/>
                          <a:ext cx="736600" cy="460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表格 1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24586" y="2563572"/>
          <a:ext cx="7364412" cy="3521070"/>
        </p:xfrm>
        <a:graphic>
          <a:graphicData uri="http://schemas.openxmlformats.org/drawingml/2006/table">
            <a:tbl>
              <a:tblPr firstRow="1" bandRow="1"/>
              <a:tblGrid>
                <a:gridCol w="669492"/>
                <a:gridCol w="669492"/>
                <a:gridCol w="669492"/>
                <a:gridCol w="669492"/>
                <a:gridCol w="669492"/>
                <a:gridCol w="669492"/>
                <a:gridCol w="669492"/>
                <a:gridCol w="669492"/>
                <a:gridCol w="669492"/>
                <a:gridCol w="669492"/>
                <a:gridCol w="669492"/>
              </a:tblGrid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i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altLang="en-US" sz="1200" b="1" i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0.5040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0.5120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0.5160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0.5199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0.5239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0.5279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0.5319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0.5359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0.5438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0.5478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0.5596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0.5636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0.5675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0.5714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0.5753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0.5793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0.5832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0.5871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0.5910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0.5948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0.5987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0.6026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0.6103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0.6141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0.6179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0.6255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0.6331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0.6368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0.6406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0.6443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0.6517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0.6554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0.6591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0.6628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0.6664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0.6736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0.6772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0.6808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0.6844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0.6915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0.6950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0.7019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0.7054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0.7088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0.7123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0.7190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0.7224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0.9949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4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2.7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2.9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0.9982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0.9984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0.9986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25150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3.0</a:t>
                      </a:r>
                      <a:endParaRPr lang="zh-CN" altLang="en-US" sz="12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0.9993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0.9995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0.9997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0.9998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0.9999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Verdana" panose="020B0604030504040204"/>
                          <a:ea typeface="微软雅黑" panose="020B0503020204020204" pitchFamily="34" charset="-122"/>
                        </a:defRPr>
                      </a:lvl9pPr>
                    </a:lstStyle>
                    <a:p>
                      <a:pPr algn="ctr"/>
                      <a:r>
                        <a:rPr lang="en-US" altLang="zh-CN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1.0000</a:t>
                      </a:r>
                      <a:endParaRPr lang="zh-CN" alt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4" marR="91424" marT="34298" marB="3429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5142573" y="1879359"/>
          <a:ext cx="30607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3" name="Equation" r:id="rId4" imgW="1765300" imgH="381000" progId="Equation.DSMT4">
                  <p:embed/>
                </p:oleObj>
              </mc:Choice>
              <mc:Fallback>
                <p:oleObj name="Equation" r:id="rId4" imgW="1765300" imgH="381000" progId="Equation.DSMT4">
                  <p:embed/>
                  <p:pic>
                    <p:nvPicPr>
                      <p:cNvPr id="0" name="对象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2573" y="1879359"/>
                        <a:ext cx="30607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>
            <a:off x="1002373" y="6054484"/>
            <a:ext cx="7199313" cy="1588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3" name="组合 43"/>
          <p:cNvGrpSpPr/>
          <p:nvPr/>
        </p:nvGrpSpPr>
        <p:grpSpPr bwMode="auto">
          <a:xfrm>
            <a:off x="1053744" y="4959386"/>
            <a:ext cx="7369175" cy="573088"/>
            <a:chOff x="190500" y="5016500"/>
            <a:chExt cx="7369832" cy="763313"/>
          </a:xfrm>
        </p:grpSpPr>
        <p:sp>
          <p:nvSpPr>
            <p:cNvPr id="24" name="Text Box 15"/>
            <p:cNvSpPr txBox="1">
              <a:spLocks noChangeArrowheads="1"/>
            </p:cNvSpPr>
            <p:nvPr/>
          </p:nvSpPr>
          <p:spPr bwMode="auto">
            <a:xfrm>
              <a:off x="190500" y="5016500"/>
              <a:ext cx="7369832" cy="763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实际问题中，常有先给出              求反函数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" name="Object 23"/>
            <p:cNvGraphicFramePr>
              <a:graphicFrameLocks noChangeAspect="1"/>
            </p:cNvGraphicFramePr>
            <p:nvPr/>
          </p:nvGraphicFramePr>
          <p:xfrm>
            <a:off x="3684835" y="5224900"/>
            <a:ext cx="1175197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56" name="Equation" r:id="rId1" imgW="546100" imgH="190500" progId="Equation.DSMT4">
                    <p:embed/>
                  </p:oleObj>
                </mc:Choice>
                <mc:Fallback>
                  <p:oleObj name="Equation" r:id="rId1" imgW="546100" imgH="1905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4835" y="5224900"/>
                          <a:ext cx="1175197" cy="460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4"/>
            <p:cNvGraphicFramePr>
              <a:graphicFrameLocks noChangeAspect="1"/>
            </p:cNvGraphicFramePr>
            <p:nvPr/>
          </p:nvGraphicFramePr>
          <p:xfrm>
            <a:off x="6162242" y="5193146"/>
            <a:ext cx="1290078" cy="4921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57" name="Equation" r:id="rId3" imgW="647700" imgH="203200" progId="Equation.DSMT4">
                    <p:embed/>
                  </p:oleObj>
                </mc:Choice>
                <mc:Fallback>
                  <p:oleObj name="Equation" r:id="rId3" imgW="647700" imgH="2032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62242" y="5193146"/>
                          <a:ext cx="1290078" cy="4921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 bwMode="auto">
          <a:xfrm>
            <a:off x="1198207" y="2916274"/>
            <a:ext cx="6888162" cy="1897062"/>
            <a:chOff x="1151620" y="1755876"/>
            <a:chExt cx="6887863" cy="1895994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1151620" y="1755876"/>
              <a:ext cx="6887863" cy="1895994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endParaRPr>
            </a:p>
          </p:txBody>
        </p:sp>
        <p:pic>
          <p:nvPicPr>
            <p:cNvPr id="30" name="Picture 4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849487"/>
              <a:ext cx="6228692" cy="173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组合 30"/>
          <p:cNvGrpSpPr/>
          <p:nvPr/>
        </p:nvGrpSpPr>
        <p:grpSpPr bwMode="auto">
          <a:xfrm>
            <a:off x="1090257" y="1955836"/>
            <a:ext cx="7324725" cy="876300"/>
            <a:chOff x="1007604" y="807407"/>
            <a:chExt cx="7324632" cy="876461"/>
          </a:xfrm>
        </p:grpSpPr>
        <p:sp>
          <p:nvSpPr>
            <p:cNvPr id="32" name="TextBox 85"/>
            <p:cNvSpPr txBox="1">
              <a:spLocks noChangeArrowheads="1"/>
            </p:cNvSpPr>
            <p:nvPr/>
          </p:nvSpPr>
          <p:spPr bwMode="auto">
            <a:xfrm>
              <a:off x="1671171" y="807407"/>
              <a:ext cx="6661065" cy="876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4" tIns="45712" rIns="91424" bIns="45712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r>
                <a:rPr lang="en-US" altLang="zh-CN" sz="2400" b="0" i="1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(0, 1)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为标准正态分布</a:t>
              </a:r>
              <a:r>
                <a:rPr lang="en-US" altLang="zh-CN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400" b="0" dirty="0">
                  <a:solidFill>
                    <a:prstClr val="black"/>
                  </a:solidFill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其分布函数与密度函数图形如下： </a:t>
              </a:r>
              <a:endPara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15"/>
            <p:cNvSpPr txBox="1">
              <a:spLocks noChangeArrowheads="1"/>
            </p:cNvSpPr>
            <p:nvPr/>
          </p:nvSpPr>
          <p:spPr bwMode="auto">
            <a:xfrm>
              <a:off x="1272713" y="807407"/>
              <a:ext cx="550856" cy="46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18" descr="E:\MB00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04" y="909129"/>
              <a:ext cx="265835" cy="28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34"/>
          <p:cNvGrpSpPr/>
          <p:nvPr/>
        </p:nvGrpSpPr>
        <p:grpSpPr bwMode="auto">
          <a:xfrm>
            <a:off x="1079144" y="5392774"/>
            <a:ext cx="4213225" cy="571500"/>
            <a:chOff x="996950" y="4303713"/>
            <a:chExt cx="4213225" cy="571500"/>
          </a:xfrm>
        </p:grpSpPr>
        <p:grpSp>
          <p:nvGrpSpPr>
            <p:cNvPr id="36" name="组合 44"/>
            <p:cNvGrpSpPr/>
            <p:nvPr/>
          </p:nvGrpSpPr>
          <p:grpSpPr bwMode="auto">
            <a:xfrm>
              <a:off x="996950" y="4303713"/>
              <a:ext cx="4213225" cy="571500"/>
              <a:chOff x="263466" y="5721390"/>
              <a:chExt cx="4213225" cy="763505"/>
            </a:xfrm>
          </p:grpSpPr>
          <p:sp>
            <p:nvSpPr>
              <p:cNvPr id="41" name="Text Box 15"/>
              <p:cNvSpPr txBox="1">
                <a:spLocks noChangeArrowheads="1"/>
              </p:cNvSpPr>
              <p:nvPr/>
            </p:nvSpPr>
            <p:spPr bwMode="auto">
              <a:xfrm>
                <a:off x="263466" y="5721390"/>
                <a:ext cx="4213225" cy="7635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     为    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分位数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(quantile). 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2" name="Object 25"/>
              <p:cNvGraphicFramePr>
                <a:graphicFrameLocks noChangeAspect="1"/>
              </p:cNvGraphicFramePr>
              <p:nvPr/>
            </p:nvGraphicFramePr>
            <p:xfrm>
              <a:off x="676389" y="5829336"/>
              <a:ext cx="439167" cy="527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158" name="Equation" r:id="rId7" imgW="63500" imgH="88900" progId="Equation.DSMT4">
                      <p:embed/>
                    </p:oleObj>
                  </mc:Choice>
                  <mc:Fallback>
                    <p:oleObj name="Equation" r:id="rId7" imgW="63500" imgH="88900" progId="Equation.DSMT4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76389" y="5829336"/>
                            <a:ext cx="439167" cy="5270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Object 26"/>
              <p:cNvGraphicFramePr>
                <a:graphicFrameLocks noChangeAspect="1"/>
              </p:cNvGraphicFramePr>
              <p:nvPr/>
            </p:nvGraphicFramePr>
            <p:xfrm>
              <a:off x="1367584" y="5925374"/>
              <a:ext cx="447675" cy="388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6159" name="Equation" r:id="rId9" imgW="12700" imgH="12700" progId="Equation.DSMT4">
                      <p:embed/>
                    </p:oleObj>
                  </mc:Choice>
                  <mc:Fallback>
                    <p:oleObj name="Equation" r:id="rId9" imgW="12700" imgH="12700" progId="Equation.DSMT4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67584" y="5925374"/>
                            <a:ext cx="447675" cy="3889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7" name="Object 26"/>
            <p:cNvGraphicFramePr>
              <a:graphicFrameLocks noChangeAspect="1"/>
            </p:cNvGraphicFramePr>
            <p:nvPr/>
          </p:nvGraphicFramePr>
          <p:xfrm>
            <a:off x="2159776" y="4443958"/>
            <a:ext cx="396000" cy="3439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60" name="Equation" r:id="rId11" imgW="76200" imgH="50800" progId="Equation.DSMT4">
                    <p:embed/>
                  </p:oleObj>
                </mc:Choice>
                <mc:Fallback>
                  <p:oleObj name="Equation" r:id="rId11" imgW="76200" imgH="508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776" y="4443958"/>
                          <a:ext cx="396000" cy="3439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1051107" y="1762428"/>
            <a:ext cx="2897187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重作男人身高问题：</a:t>
            </a:r>
            <a:endParaRPr lang="en-US" altLang="zh-CN" sz="24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Object 5"/>
          <p:cNvGraphicFramePr>
            <a:graphicFrameLocks noChangeAspect="1"/>
          </p:cNvGraphicFramePr>
          <p:nvPr/>
        </p:nvGraphicFramePr>
        <p:xfrm>
          <a:off x="1140007" y="2403778"/>
          <a:ext cx="159702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0" name="Equation" r:id="rId1" imgW="673100" imgH="190500" progId="Equation.DSMT4">
                  <p:embed/>
                </p:oleObj>
              </mc:Choice>
              <mc:Fallback>
                <p:oleObj name="Equation" r:id="rId1" imgW="673100" imgH="190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007" y="2403778"/>
                        <a:ext cx="159702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/>
        </p:nvGraphicFramePr>
        <p:xfrm>
          <a:off x="2724332" y="2211690"/>
          <a:ext cx="3582987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1" name="Equation" r:id="rId3" imgW="1459865" imgH="355600" progId="Equation.DSMT4">
                  <p:embed/>
                </p:oleObj>
              </mc:Choice>
              <mc:Fallback>
                <p:oleObj name="Equation" r:id="rId3" imgW="1459865" imgH="355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332" y="2211690"/>
                        <a:ext cx="3582987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1140007" y="2957815"/>
          <a:ext cx="14112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2" name="Equation" r:id="rId5" imgW="584200" imgH="190500" progId="Equation.DSMT4">
                  <p:embed/>
                </p:oleObj>
              </mc:Choice>
              <mc:Fallback>
                <p:oleObj name="Equation" r:id="rId5" imgW="584200" imgH="190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007" y="2957815"/>
                        <a:ext cx="1411287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"/>
          <p:cNvGraphicFramePr>
            <a:graphicFrameLocks noChangeAspect="1"/>
          </p:cNvGraphicFramePr>
          <p:nvPr/>
        </p:nvGraphicFramePr>
        <p:xfrm>
          <a:off x="2579869" y="2951465"/>
          <a:ext cx="40243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3" name="Equation" r:id="rId7" imgW="1663700" imgH="190500" progId="Equation.DSMT4">
                  <p:embed/>
                </p:oleObj>
              </mc:Choice>
              <mc:Fallback>
                <p:oleObj name="Equation" r:id="rId7" imgW="1663700" imgH="190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9869" y="2951465"/>
                        <a:ext cx="40243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068569" y="3346753"/>
            <a:ext cx="6967538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2300" b="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（男人身高，续）城市公交车门高度设计中</a:t>
            </a:r>
            <a:r>
              <a:rPr lang="en-US" altLang="zh-CN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受结构限制不能太高</a:t>
            </a:r>
            <a:r>
              <a:rPr lang="en-US" altLang="zh-CN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但为了保证</a:t>
            </a:r>
            <a:r>
              <a:rPr lang="en-US" altLang="zh-CN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95%</a:t>
            </a: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的男人都能顺利等车</a:t>
            </a:r>
            <a:r>
              <a:rPr lang="en-US" altLang="zh-CN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3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应保证车门的高度不低于多少？</a:t>
            </a:r>
            <a:endParaRPr lang="en-US" altLang="zh-CN" sz="23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Object 8"/>
          <p:cNvGraphicFramePr>
            <a:graphicFrameLocks noChangeAspect="1"/>
          </p:cNvGraphicFramePr>
          <p:nvPr/>
        </p:nvGraphicFramePr>
        <p:xfrm>
          <a:off x="1546407" y="4570715"/>
          <a:ext cx="501332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4" name="Equation" r:id="rId9" imgW="2235200" imgH="368300" progId="Equation.DSMT4">
                  <p:embed/>
                </p:oleObj>
              </mc:Choice>
              <mc:Fallback>
                <p:oleObj name="Equation" r:id="rId9" imgW="2235200" imgH="368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407" y="4570715"/>
                        <a:ext cx="5013325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087619" y="4650090"/>
            <a:ext cx="581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答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</a:rPr>
              <a:t>: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</a:endParaRPr>
          </a:p>
        </p:txBody>
      </p:sp>
      <p:graphicFrame>
        <p:nvGraphicFramePr>
          <p:cNvPr id="24" name="Object 9"/>
          <p:cNvGraphicFramePr>
            <a:graphicFrameLocks noChangeAspect="1"/>
          </p:cNvGraphicFramePr>
          <p:nvPr/>
        </p:nvGraphicFramePr>
        <p:xfrm>
          <a:off x="1611494" y="5189840"/>
          <a:ext cx="228123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5" name="Equation" r:id="rId11" imgW="951865" imgH="355600" progId="Equation.DSMT4">
                  <p:embed/>
                </p:oleObj>
              </mc:Choice>
              <mc:Fallback>
                <p:oleObj name="Equation" r:id="rId11" imgW="951865" imgH="355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494" y="5189840"/>
                        <a:ext cx="228123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/>
          <p:cNvGraphicFramePr>
            <a:graphicFrameLocks noChangeAspect="1"/>
          </p:cNvGraphicFramePr>
          <p:nvPr/>
        </p:nvGraphicFramePr>
        <p:xfrm>
          <a:off x="4176894" y="5326365"/>
          <a:ext cx="1447800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66" name="Equation" r:id="rId13" imgW="545465" imgH="152400" progId="Equation.DSMT4">
                  <p:embed/>
                </p:oleObj>
              </mc:Choice>
              <mc:Fallback>
                <p:oleObj name="Equation" r:id="rId13" imgW="545465" imgH="152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894" y="5326365"/>
                        <a:ext cx="1447800" cy="30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45" name="组合 9"/>
          <p:cNvGrpSpPr/>
          <p:nvPr/>
        </p:nvGrpSpPr>
        <p:grpSpPr bwMode="auto">
          <a:xfrm>
            <a:off x="1081355" y="2634679"/>
            <a:ext cx="6921500" cy="904875"/>
            <a:chOff x="227013" y="2525713"/>
            <a:chExt cx="6922033" cy="905263"/>
          </a:xfrm>
        </p:grpSpPr>
        <p:sp>
          <p:nvSpPr>
            <p:cNvPr id="46" name="Rectangle 58"/>
            <p:cNvSpPr>
              <a:spLocks noChangeArrowheads="1"/>
            </p:cNvSpPr>
            <p:nvPr/>
          </p:nvSpPr>
          <p:spPr bwMode="auto">
            <a:xfrm>
              <a:off x="227013" y="2525713"/>
              <a:ext cx="6922033" cy="90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-514350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Verdana" panose="020B0604030504040204" pitchFamily="34" charset="0"/>
                <a:buAutoNum type="arabicPeriod" startAt="2"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     表中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没有 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x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&lt; 0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的值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对应的 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a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没有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a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&lt; 0.5),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怎么办？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对称性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)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7" name="Object 9"/>
            <p:cNvGraphicFramePr>
              <a:graphicFrameLocks noChangeAspect="1"/>
            </p:cNvGraphicFramePr>
            <p:nvPr/>
          </p:nvGraphicFramePr>
          <p:xfrm>
            <a:off x="560314" y="2561733"/>
            <a:ext cx="677863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44" name="Equation" r:id="rId1" imgW="304800" imgH="190500" progId="Equation.DSMT4">
                    <p:embed/>
                  </p:oleObj>
                </mc:Choice>
                <mc:Fallback>
                  <p:oleObj name="Equation" r:id="rId1" imgW="304800" imgH="1905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0314" y="2561733"/>
                          <a:ext cx="677863" cy="423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" name="Object 4"/>
            <p:cNvGraphicFramePr>
              <a:graphicFrameLocks noChangeAspect="1"/>
            </p:cNvGraphicFramePr>
            <p:nvPr/>
          </p:nvGraphicFramePr>
          <p:xfrm>
            <a:off x="3027227" y="3002671"/>
            <a:ext cx="2033587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45" name="Equation" r:id="rId3" imgW="914400" imgH="190500" progId="Equation.DSMT4">
                    <p:embed/>
                  </p:oleObj>
                </mc:Choice>
                <mc:Fallback>
                  <p:oleObj name="Equation" r:id="rId3" imgW="914400" imgH="1905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7227" y="3002671"/>
                          <a:ext cx="2033587" cy="423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" name="组合 7"/>
          <p:cNvGrpSpPr/>
          <p:nvPr/>
        </p:nvGrpSpPr>
        <p:grpSpPr bwMode="auto">
          <a:xfrm>
            <a:off x="1089293" y="2160017"/>
            <a:ext cx="6661150" cy="554037"/>
            <a:chOff x="227014" y="1657350"/>
            <a:chExt cx="6660740" cy="553481"/>
          </a:xfrm>
        </p:grpSpPr>
        <p:sp>
          <p:nvSpPr>
            <p:cNvPr id="50" name="Rectangle 58"/>
            <p:cNvSpPr>
              <a:spLocks noChangeArrowheads="1"/>
            </p:cNvSpPr>
            <p:nvPr/>
          </p:nvSpPr>
          <p:spPr bwMode="auto">
            <a:xfrm>
              <a:off x="227014" y="1657350"/>
              <a:ext cx="6660740" cy="553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514350" marR="0" lvl="0" indent="-51435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Verdana" panose="020B0604030504040204" pitchFamily="34" charset="0"/>
                <a:buAutoNum type="arabicPeriod"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     表中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通常只列出 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x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=3.9,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为什么？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/>
                  <a:cs typeface="Times New Roman" panose="02020603050405020304" pitchFamily="18" charset="0"/>
                </a:rPr>
                <a:t>（细尾）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8"/>
            <p:cNvGraphicFramePr>
              <a:graphicFrameLocks noChangeAspect="1"/>
            </p:cNvGraphicFramePr>
            <p:nvPr/>
          </p:nvGraphicFramePr>
          <p:xfrm>
            <a:off x="557263" y="1729293"/>
            <a:ext cx="677862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46" name="Equation" r:id="rId5" imgW="304800" imgH="190500" progId="Equation.DSMT4">
                    <p:embed/>
                  </p:oleObj>
                </mc:Choice>
                <mc:Fallback>
                  <p:oleObj name="Equation" r:id="rId5" imgW="304800" imgH="1905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263" y="1729293"/>
                          <a:ext cx="677862" cy="4238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组合 51"/>
          <p:cNvGrpSpPr/>
          <p:nvPr/>
        </p:nvGrpSpPr>
        <p:grpSpPr bwMode="auto">
          <a:xfrm>
            <a:off x="1162318" y="1634554"/>
            <a:ext cx="1403350" cy="630238"/>
            <a:chOff x="1223965" y="843558"/>
            <a:chExt cx="1403819" cy="630942"/>
          </a:xfrm>
        </p:grpSpPr>
        <p:pic>
          <p:nvPicPr>
            <p:cNvPr id="53" name="Picture 18" descr="E:\MB0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3965" y="996951"/>
              <a:ext cx="360407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Rectangle 58"/>
            <p:cNvSpPr>
              <a:spLocks noChangeArrowheads="1"/>
            </p:cNvSpPr>
            <p:nvPr/>
          </p:nvSpPr>
          <p:spPr bwMode="auto">
            <a:xfrm>
              <a:off x="1620973" y="843558"/>
              <a:ext cx="1006811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800" b="1" dirty="0">
                  <a:solidFill>
                    <a:srgbClr val="0000CC"/>
                  </a:solidFill>
                  <a:cs typeface="Times New Roman" panose="02020603050405020304" pitchFamily="18" charset="0"/>
                </a:rPr>
                <a:t>问题</a:t>
              </a:r>
              <a:endParaRPr lang="zh-CN" altLang="en-US" sz="2800" b="1" dirty="0">
                <a:solidFill>
                  <a:srgbClr val="0000CC"/>
                </a:solidFill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5" name="Object 36"/>
          <p:cNvGraphicFramePr>
            <a:graphicFrameLocks noChangeAspect="1"/>
          </p:cNvGraphicFramePr>
          <p:nvPr/>
        </p:nvGraphicFramePr>
        <p:xfrm>
          <a:off x="5061218" y="5258817"/>
          <a:ext cx="23018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7" name="Equation" r:id="rId7" imgW="101600" imgH="127000" progId="Equation.DSMT4">
                  <p:embed/>
                </p:oleObj>
              </mc:Choice>
              <mc:Fallback>
                <p:oleObj name="Equation" r:id="rId7" imgW="101600" imgH="1270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1218" y="5258817"/>
                        <a:ext cx="23018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7"/>
          <p:cNvGraphicFramePr>
            <a:graphicFrameLocks noChangeAspect="1"/>
          </p:cNvGraphicFramePr>
          <p:nvPr/>
        </p:nvGraphicFramePr>
        <p:xfrm>
          <a:off x="3499118" y="5260404"/>
          <a:ext cx="3619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48" name="Equation" r:id="rId9" imgW="177800" imgH="127000" progId="Equation.DSMT4">
                  <p:embed/>
                </p:oleObj>
              </mc:Choice>
              <mc:Fallback>
                <p:oleObj name="Equation" r:id="rId9" imgW="177800" imgH="127000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9118" y="5260404"/>
                        <a:ext cx="3619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Line 92"/>
          <p:cNvSpPr>
            <a:spLocks noChangeShapeType="1"/>
          </p:cNvSpPr>
          <p:nvPr/>
        </p:nvSpPr>
        <p:spPr bwMode="auto">
          <a:xfrm>
            <a:off x="5186630" y="4682554"/>
            <a:ext cx="0" cy="596900"/>
          </a:xfrm>
          <a:prstGeom prst="line">
            <a:avLst/>
          </a:prstGeom>
          <a:noFill/>
          <a:ln w="12700">
            <a:solidFill>
              <a:sysClr val="windowText" lastClr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58" name="Group 88"/>
          <p:cNvGrpSpPr/>
          <p:nvPr/>
        </p:nvGrpSpPr>
        <p:grpSpPr bwMode="auto">
          <a:xfrm>
            <a:off x="2129105" y="3463354"/>
            <a:ext cx="5018088" cy="2030413"/>
            <a:chOff x="1414" y="1796"/>
            <a:chExt cx="3161" cy="1279"/>
          </a:xfrm>
        </p:grpSpPr>
        <p:sp>
          <p:nvSpPr>
            <p:cNvPr id="59" name="Line 83"/>
            <p:cNvSpPr>
              <a:spLocks noChangeShapeType="1"/>
            </p:cNvSpPr>
            <p:nvPr/>
          </p:nvSpPr>
          <p:spPr bwMode="auto">
            <a:xfrm>
              <a:off x="1414" y="2935"/>
              <a:ext cx="3019" cy="0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60" name="Line 84"/>
            <p:cNvSpPr>
              <a:spLocks noChangeShapeType="1"/>
            </p:cNvSpPr>
            <p:nvPr/>
          </p:nvSpPr>
          <p:spPr bwMode="auto">
            <a:xfrm flipH="1" flipV="1">
              <a:off x="2867" y="1886"/>
              <a:ext cx="0" cy="1045"/>
            </a:xfrm>
            <a:prstGeom prst="line">
              <a:avLst/>
            </a:prstGeom>
            <a:noFill/>
            <a:ln w="12700">
              <a:solidFill>
                <a:srgbClr val="1F497D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61" name="Object 38"/>
            <p:cNvGraphicFramePr>
              <a:graphicFrameLocks noChangeAspect="1"/>
            </p:cNvGraphicFramePr>
            <p:nvPr/>
          </p:nvGraphicFramePr>
          <p:xfrm>
            <a:off x="4430" y="2864"/>
            <a:ext cx="145" cy="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49" name="Equation" r:id="rId11" imgW="101600" imgH="127000" progId="Equation.DSMT4">
                    <p:embed/>
                  </p:oleObj>
                </mc:Choice>
                <mc:Fallback>
                  <p:oleObj name="Equation" r:id="rId11" imgW="101600" imgH="127000" progId="Equation.DSMT4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30" y="2864"/>
                          <a:ext cx="145" cy="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Object 39"/>
            <p:cNvGraphicFramePr>
              <a:graphicFrameLocks noChangeAspect="1"/>
            </p:cNvGraphicFramePr>
            <p:nvPr/>
          </p:nvGraphicFramePr>
          <p:xfrm>
            <a:off x="2826" y="2940"/>
            <a:ext cx="113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0" name="Equation" r:id="rId13" imgW="127000" imgH="152400" progId="Equation.DSMT4">
                    <p:embed/>
                  </p:oleObj>
                </mc:Choice>
                <mc:Fallback>
                  <p:oleObj name="Equation" r:id="rId13" imgW="127000" imgH="152400" progId="Equation.DSMT4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6" y="2940"/>
                          <a:ext cx="113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40"/>
            <p:cNvGraphicFramePr>
              <a:graphicFrameLocks noChangeAspect="1"/>
            </p:cNvGraphicFramePr>
            <p:nvPr/>
          </p:nvGraphicFramePr>
          <p:xfrm>
            <a:off x="2882" y="1796"/>
            <a:ext cx="331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1" name="Equation" r:id="rId15" imgW="254000" imgH="177800" progId="Equation.DSMT4">
                    <p:embed/>
                  </p:oleObj>
                </mc:Choice>
                <mc:Fallback>
                  <p:oleObj name="Equation" r:id="rId15" imgW="254000" imgH="177800" progId="Equation.DSMT4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2" y="1796"/>
                          <a:ext cx="331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" name="Freeform 91"/>
          <p:cNvSpPr/>
          <p:nvPr/>
        </p:nvSpPr>
        <p:spPr bwMode="auto">
          <a:xfrm>
            <a:off x="2184668" y="4088829"/>
            <a:ext cx="2998787" cy="1181100"/>
          </a:xfrm>
          <a:custGeom>
            <a:avLst/>
            <a:gdLst>
              <a:gd name="T0" fmla="*/ 0 w 1889"/>
              <a:gd name="T1" fmla="*/ 1776711161 h 744"/>
              <a:gd name="T2" fmla="*/ 347781514 w 1889"/>
              <a:gd name="T3" fmla="*/ 1761590228 h 744"/>
              <a:gd name="T4" fmla="*/ 715724269 w 1889"/>
              <a:gd name="T5" fmla="*/ 1731348363 h 744"/>
              <a:gd name="T6" fmla="*/ 1005541519 w 1889"/>
              <a:gd name="T7" fmla="*/ 1688504927 h 744"/>
              <a:gd name="T8" fmla="*/ 1255037676 w 1889"/>
              <a:gd name="T9" fmla="*/ 1648182044 h 744"/>
              <a:gd name="T10" fmla="*/ 1517133814 w 1889"/>
              <a:gd name="T11" fmla="*/ 1582658003 h 744"/>
              <a:gd name="T12" fmla="*/ 1736386918 w 1889"/>
              <a:gd name="T13" fmla="*/ 1484372735 h 744"/>
              <a:gd name="T14" fmla="*/ 1902717160 w 1889"/>
              <a:gd name="T15" fmla="*/ 1376005258 h 744"/>
              <a:gd name="T16" fmla="*/ 2079128022 w 1889"/>
              <a:gd name="T17" fmla="*/ 1219755622 h 744"/>
              <a:gd name="T18" fmla="*/ 2147483647 w 1889"/>
              <a:gd name="T19" fmla="*/ 1088707540 h 744"/>
              <a:gd name="T20" fmla="*/ 2147483647 w 1889"/>
              <a:gd name="T21" fmla="*/ 279736557 h 744"/>
              <a:gd name="T22" fmla="*/ 2147483647 w 1889"/>
              <a:gd name="T23" fmla="*/ 161289997 h 744"/>
              <a:gd name="T24" fmla="*/ 2147483647 w 1889"/>
              <a:gd name="T25" fmla="*/ 68043427 h 744"/>
              <a:gd name="T26" fmla="*/ 2147483647 w 1889"/>
              <a:gd name="T27" fmla="*/ 17640300 h 744"/>
              <a:gd name="T28" fmla="*/ 2147483647 w 1889"/>
              <a:gd name="T29" fmla="*/ 0 h 744"/>
              <a:gd name="T30" fmla="*/ 2147483647 w 1889"/>
              <a:gd name="T31" fmla="*/ 10080625 h 744"/>
              <a:gd name="T32" fmla="*/ 2147483647 w 1889"/>
              <a:gd name="T33" fmla="*/ 70564377 h 744"/>
              <a:gd name="T34" fmla="*/ 2147483647 w 1889"/>
              <a:gd name="T35" fmla="*/ 214214104 h 744"/>
              <a:gd name="T36" fmla="*/ 2147483647 w 1889"/>
              <a:gd name="T37" fmla="*/ 370463740 h 744"/>
              <a:gd name="T38" fmla="*/ 2147483647 w 1889"/>
              <a:gd name="T39" fmla="*/ 524192526 h 744"/>
              <a:gd name="T40" fmla="*/ 2147483647 w 1889"/>
              <a:gd name="T41" fmla="*/ 705643717 h 744"/>
              <a:gd name="T42" fmla="*/ 2147483647 w 1889"/>
              <a:gd name="T43" fmla="*/ 927417593 h 744"/>
              <a:gd name="T44" fmla="*/ 2147483647 w 1889"/>
              <a:gd name="T45" fmla="*/ 1874996428 h 744"/>
              <a:gd name="T46" fmla="*/ 5040312 w 1889"/>
              <a:gd name="T47" fmla="*/ 1874996428 h 74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1889"/>
              <a:gd name="T73" fmla="*/ 0 h 744"/>
              <a:gd name="T74" fmla="*/ 1889 w 1889"/>
              <a:gd name="T75" fmla="*/ 744 h 74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1889" h="744">
                <a:moveTo>
                  <a:pt x="0" y="705"/>
                </a:moveTo>
                <a:lnTo>
                  <a:pt x="138" y="699"/>
                </a:lnTo>
                <a:lnTo>
                  <a:pt x="284" y="687"/>
                </a:lnTo>
                <a:lnTo>
                  <a:pt x="399" y="670"/>
                </a:lnTo>
                <a:lnTo>
                  <a:pt x="498" y="654"/>
                </a:lnTo>
                <a:lnTo>
                  <a:pt x="602" y="628"/>
                </a:lnTo>
                <a:lnTo>
                  <a:pt x="689" y="589"/>
                </a:lnTo>
                <a:lnTo>
                  <a:pt x="755" y="546"/>
                </a:lnTo>
                <a:lnTo>
                  <a:pt x="825" y="484"/>
                </a:lnTo>
                <a:lnTo>
                  <a:pt x="873" y="432"/>
                </a:lnTo>
                <a:lnTo>
                  <a:pt x="1128" y="111"/>
                </a:lnTo>
                <a:lnTo>
                  <a:pt x="1188" y="64"/>
                </a:lnTo>
                <a:lnTo>
                  <a:pt x="1257" y="27"/>
                </a:lnTo>
                <a:lnTo>
                  <a:pt x="1322" y="7"/>
                </a:lnTo>
                <a:lnTo>
                  <a:pt x="1383" y="0"/>
                </a:lnTo>
                <a:lnTo>
                  <a:pt x="1469" y="4"/>
                </a:lnTo>
                <a:lnTo>
                  <a:pt x="1557" y="28"/>
                </a:lnTo>
                <a:lnTo>
                  <a:pt x="1649" y="85"/>
                </a:lnTo>
                <a:lnTo>
                  <a:pt x="1709" y="147"/>
                </a:lnTo>
                <a:lnTo>
                  <a:pt x="1757" y="208"/>
                </a:lnTo>
                <a:lnTo>
                  <a:pt x="1811" y="280"/>
                </a:lnTo>
                <a:lnTo>
                  <a:pt x="1887" y="368"/>
                </a:lnTo>
                <a:lnTo>
                  <a:pt x="1889" y="744"/>
                </a:lnTo>
                <a:lnTo>
                  <a:pt x="2" y="744"/>
                </a:lnTo>
              </a:path>
            </a:pathLst>
          </a:custGeom>
          <a:solidFill>
            <a:sysClr val="window" lastClr="FFFFFF">
              <a:lumMod val="75000"/>
              <a:alpha val="52940"/>
            </a:sysClr>
          </a:solidFill>
          <a:ln>
            <a:noFill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65" name="Group 98"/>
          <p:cNvGrpSpPr/>
          <p:nvPr/>
        </p:nvGrpSpPr>
        <p:grpSpPr bwMode="auto">
          <a:xfrm>
            <a:off x="2187843" y="4593654"/>
            <a:ext cx="1535112" cy="676275"/>
            <a:chOff x="1451" y="2508"/>
            <a:chExt cx="967" cy="426"/>
          </a:xfrm>
        </p:grpSpPr>
        <p:sp>
          <p:nvSpPr>
            <p:cNvPr id="66" name="Freeform 96"/>
            <p:cNvSpPr/>
            <p:nvPr/>
          </p:nvSpPr>
          <p:spPr bwMode="auto">
            <a:xfrm>
              <a:off x="1451" y="2508"/>
              <a:ext cx="967" cy="426"/>
            </a:xfrm>
            <a:custGeom>
              <a:avLst/>
              <a:gdLst>
                <a:gd name="T0" fmla="*/ 1 w 967"/>
                <a:gd name="T1" fmla="*/ 389 h 426"/>
                <a:gd name="T2" fmla="*/ 94 w 967"/>
                <a:gd name="T3" fmla="*/ 381 h 426"/>
                <a:gd name="T4" fmla="*/ 213 w 967"/>
                <a:gd name="T5" fmla="*/ 374 h 426"/>
                <a:gd name="T6" fmla="*/ 313 w 967"/>
                <a:gd name="T7" fmla="*/ 363 h 426"/>
                <a:gd name="T8" fmla="*/ 405 w 967"/>
                <a:gd name="T9" fmla="*/ 353 h 426"/>
                <a:gd name="T10" fmla="*/ 502 w 967"/>
                <a:gd name="T11" fmla="*/ 336 h 426"/>
                <a:gd name="T12" fmla="*/ 589 w 967"/>
                <a:gd name="T13" fmla="*/ 317 h 426"/>
                <a:gd name="T14" fmla="*/ 663 w 967"/>
                <a:gd name="T15" fmla="*/ 288 h 426"/>
                <a:gd name="T16" fmla="*/ 730 w 967"/>
                <a:gd name="T17" fmla="*/ 248 h 426"/>
                <a:gd name="T18" fmla="*/ 787 w 967"/>
                <a:gd name="T19" fmla="*/ 200 h 426"/>
                <a:gd name="T20" fmla="*/ 840 w 967"/>
                <a:gd name="T21" fmla="*/ 152 h 426"/>
                <a:gd name="T22" fmla="*/ 903 w 967"/>
                <a:gd name="T23" fmla="*/ 78 h 426"/>
                <a:gd name="T24" fmla="*/ 966 w 967"/>
                <a:gd name="T25" fmla="*/ 0 h 426"/>
                <a:gd name="T26" fmla="*/ 967 w 967"/>
                <a:gd name="T27" fmla="*/ 426 h 426"/>
                <a:gd name="T28" fmla="*/ 0 w 967"/>
                <a:gd name="T29" fmla="*/ 426 h 4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967"/>
                <a:gd name="T46" fmla="*/ 0 h 426"/>
                <a:gd name="T47" fmla="*/ 967 w 967"/>
                <a:gd name="T48" fmla="*/ 426 h 42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967" h="426">
                  <a:moveTo>
                    <a:pt x="1" y="389"/>
                  </a:moveTo>
                  <a:lnTo>
                    <a:pt x="94" y="381"/>
                  </a:lnTo>
                  <a:lnTo>
                    <a:pt x="213" y="374"/>
                  </a:lnTo>
                  <a:lnTo>
                    <a:pt x="313" y="363"/>
                  </a:lnTo>
                  <a:lnTo>
                    <a:pt x="405" y="353"/>
                  </a:lnTo>
                  <a:lnTo>
                    <a:pt x="502" y="336"/>
                  </a:lnTo>
                  <a:lnTo>
                    <a:pt x="589" y="317"/>
                  </a:lnTo>
                  <a:lnTo>
                    <a:pt x="663" y="288"/>
                  </a:lnTo>
                  <a:lnTo>
                    <a:pt x="730" y="248"/>
                  </a:lnTo>
                  <a:lnTo>
                    <a:pt x="787" y="200"/>
                  </a:lnTo>
                  <a:lnTo>
                    <a:pt x="840" y="152"/>
                  </a:lnTo>
                  <a:lnTo>
                    <a:pt x="903" y="78"/>
                  </a:lnTo>
                  <a:lnTo>
                    <a:pt x="966" y="0"/>
                  </a:lnTo>
                  <a:lnTo>
                    <a:pt x="967" y="426"/>
                  </a:lnTo>
                  <a:lnTo>
                    <a:pt x="0" y="426"/>
                  </a:lnTo>
                </a:path>
              </a:pathLst>
            </a:custGeom>
            <a:solidFill>
              <a:srgbClr val="00000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67" name="Line 97"/>
            <p:cNvSpPr>
              <a:spLocks noChangeShapeType="1"/>
            </p:cNvSpPr>
            <p:nvPr/>
          </p:nvSpPr>
          <p:spPr bwMode="auto">
            <a:xfrm>
              <a:off x="2414" y="2517"/>
              <a:ext cx="1" cy="416"/>
            </a:xfrm>
            <a:prstGeom prst="line">
              <a:avLst/>
            </a:prstGeom>
            <a:noFill/>
            <a:ln w="12700">
              <a:solidFill>
                <a:sysClr val="windowText" lastClr="000000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68" name="Group 77"/>
          <p:cNvGrpSpPr/>
          <p:nvPr/>
        </p:nvGrpSpPr>
        <p:grpSpPr bwMode="auto">
          <a:xfrm>
            <a:off x="2178318" y="4087242"/>
            <a:ext cx="4495800" cy="1120775"/>
            <a:chOff x="1597" y="3237"/>
            <a:chExt cx="2832" cy="706"/>
          </a:xfrm>
        </p:grpSpPr>
        <p:sp>
          <p:nvSpPr>
            <p:cNvPr id="69" name="Freeform 78"/>
            <p:cNvSpPr/>
            <p:nvPr/>
          </p:nvSpPr>
          <p:spPr bwMode="auto">
            <a:xfrm>
              <a:off x="1597" y="3237"/>
              <a:ext cx="1407" cy="705"/>
            </a:xfrm>
            <a:custGeom>
              <a:avLst/>
              <a:gdLst>
                <a:gd name="T0" fmla="*/ 0 w 1575"/>
                <a:gd name="T1" fmla="*/ 395 h 856"/>
                <a:gd name="T2" fmla="*/ 428 w 1575"/>
                <a:gd name="T3" fmla="*/ 353 h 856"/>
                <a:gd name="T4" fmla="*/ 662 w 1575"/>
                <a:gd name="T5" fmla="*/ 206 h 856"/>
                <a:gd name="T6" fmla="*/ 783 w 1575"/>
                <a:gd name="T7" fmla="*/ 85 h 856"/>
                <a:gd name="T8" fmla="*/ 917 w 1575"/>
                <a:gd name="T9" fmla="*/ 11 h 856"/>
                <a:gd name="T10" fmla="*/ 1003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254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0" name="Freeform 79"/>
            <p:cNvSpPr/>
            <p:nvPr/>
          </p:nvSpPr>
          <p:spPr bwMode="auto">
            <a:xfrm flipH="1">
              <a:off x="3001" y="3238"/>
              <a:ext cx="1428" cy="705"/>
            </a:xfrm>
            <a:custGeom>
              <a:avLst/>
              <a:gdLst>
                <a:gd name="T0" fmla="*/ 0 w 1575"/>
                <a:gd name="T1" fmla="*/ 395 h 856"/>
                <a:gd name="T2" fmla="*/ 453 w 1575"/>
                <a:gd name="T3" fmla="*/ 353 h 856"/>
                <a:gd name="T4" fmla="*/ 703 w 1575"/>
                <a:gd name="T5" fmla="*/ 206 h 856"/>
                <a:gd name="T6" fmla="*/ 831 w 1575"/>
                <a:gd name="T7" fmla="*/ 85 h 856"/>
                <a:gd name="T8" fmla="*/ 973 w 1575"/>
                <a:gd name="T9" fmla="*/ 11 h 856"/>
                <a:gd name="T10" fmla="*/ 1064 w 1575"/>
                <a:gd name="T11" fmla="*/ 2 h 8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5"/>
                <a:gd name="T19" fmla="*/ 0 h 856"/>
                <a:gd name="T20" fmla="*/ 1575 w 1575"/>
                <a:gd name="T21" fmla="*/ 856 h 8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5" h="856">
                  <a:moveTo>
                    <a:pt x="0" y="856"/>
                  </a:moveTo>
                  <a:cubicBezTo>
                    <a:pt x="123" y="856"/>
                    <a:pt x="495" y="828"/>
                    <a:pt x="672" y="767"/>
                  </a:cubicBezTo>
                  <a:cubicBezTo>
                    <a:pt x="849" y="706"/>
                    <a:pt x="957" y="556"/>
                    <a:pt x="1040" y="447"/>
                  </a:cubicBezTo>
                  <a:cubicBezTo>
                    <a:pt x="1123" y="338"/>
                    <a:pt x="1167" y="271"/>
                    <a:pt x="1230" y="184"/>
                  </a:cubicBezTo>
                  <a:cubicBezTo>
                    <a:pt x="1293" y="97"/>
                    <a:pt x="1374" y="46"/>
                    <a:pt x="1440" y="23"/>
                  </a:cubicBezTo>
                  <a:cubicBezTo>
                    <a:pt x="1506" y="0"/>
                    <a:pt x="1548" y="1"/>
                    <a:pt x="1575" y="4"/>
                  </a:cubicBezTo>
                </a:path>
              </a:pathLst>
            </a:custGeom>
            <a:noFill/>
            <a:ln w="254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Group 103"/>
          <p:cNvGrpSpPr/>
          <p:nvPr/>
        </p:nvGrpSpPr>
        <p:grpSpPr bwMode="auto">
          <a:xfrm>
            <a:off x="4850080" y="4150742"/>
            <a:ext cx="1114425" cy="652462"/>
            <a:chOff x="3128" y="2229"/>
            <a:chExt cx="702" cy="411"/>
          </a:xfrm>
        </p:grpSpPr>
        <p:graphicFrame>
          <p:nvGraphicFramePr>
            <p:cNvPr id="72" name="Object 41"/>
            <p:cNvGraphicFramePr>
              <a:graphicFrameLocks noChangeAspect="1"/>
            </p:cNvGraphicFramePr>
            <p:nvPr/>
          </p:nvGraphicFramePr>
          <p:xfrm>
            <a:off x="3450" y="2229"/>
            <a:ext cx="380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2" name="Equation" r:id="rId17" imgW="215900" imgH="139700" progId="Equation.DSMT4">
                    <p:embed/>
                  </p:oleObj>
                </mc:Choice>
                <mc:Fallback>
                  <p:oleObj name="Equation" r:id="rId17" imgW="215900" imgH="139700" progId="Equation.DSMT4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2229"/>
                          <a:ext cx="380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102"/>
            <p:cNvSpPr>
              <a:spLocks noChangeShapeType="1"/>
            </p:cNvSpPr>
            <p:nvPr/>
          </p:nvSpPr>
          <p:spPr bwMode="auto">
            <a:xfrm flipH="1">
              <a:off x="3128" y="2376"/>
              <a:ext cx="336" cy="264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74" name="Group 106"/>
          <p:cNvGrpSpPr/>
          <p:nvPr/>
        </p:nvGrpSpPr>
        <p:grpSpPr bwMode="auto">
          <a:xfrm>
            <a:off x="2691080" y="4253929"/>
            <a:ext cx="846138" cy="777875"/>
            <a:chOff x="1768" y="2294"/>
            <a:chExt cx="533" cy="490"/>
          </a:xfrm>
        </p:grpSpPr>
        <p:sp>
          <p:nvSpPr>
            <p:cNvPr id="75" name="Line 104"/>
            <p:cNvSpPr>
              <a:spLocks noChangeShapeType="1"/>
            </p:cNvSpPr>
            <p:nvPr/>
          </p:nvSpPr>
          <p:spPr bwMode="auto">
            <a:xfrm>
              <a:off x="2061" y="2488"/>
              <a:ext cx="240" cy="296"/>
            </a:xfrm>
            <a:prstGeom prst="line">
              <a:avLst/>
            </a:prstGeom>
            <a:noFill/>
            <a:ln w="22225">
              <a:solidFill>
                <a:srgbClr val="C0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76" name="Object 42"/>
            <p:cNvGraphicFramePr>
              <a:graphicFrameLocks noChangeAspect="1"/>
            </p:cNvGraphicFramePr>
            <p:nvPr/>
          </p:nvGraphicFramePr>
          <p:xfrm>
            <a:off x="1768" y="2294"/>
            <a:ext cx="468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3" name="Equation" r:id="rId19" imgW="266700" imgH="139700" progId="Equation.DSMT4">
                    <p:embed/>
                  </p:oleObj>
                </mc:Choice>
                <mc:Fallback>
                  <p:oleObj name="Equation" r:id="rId19" imgW="266700" imgH="139700" progId="Equation.DSMT4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8" y="2294"/>
                          <a:ext cx="468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7" name="Group 110"/>
          <p:cNvGrpSpPr/>
          <p:nvPr/>
        </p:nvGrpSpPr>
        <p:grpSpPr bwMode="auto">
          <a:xfrm>
            <a:off x="5842416" y="4658915"/>
            <a:ext cx="1692275" cy="382588"/>
            <a:chOff x="3677" y="3441"/>
            <a:chExt cx="1066" cy="241"/>
          </a:xfrm>
          <a:solidFill>
            <a:srgbClr val="0000CC"/>
          </a:solidFill>
        </p:grpSpPr>
        <p:sp>
          <p:nvSpPr>
            <p:cNvPr id="78" name="AutoShape 108"/>
            <p:cNvSpPr>
              <a:spLocks noChangeArrowheads="1"/>
            </p:cNvSpPr>
            <p:nvPr/>
          </p:nvSpPr>
          <p:spPr bwMode="auto">
            <a:xfrm>
              <a:off x="3677" y="3441"/>
              <a:ext cx="1066" cy="241"/>
            </a:xfrm>
            <a:prstGeom prst="wedgeRectCallout">
              <a:avLst>
                <a:gd name="adj1" fmla="val -52066"/>
                <a:gd name="adj2" fmla="val 137946"/>
              </a:avLst>
            </a:prstGeom>
            <a:solidFill>
              <a:sysClr val="window" lastClr="FFFFFF"/>
            </a:solidFill>
            <a:ln w="9525" algn="ctr">
              <a:solidFill>
                <a:srgbClr val="0000CC"/>
              </a:solidFill>
              <a:miter lim="800000"/>
            </a:ln>
            <a:effectLst/>
          </p:spPr>
          <p:txBody>
            <a:bodyPr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800" b="1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graphicFrame>
          <p:nvGraphicFramePr>
            <p:cNvPr id="79" name="Object 43"/>
            <p:cNvGraphicFramePr>
              <a:graphicFrameLocks noChangeAspect="1"/>
            </p:cNvGraphicFramePr>
            <p:nvPr/>
          </p:nvGraphicFramePr>
          <p:xfrm>
            <a:off x="3707" y="3475"/>
            <a:ext cx="983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54" name="Equation" r:id="rId21" imgW="21640800" imgH="4572000" progId="Equation.DSMT4">
                    <p:embed/>
                  </p:oleObj>
                </mc:Choice>
                <mc:Fallback>
                  <p:oleObj name="Equation" r:id="rId21" imgW="21640800" imgH="4572000" progId="Equation.DSMT4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7" y="3475"/>
                          <a:ext cx="983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8" name="Rectangle 58"/>
          <p:cNvSpPr>
            <a:spLocks noChangeArrowheads="1"/>
          </p:cNvSpPr>
          <p:nvPr/>
        </p:nvSpPr>
        <p:spPr bwMode="auto">
          <a:xfrm>
            <a:off x="1393076" y="2347672"/>
            <a:ext cx="67056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工程上采用的 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l-GR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σ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法则：认为正态变量的取值在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pSp>
        <p:nvGrpSpPr>
          <p:cNvPr id="19" name="组合 4"/>
          <p:cNvGrpSpPr/>
          <p:nvPr/>
        </p:nvGrpSpPr>
        <p:grpSpPr bwMode="auto">
          <a:xfrm>
            <a:off x="1420064" y="2793759"/>
            <a:ext cx="1954212" cy="525463"/>
            <a:chOff x="632004" y="5466424"/>
            <a:chExt cx="1954113" cy="698880"/>
          </a:xfrm>
        </p:grpSpPr>
        <p:graphicFrame>
          <p:nvGraphicFramePr>
            <p:cNvPr id="20" name="Object 10"/>
            <p:cNvGraphicFramePr>
              <a:graphicFrameLocks noChangeAspect="1"/>
            </p:cNvGraphicFramePr>
            <p:nvPr/>
          </p:nvGraphicFramePr>
          <p:xfrm>
            <a:off x="632004" y="5582220"/>
            <a:ext cx="1290279" cy="5830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48" name="Equation" r:id="rId1" imgW="393065" imgH="177800" progId="Equation.DSMT4">
                    <p:embed/>
                  </p:oleObj>
                </mc:Choice>
                <mc:Fallback>
                  <p:oleObj name="Equation" r:id="rId1" imgW="393065" imgH="1778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004" y="5582220"/>
                          <a:ext cx="1290279" cy="5830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矩形 3"/>
            <p:cNvSpPr>
              <a:spLocks noChangeArrowheads="1"/>
            </p:cNvSpPr>
            <p:nvPr/>
          </p:nvSpPr>
          <p:spPr bwMode="auto">
            <a:xfrm>
              <a:off x="1711449" y="5466424"/>
              <a:ext cx="874668" cy="67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之间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.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2" name="Object 14"/>
          <p:cNvGraphicFramePr>
            <a:graphicFrameLocks noChangeAspect="1"/>
          </p:cNvGraphicFramePr>
          <p:nvPr/>
        </p:nvGraphicFramePr>
        <p:xfrm>
          <a:off x="2490039" y="4146309"/>
          <a:ext cx="45370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49" name="Equation" r:id="rId3" imgW="1384300" imgH="190500" progId="Equation.DSMT4">
                  <p:embed/>
                </p:oleObj>
              </mc:Choice>
              <mc:Fallback>
                <p:oleObj name="Equation" r:id="rId3" imgW="1384300" imgH="1905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039" y="4146309"/>
                        <a:ext cx="45370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3"/>
          <p:cNvSpPr>
            <a:spLocks noChangeArrowheads="1"/>
          </p:cNvSpPr>
          <p:nvPr/>
        </p:nvSpPr>
        <p:spPr bwMode="auto">
          <a:xfrm>
            <a:off x="2040776" y="3463684"/>
            <a:ext cx="49371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>
                <a:solidFill>
                  <a:prstClr val="black"/>
                </a:solidFill>
                <a:cs typeface="Times New Roman" panose="02020603050405020304" pitchFamily="18" charset="0"/>
              </a:rPr>
              <a:t>设</a:t>
            </a:r>
            <a:endParaRPr lang="zh-CN" altLang="en-US" sz="240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4" name="Object 16"/>
          <p:cNvGraphicFramePr>
            <a:graphicFrameLocks noChangeAspect="1"/>
          </p:cNvGraphicFramePr>
          <p:nvPr/>
        </p:nvGraphicFramePr>
        <p:xfrm>
          <a:off x="2486864" y="3509722"/>
          <a:ext cx="25066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0" name="Equation" r:id="rId5" imgW="799465" imgH="203200" progId="Equation.DSMT4">
                  <p:embed/>
                </p:oleObj>
              </mc:Choice>
              <mc:Fallback>
                <p:oleObj name="Equation" r:id="rId5" imgW="799465" imgH="203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864" y="3509722"/>
                        <a:ext cx="250666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矩形 3"/>
          <p:cNvSpPr>
            <a:spLocks noChangeArrowheads="1"/>
          </p:cNvSpPr>
          <p:nvPr/>
        </p:nvSpPr>
        <p:spPr bwMode="auto">
          <a:xfrm>
            <a:off x="2040776" y="4082809"/>
            <a:ext cx="49371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则</a:t>
            </a:r>
            <a:endParaRPr lang="zh-CN" altLang="en-US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Rectangle 58"/>
          <p:cNvSpPr>
            <a:spLocks noChangeArrowheads="1"/>
          </p:cNvSpPr>
          <p:nvPr/>
        </p:nvSpPr>
        <p:spPr bwMode="auto">
          <a:xfrm>
            <a:off x="1443876" y="4854334"/>
            <a:ext cx="43053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3</a:t>
            </a:r>
            <a:r>
              <a:rPr lang="el-GR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σ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法则常用于产品质量控制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endParaRPr lang="zh-CN" altLang="en-US" sz="2400" dirty="0">
              <a:solidFill>
                <a:srgbClr val="0000CC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1512139" y="1879359"/>
            <a:ext cx="817562" cy="461963"/>
            <a:chOff x="1367644" y="915566"/>
            <a:chExt cx="816757" cy="461665"/>
          </a:xfrm>
        </p:grpSpPr>
        <p:sp>
          <p:nvSpPr>
            <p:cNvPr id="28" name="Text Box 15"/>
            <p:cNvSpPr txBox="1">
              <a:spLocks noChangeArrowheads="1"/>
            </p:cNvSpPr>
            <p:nvPr/>
          </p:nvSpPr>
          <p:spPr bwMode="auto">
            <a:xfrm>
              <a:off x="1632495" y="915566"/>
              <a:ext cx="5519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18" descr="E:\MB00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644" y="1017288"/>
              <a:ext cx="265835" cy="28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40"/>
          <p:cNvGrpSpPr/>
          <p:nvPr/>
        </p:nvGrpSpPr>
        <p:grpSpPr bwMode="auto">
          <a:xfrm>
            <a:off x="214010" y="2065667"/>
            <a:ext cx="8715979" cy="2571821"/>
            <a:chOff x="802" y="740"/>
            <a:chExt cx="4525" cy="2158"/>
          </a:xfrm>
        </p:grpSpPr>
        <p:sp>
          <p:nvSpPr>
            <p:cNvPr id="7" name="Rectangle 168"/>
            <p:cNvSpPr>
              <a:spLocks noChangeArrowheads="1"/>
            </p:cNvSpPr>
            <p:nvPr/>
          </p:nvSpPr>
          <p:spPr bwMode="auto">
            <a:xfrm>
              <a:off x="802" y="740"/>
              <a:ext cx="4525" cy="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　     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从一批废品率为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 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的产品中有放回的抽取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次，每次取一件产品，记录取到废品的次数，这一试验的所有可能结果为                           。如果用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表示取到废品的次数，那么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的取值依赖试验结果，当试验的结果确定了，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的取值也就随之确定。比如，进行了一次这样的随机试验，试验结果</a:t>
              </a:r>
              <a:r>
                <a:rPr lang="en-US" altLang="zh-CN" sz="22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w</a:t>
              </a:r>
              <a:r>
                <a:rPr lang="en-US" altLang="zh-CN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=1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，即在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次抽取中只有一次取到废品，那么</a:t>
              </a:r>
              <a:r>
                <a:rPr lang="en-US" altLang="zh-CN" sz="220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=1</a:t>
              </a:r>
              <a:r>
                <a:rPr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  <a:endParaRPr lang="en-US" altLang="zh-CN" sz="2200" b="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901" y="902"/>
              <a:ext cx="179" cy="297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</a:t>
              </a:r>
              <a:endParaRPr kumimoji="0" lang="zh-CN" altLang="en-US" sz="25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6450013" y="2721750"/>
          <a:ext cx="19050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52" name="Equation" r:id="rId1" imgW="21640800" imgH="4572000" progId="Equation.DSMT4">
                  <p:embed/>
                </p:oleObj>
              </mc:Choice>
              <mc:Fallback>
                <p:oleObj name="Equation" r:id="rId1" imgW="21640800" imgH="45720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0013" y="2721750"/>
                        <a:ext cx="19050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58"/>
          <p:cNvSpPr>
            <a:spLocks noChangeArrowheads="1"/>
          </p:cNvSpPr>
          <p:nvPr/>
        </p:nvSpPr>
        <p:spPr bwMode="auto">
          <a:xfrm>
            <a:off x="1238339" y="2482493"/>
            <a:ext cx="6850062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indent="-51435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具有类似正态特征的随机变量的密度函数可以很任意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为什么正态分布的地位最突出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 </a:t>
            </a:r>
            <a:endParaRPr lang="zh-CN" altLang="en-US" sz="2400" dirty="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7" name="组合 9"/>
          <p:cNvGrpSpPr/>
          <p:nvPr/>
        </p:nvGrpSpPr>
        <p:grpSpPr bwMode="auto">
          <a:xfrm>
            <a:off x="1273264" y="3995381"/>
            <a:ext cx="6734175" cy="979487"/>
            <a:chOff x="555625" y="3703637"/>
            <a:chExt cx="6734397" cy="1305813"/>
          </a:xfrm>
        </p:grpSpPr>
        <p:sp>
          <p:nvSpPr>
            <p:cNvPr id="8" name="Rectangle 58"/>
            <p:cNvSpPr>
              <a:spLocks noChangeArrowheads="1"/>
            </p:cNvSpPr>
            <p:nvPr/>
          </p:nvSpPr>
          <p:spPr bwMode="auto">
            <a:xfrm>
              <a:off x="555625" y="3703637"/>
              <a:ext cx="6662957" cy="130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514350" marR="0" lvl="0" indent="-51435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Verdana" panose="020B0604030504040204" pitchFamily="34" charset="0"/>
                <a:buAutoNum type="alphaLcParenR"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密度函数有很好的数学性质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无穷可微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        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    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可积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,       );    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5"/>
            <p:cNvGraphicFramePr>
              <a:graphicFrameLocks noChangeAspect="1"/>
            </p:cNvGraphicFramePr>
            <p:nvPr/>
          </p:nvGraphicFramePr>
          <p:xfrm>
            <a:off x="6235088" y="3703637"/>
            <a:ext cx="1054934" cy="582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2" name="Equation" r:id="rId1" imgW="368300" imgH="203200" progId="Equation.DSMT4">
                    <p:embed/>
                  </p:oleObj>
                </mc:Choice>
                <mc:Fallback>
                  <p:oleObj name="Equation" r:id="rId1" imgW="368300" imgH="203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5088" y="3703637"/>
                          <a:ext cx="1054934" cy="582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1925601" y="4424178"/>
            <a:ext cx="581025" cy="438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33" name="Equation" r:id="rId3" imgW="203200" imgH="152400" progId="Equation.DSMT4">
                    <p:embed/>
                  </p:oleObj>
                </mc:Choice>
                <mc:Fallback>
                  <p:oleObj name="Equation" r:id="rId3" imgW="203200" imgH="152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5601" y="4424178"/>
                          <a:ext cx="581025" cy="438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58"/>
          <p:cNvSpPr>
            <a:spLocks noChangeArrowheads="1"/>
          </p:cNvSpPr>
          <p:nvPr/>
        </p:nvSpPr>
        <p:spPr bwMode="auto">
          <a:xfrm>
            <a:off x="1274851" y="4830406"/>
            <a:ext cx="6626225" cy="64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>
            <a:spAutoFit/>
          </a:bodyPr>
          <a:lstStyle/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Verdana" panose="020B0604030504040204" pitchFamily="34" charset="0"/>
              <a:buAutoNum type="alphaLcParenR" startAt="2"/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中心极限定理将揭示的规律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 (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普适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)</a:t>
            </a:r>
            <a:endParaRPr lang="zh-CN" altLang="en-US" sz="2400" dirty="0">
              <a:solidFill>
                <a:srgbClr val="0000CC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WordArt 117"/>
          <p:cNvSpPr>
            <a:spLocks noChangeArrowheads="1" noChangeShapeType="1" noTextEdit="1"/>
          </p:cNvSpPr>
          <p:nvPr/>
        </p:nvSpPr>
        <p:spPr bwMode="auto">
          <a:xfrm>
            <a:off x="1347876" y="3676293"/>
            <a:ext cx="1223963" cy="28733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0">
                <a:solidFill>
                  <a:srgbClr val="0000CC"/>
                </a:solidFill>
                <a:cs typeface="+mn-ea"/>
              </a:rPr>
              <a:t>主要考虑</a:t>
            </a:r>
            <a:endParaRPr lang="zh-CN" altLang="en-US" sz="2400" b="1" kern="10">
              <a:solidFill>
                <a:srgbClr val="0000CC"/>
              </a:solidFill>
              <a:cs typeface="+mn-ea"/>
            </a:endParaRP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358989" y="2020531"/>
            <a:ext cx="815975" cy="461962"/>
            <a:chOff x="1367644" y="915566"/>
            <a:chExt cx="816757" cy="461665"/>
          </a:xfrm>
        </p:grpSpPr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1633010" y="915566"/>
              <a:ext cx="5513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Aft>
                  <a:spcPct val="0"/>
                </a:spcAft>
                <a:defRPr/>
              </a:pPr>
              <a:r>
                <a:rPr lang="zh-CN" altLang="en-US" sz="2400" dirty="0">
                  <a:solidFill>
                    <a:srgbClr val="0000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lang="zh-CN" altLang="en-US" sz="24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Picture 18" descr="E:\MB00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7644" y="1017288"/>
              <a:ext cx="265835" cy="28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899850" y="1289049"/>
            <a:ext cx="4418107" cy="93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842" tIns="34921" rIns="69842" bIns="34921">
            <a:spAutoFit/>
          </a:bodyPr>
          <a:lstStyle>
            <a:lvl1pPr marL="533400" indent="-5334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762000" indent="-457200" eaLnBrk="1" hangingPunct="1">
              <a:buFont typeface="+mj-ea"/>
              <a:buAutoNum type="circleNumDbPlain"/>
              <a:defRPr/>
            </a:pP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19150" indent="-514350" eaLnBrk="1" hangingPunct="1">
              <a:buFont typeface="+mj-ea"/>
              <a:buAutoNum type="circleNumDbPlain" startAt="2"/>
              <a:defRPr/>
            </a:pP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均匀分布</a:t>
            </a:r>
            <a:endParaRPr lang="en-US" altLang="zh-CN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85"/>
          <p:cNvSpPr txBox="1">
            <a:spLocks noChangeArrowheads="1"/>
          </p:cNvSpPr>
          <p:nvPr/>
        </p:nvSpPr>
        <p:spPr bwMode="auto">
          <a:xfrm>
            <a:off x="2309153" y="2565631"/>
            <a:ext cx="5483225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设随机变量</a:t>
            </a:r>
            <a:r>
              <a:rPr lang="en-US" altLang="zh-CN" sz="2200" b="0" i="1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具有如下形式的密度函数</a:t>
            </a:r>
            <a:endParaRPr lang="zh-CN" altLang="en-US" sz="22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对象 32"/>
          <p:cNvGraphicFramePr>
            <a:graphicFrameLocks noGrp="1" noChangeAspect="1"/>
          </p:cNvGraphicFramePr>
          <p:nvPr/>
        </p:nvGraphicFramePr>
        <p:xfrm>
          <a:off x="1669391" y="2986318"/>
          <a:ext cx="2557462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16" name="Equation" r:id="rId1" imgW="1625600" imgH="660400" progId="Equation.DSMT4">
                  <p:embed/>
                </p:oleObj>
              </mc:Choice>
              <mc:Fallback>
                <p:oleObj name="Equation" r:id="rId1" imgW="1625600" imgH="660400" progId="Equation.DSMT4">
                  <p:embed/>
                  <p:pic>
                    <p:nvPicPr>
                      <p:cNvPr id="0" name="对象 3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9391" y="2986318"/>
                        <a:ext cx="2557462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122"/>
          <p:cNvSpPr>
            <a:spLocks noChangeArrowheads="1"/>
          </p:cNvSpPr>
          <p:nvPr/>
        </p:nvSpPr>
        <p:spPr bwMode="auto">
          <a:xfrm>
            <a:off x="1228066" y="4037243"/>
            <a:ext cx="77422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则称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服从区间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[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上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 pitchFamily="18" charset="0"/>
              </a:rPr>
              <a:t>均匀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(uniformly)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 pitchFamily="18" charset="0"/>
              </a:rPr>
              <a:t>分布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，记为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~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U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).   </a:t>
            </a:r>
            <a:endParaRPr lang="en-US" altLang="zh-CN" sz="20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5" name="Rectangle 122"/>
          <p:cNvSpPr>
            <a:spLocks noChangeArrowheads="1"/>
          </p:cNvSpPr>
          <p:nvPr/>
        </p:nvSpPr>
        <p:spPr bwMode="auto">
          <a:xfrm>
            <a:off x="1228066" y="4800831"/>
            <a:ext cx="6519862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marL="261620" indent="-261620" fontAlgn="base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均匀分布通常用来刻画区间上的等可能问题：舍入误差、命中率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…… ; [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上的均匀分布在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[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0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]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内任意小区间取值的概率只与小区间的长度有关，而与其位置无关。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>
            <a:spLocks noChangeArrowheads="1"/>
          </p:cNvSpPr>
          <p:nvPr/>
        </p:nvSpPr>
        <p:spPr bwMode="auto">
          <a:xfrm>
            <a:off x="1228066" y="4402368"/>
            <a:ext cx="6627812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/>
          <a:p>
            <a:pPr marL="261620" indent="-261620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前面所举的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PM2.5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值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就服从 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[0.0, 120.4]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上的均匀分布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pic>
        <p:nvPicPr>
          <p:cNvPr id="37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78" y="2999018"/>
            <a:ext cx="32734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组合 41"/>
          <p:cNvGrpSpPr/>
          <p:nvPr/>
        </p:nvGrpSpPr>
        <p:grpSpPr bwMode="auto">
          <a:xfrm>
            <a:off x="1347128" y="2613256"/>
            <a:ext cx="906463" cy="301625"/>
            <a:chOff x="1691680" y="1551257"/>
            <a:chExt cx="906298" cy="301955"/>
          </a:xfrm>
        </p:grpSpPr>
        <p:sp>
          <p:nvSpPr>
            <p:cNvPr id="43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1988470" y="1551257"/>
              <a:ext cx="609508" cy="30195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1" kern="10">
                  <a:solidFill>
                    <a:srgbClr val="0000FF"/>
                  </a:solidFill>
                  <a:cs typeface="+mn-ea"/>
                </a:rPr>
                <a:t>定义</a:t>
              </a:r>
              <a:endParaRPr lang="zh-CN" altLang="en-US" sz="2200" b="1" kern="10">
                <a:solidFill>
                  <a:srgbClr val="0000FF"/>
                </a:solidFill>
                <a:cs typeface="+mn-ea"/>
              </a:endParaRPr>
            </a:p>
          </p:txBody>
        </p:sp>
        <p:pic>
          <p:nvPicPr>
            <p:cNvPr id="44" name="Picture 18" descr="E:\MB0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563670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093773" y="1717793"/>
            <a:ext cx="4837795" cy="50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842" tIns="34921" rIns="69842" bIns="34921">
            <a:spAutoFit/>
          </a:bodyPr>
          <a:lstStyle>
            <a:lvl1pPr marL="533400" indent="-5334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819150" indent="-514350" eaLnBrk="1" hangingPunct="1">
              <a:buFont typeface="+mj-ea"/>
              <a:buAutoNum type="circleNumDbPlain" startAt="3"/>
              <a:defRPr/>
            </a:pPr>
            <a:r>
              <a:rPr lang="zh-CN" altLang="en-US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指数分布</a:t>
            </a:r>
            <a:endParaRPr lang="zh-CN" altLang="en-US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85"/>
          <p:cNvSpPr txBox="1">
            <a:spLocks noChangeArrowheads="1"/>
          </p:cNvSpPr>
          <p:nvPr/>
        </p:nvSpPr>
        <p:spPr bwMode="auto">
          <a:xfrm>
            <a:off x="2524696" y="2427046"/>
            <a:ext cx="548163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设随机变量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具有如下形式的密度函数</a:t>
            </a:r>
            <a:endParaRPr lang="zh-CN" altLang="en-US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934271" y="3108084"/>
          <a:ext cx="34512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40" name="Equation" r:id="rId1" imgW="2120900" imgH="647700" progId="Equation.DSMT4">
                  <p:embed/>
                </p:oleObj>
              </mc:Choice>
              <mc:Fallback>
                <p:oleObj name="Equation" r:id="rId1" imgW="2120900" imgH="647700" progId="Equation.DSMT4">
                  <p:embed/>
                  <p:pic>
                    <p:nvPicPr>
                      <p:cNvPr id="0" name="对象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4271" y="3108084"/>
                        <a:ext cx="34512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2"/>
          <p:cNvSpPr>
            <a:spLocks noChangeArrowheads="1"/>
          </p:cNvSpPr>
          <p:nvPr/>
        </p:nvSpPr>
        <p:spPr bwMode="auto">
          <a:xfrm>
            <a:off x="1494409" y="4386021"/>
            <a:ext cx="646271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服从参数为</a:t>
            </a: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θ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/>
                <a:cs typeface="Times New Roman" panose="02020603050405020304" pitchFamily="18" charset="0"/>
              </a:rPr>
              <a:t>指数分布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记为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~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θ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).  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494409" y="4955934"/>
            <a:ext cx="9080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2"/>
          <p:cNvSpPr>
            <a:spLocks noChangeArrowheads="1"/>
          </p:cNvSpPr>
          <p:nvPr/>
        </p:nvSpPr>
        <p:spPr bwMode="auto">
          <a:xfrm>
            <a:off x="2100834" y="4917834"/>
            <a:ext cx="335438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这是一个密度函数吗？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1" name="组合 20"/>
          <p:cNvGrpSpPr/>
          <p:nvPr/>
        </p:nvGrpSpPr>
        <p:grpSpPr bwMode="auto">
          <a:xfrm>
            <a:off x="1530921" y="2488959"/>
            <a:ext cx="906463" cy="301625"/>
            <a:chOff x="1691680" y="1551257"/>
            <a:chExt cx="906298" cy="301955"/>
          </a:xfrm>
        </p:grpSpPr>
        <p:sp>
          <p:nvSpPr>
            <p:cNvPr id="22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1988470" y="1551257"/>
              <a:ext cx="609508" cy="301955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10">
                  <a:solidFill>
                    <a:srgbClr val="0000FF"/>
                  </a:solidFill>
                  <a:cs typeface="+mn-ea"/>
                </a:rPr>
                <a:t>定义</a:t>
              </a:r>
              <a:endParaRPr lang="zh-CN" altLang="en-US" sz="2400" b="1" kern="10">
                <a:solidFill>
                  <a:srgbClr val="0000FF"/>
                </a:solidFill>
                <a:cs typeface="+mn-ea"/>
              </a:endParaRPr>
            </a:p>
          </p:txBody>
        </p:sp>
        <p:pic>
          <p:nvPicPr>
            <p:cNvPr id="23" name="Picture 18" descr="E:\MB00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1563670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8" name="Rectangle 122"/>
          <p:cNvSpPr>
            <a:spLocks noChangeArrowheads="1"/>
          </p:cNvSpPr>
          <p:nvPr/>
        </p:nvSpPr>
        <p:spPr bwMode="auto">
          <a:xfrm>
            <a:off x="1174572" y="3151696"/>
            <a:ext cx="8154988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指数分布通常用来描述生命周期（生物、产品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……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）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.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1166635" y="3910521"/>
            <a:ext cx="9080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2"/>
          <p:cNvSpPr>
            <a:spLocks noChangeArrowheads="1"/>
          </p:cNvSpPr>
          <p:nvPr/>
        </p:nvSpPr>
        <p:spPr bwMode="auto">
          <a:xfrm>
            <a:off x="1734960" y="3842258"/>
            <a:ext cx="341788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θ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的含义是什么？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3151010" y="2294446"/>
          <a:ext cx="229076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4" name="Equation" r:id="rId1" imgW="1498600" imgH="571500" progId="Equation.DSMT4">
                  <p:embed/>
                </p:oleObj>
              </mc:Choice>
              <mc:Fallback>
                <p:oleObj name="Equation" r:id="rId1" imgW="1498600" imgH="5715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010" y="2294446"/>
                        <a:ext cx="229076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315" y="3735896"/>
            <a:ext cx="253365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1157110" y="4382008"/>
            <a:ext cx="9080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122"/>
          <p:cNvSpPr>
            <a:spLocks noChangeArrowheads="1"/>
          </p:cNvSpPr>
          <p:nvPr/>
        </p:nvSpPr>
        <p:spPr bwMode="auto">
          <a:xfrm>
            <a:off x="1982610" y="4339146"/>
            <a:ext cx="37925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无记忆性：设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~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θ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25" name="Rectangle 122"/>
          <p:cNvSpPr>
            <a:spLocks noChangeArrowheads="1"/>
          </p:cNvSpPr>
          <p:nvPr/>
        </p:nvSpPr>
        <p:spPr bwMode="auto">
          <a:xfrm>
            <a:off x="1157110" y="4805871"/>
            <a:ext cx="2943225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则对于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&gt;0,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192035" y="5329746"/>
          <a:ext cx="335756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5" name="Equation" r:id="rId4" imgW="1548765" imgH="190500" progId="Equation.DSMT4">
                  <p:embed/>
                </p:oleObj>
              </mc:Choice>
              <mc:Fallback>
                <p:oleObj name="Equation" r:id="rId4" imgW="1548765" imgH="1905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035" y="5329746"/>
                        <a:ext cx="335756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26"/>
          <p:cNvGrpSpPr/>
          <p:nvPr/>
        </p:nvGrpSpPr>
        <p:grpSpPr bwMode="auto">
          <a:xfrm>
            <a:off x="1228547" y="2149983"/>
            <a:ext cx="5703888" cy="461963"/>
            <a:chOff x="1655676" y="957957"/>
            <a:chExt cx="5703957" cy="461665"/>
          </a:xfrm>
        </p:grpSpPr>
        <p:sp>
          <p:nvSpPr>
            <p:cNvPr id="28" name="TextBox 85"/>
            <p:cNvSpPr txBox="1">
              <a:spLocks noChangeArrowheads="1"/>
            </p:cNvSpPr>
            <p:nvPr/>
          </p:nvSpPr>
          <p:spPr bwMode="auto">
            <a:xfrm>
              <a:off x="1877929" y="957957"/>
              <a:ext cx="54817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其分布函数：</a:t>
              </a:r>
              <a:endPara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0" name="Picture 18" descr="E:\MB00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676" y="1059582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6219205" y="4349420"/>
            <a:ext cx="24134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7" name="Rectangle 122"/>
          <p:cNvSpPr>
            <a:spLocks noChangeArrowheads="1"/>
          </p:cNvSpPr>
          <p:nvPr/>
        </p:nvSpPr>
        <p:spPr bwMode="auto">
          <a:xfrm>
            <a:off x="1079019" y="2174965"/>
            <a:ext cx="69310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泊松流：对于源源不断依次随机而来的质点（粒子、顾客</a:t>
            </a:r>
            <a:r>
              <a:rPr lang="en-US" altLang="zh-CN" sz="2400" dirty="0">
                <a:solidFill>
                  <a:prstClr val="black"/>
                </a:solidFill>
                <a:cs typeface="Times New Roman" panose="02020603050405020304" pitchFamily="18" charset="0"/>
              </a:rPr>
              <a:t>…</a:t>
            </a: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），考虑其数量，如果满足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sp>
        <p:nvSpPr>
          <p:cNvPr id="28" name="Rectangle 122"/>
          <p:cNvSpPr>
            <a:spLocks noChangeArrowheads="1"/>
          </p:cNvSpPr>
          <p:nvPr/>
        </p:nvSpPr>
        <p:spPr bwMode="auto">
          <a:xfrm>
            <a:off x="1098069" y="3005227"/>
            <a:ext cx="547052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1. 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在任意时间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内质点数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en-US" altLang="zh-CN" sz="2400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~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λ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);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0" name="Rectangle 122"/>
          <p:cNvSpPr>
            <a:spLocks noChangeArrowheads="1"/>
          </p:cNvSpPr>
          <p:nvPr/>
        </p:nvSpPr>
        <p:spPr bwMode="auto">
          <a:xfrm>
            <a:off x="1098069" y="3475127"/>
            <a:ext cx="7164387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2. 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在不同时段中的质点数相互独立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 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就称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{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: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&gt;0}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   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是个泊松流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. 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sp>
        <p:nvSpPr>
          <p:cNvPr id="31" name="Line 4"/>
          <p:cNvSpPr>
            <a:spLocks noChangeShapeType="1"/>
          </p:cNvSpPr>
          <p:nvPr/>
        </p:nvSpPr>
        <p:spPr bwMode="auto">
          <a:xfrm>
            <a:off x="2210906" y="4803865"/>
            <a:ext cx="4752975" cy="0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  <a:headEnd type="oval" w="med" len="med"/>
            <a:tailEnd type="stealth" w="lg" len="lg"/>
          </a:ln>
          <a:effectLst>
            <a:outerShdw dist="53882" dir="2700000" algn="ctr" rotWithShape="0">
              <a:srgbClr val="EEECE1">
                <a:alpha val="50000"/>
              </a:srgbClr>
            </a:outerShdw>
          </a:effectLst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/>
        </p:nvGraphicFramePr>
        <p:xfrm>
          <a:off x="2087081" y="4826090"/>
          <a:ext cx="20161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8" name="Equation" r:id="rId1" imgW="63500" imgH="88900" progId="Equation.DSMT4">
                  <p:embed/>
                </p:oleObj>
              </mc:Choice>
              <mc:Fallback>
                <p:oleObj name="Equation" r:id="rId1" imgW="63500" imgH="889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081" y="4826090"/>
                        <a:ext cx="201613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/>
          <p:cNvGraphicFramePr>
            <a:graphicFrameLocks noChangeAspect="1"/>
          </p:cNvGraphicFramePr>
          <p:nvPr/>
        </p:nvGraphicFramePr>
        <p:xfrm>
          <a:off x="4965219" y="4678452"/>
          <a:ext cx="152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9" name="Equation" r:id="rId3" imgW="25400" imgH="228600" progId="Equation.DSMT4">
                  <p:embed/>
                </p:oleObj>
              </mc:Choice>
              <mc:Fallback>
                <p:oleObj name="Equation" r:id="rId3" imgW="2540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219" y="4678452"/>
                        <a:ext cx="1524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Oval 8"/>
          <p:cNvSpPr>
            <a:spLocks noChangeArrowheads="1"/>
          </p:cNvSpPr>
          <p:nvPr/>
        </p:nvSpPr>
        <p:spPr bwMode="auto">
          <a:xfrm>
            <a:off x="2976081" y="4770527"/>
            <a:ext cx="68263" cy="682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val 9"/>
          <p:cNvSpPr>
            <a:spLocks noChangeArrowheads="1"/>
          </p:cNvSpPr>
          <p:nvPr/>
        </p:nvSpPr>
        <p:spPr bwMode="auto">
          <a:xfrm>
            <a:off x="3249131" y="4772115"/>
            <a:ext cx="68263" cy="682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Oval 10"/>
          <p:cNvSpPr>
            <a:spLocks noChangeArrowheads="1"/>
          </p:cNvSpPr>
          <p:nvPr/>
        </p:nvSpPr>
        <p:spPr bwMode="auto">
          <a:xfrm>
            <a:off x="2785581" y="4770527"/>
            <a:ext cx="66675" cy="682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Oval 11"/>
          <p:cNvSpPr>
            <a:spLocks noChangeArrowheads="1"/>
          </p:cNvSpPr>
          <p:nvPr/>
        </p:nvSpPr>
        <p:spPr bwMode="auto">
          <a:xfrm>
            <a:off x="3766656" y="4772115"/>
            <a:ext cx="66675" cy="682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4377844" y="4770527"/>
            <a:ext cx="68262" cy="68263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4727094" y="4768940"/>
            <a:ext cx="66675" cy="68262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19050" algn="ctr">
            <a:solidFill>
              <a:sysClr val="windowText" lastClr="000000"/>
            </a:solidFill>
            <a:round/>
            <a:tailEnd type="none" w="lg" len="lg"/>
          </a:ln>
        </p:spPr>
        <p:txBody>
          <a:bodyPr wrap="none" lIns="69842" tIns="34921" rIns="69842" bIns="34921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3" name="Group 47"/>
          <p:cNvGrpSpPr/>
          <p:nvPr/>
        </p:nvGrpSpPr>
        <p:grpSpPr bwMode="auto">
          <a:xfrm>
            <a:off x="2206144" y="4449852"/>
            <a:ext cx="600075" cy="282575"/>
            <a:chOff x="1172" y="1036"/>
            <a:chExt cx="496" cy="232"/>
          </a:xfrm>
        </p:grpSpPr>
        <p:graphicFrame>
          <p:nvGraphicFramePr>
            <p:cNvPr id="44" name="Object 45"/>
            <p:cNvGraphicFramePr>
              <a:graphicFrameLocks noChangeAspect="1"/>
            </p:cNvGraphicFramePr>
            <p:nvPr/>
          </p:nvGraphicFramePr>
          <p:xfrm>
            <a:off x="1364" y="1036"/>
            <a:ext cx="166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70" name="Equation" r:id="rId5" imgW="63500" imgH="76200" progId="Equation.DSMT4">
                    <p:embed/>
                  </p:oleObj>
                </mc:Choice>
                <mc:Fallback>
                  <p:oleObj name="Equation" r:id="rId5" imgW="63500" imgH="76200" progId="Equation.DSMT4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4" y="1036"/>
                          <a:ext cx="166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AutoShape 46"/>
            <p:cNvSpPr/>
            <p:nvPr/>
          </p:nvSpPr>
          <p:spPr bwMode="auto">
            <a:xfrm rot="5400000">
              <a:off x="1396" y="996"/>
              <a:ext cx="48" cy="496"/>
            </a:xfrm>
            <a:prstGeom prst="leftBrace">
              <a:avLst>
                <a:gd name="adj1" fmla="val 86111"/>
                <a:gd name="adj2" fmla="val 50000"/>
              </a:avLst>
            </a:prstGeom>
            <a:noFill/>
            <a:ln w="12700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6" name="TextBox 50"/>
          <p:cNvSpPr txBox="1">
            <a:spLocks noChangeArrowheads="1"/>
          </p:cNvSpPr>
          <p:nvPr/>
        </p:nvSpPr>
        <p:spPr bwMode="auto">
          <a:xfrm>
            <a:off x="5827231" y="4365715"/>
            <a:ext cx="1487488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时间轴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1206019" y="5143590"/>
            <a:ext cx="908050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Rectangle 122"/>
          <p:cNvSpPr>
            <a:spLocks noChangeArrowheads="1"/>
          </p:cNvSpPr>
          <p:nvPr/>
        </p:nvSpPr>
        <p:spPr bwMode="auto">
          <a:xfrm>
            <a:off x="2107719" y="5094377"/>
            <a:ext cx="577691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cs typeface="Times New Roman" panose="02020603050405020304" pitchFamily="18" charset="0"/>
              </a:rPr>
              <a:t>泊松流中质点出来的间隔服从什么分布？</a:t>
            </a:r>
            <a:endParaRPr lang="en-US" altLang="zh-CN" sz="2400" dirty="0">
              <a:solidFill>
                <a:prstClr val="black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49" name="组合 48"/>
          <p:cNvGrpSpPr/>
          <p:nvPr/>
        </p:nvGrpSpPr>
        <p:grpSpPr bwMode="auto">
          <a:xfrm>
            <a:off x="1169506" y="1757452"/>
            <a:ext cx="5724525" cy="460375"/>
            <a:chOff x="1497853" y="639080"/>
            <a:chExt cx="5724636" cy="461665"/>
          </a:xfrm>
        </p:grpSpPr>
        <p:sp>
          <p:nvSpPr>
            <p:cNvPr id="50" name="TextBox 85"/>
            <p:cNvSpPr txBox="1">
              <a:spLocks noChangeArrowheads="1"/>
            </p:cNvSpPr>
            <p:nvPr/>
          </p:nvSpPr>
          <p:spPr bwMode="auto">
            <a:xfrm>
              <a:off x="1740746" y="639080"/>
              <a:ext cx="54817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400" b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指数分布与泊松流</a:t>
              </a:r>
              <a:endParaRPr lang="zh-CN" altLang="en-US" sz="24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51" name="Picture 18" descr="E:\MB00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853" y="735546"/>
              <a:ext cx="265835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6" grpId="0"/>
      <p:bldP spid="4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连续型随机变量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7" name="TextBox 85"/>
          <p:cNvSpPr txBox="1">
            <a:spLocks noChangeArrowheads="1"/>
          </p:cNvSpPr>
          <p:nvPr/>
        </p:nvSpPr>
        <p:spPr bwMode="auto">
          <a:xfrm>
            <a:off x="1388349" y="1879359"/>
            <a:ext cx="6840537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设第一个质点出来的时刻为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，下一质点出来时刻为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，对于任意的</a:t>
            </a:r>
            <a:r>
              <a:rPr lang="en-US" altLang="zh-CN" sz="2400" b="0" i="1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&gt;0</a:t>
            </a:r>
            <a:r>
              <a:rPr lang="zh-CN" altLang="en-US" sz="2400" b="0" dirty="0">
                <a:solidFill>
                  <a:prstClr val="black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，考虑</a:t>
            </a:r>
            <a:endParaRPr lang="zh-CN" altLang="en-US" sz="2400" b="0" dirty="0">
              <a:solidFill>
                <a:prstClr val="black"/>
              </a:solidFill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4"/>
          <p:cNvGrpSpPr/>
          <p:nvPr/>
        </p:nvGrpSpPr>
        <p:grpSpPr bwMode="auto">
          <a:xfrm>
            <a:off x="2107486" y="2695334"/>
            <a:ext cx="5942013" cy="571500"/>
            <a:chOff x="755576" y="2215739"/>
            <a:chExt cx="7776690" cy="749434"/>
          </a:xfrm>
        </p:grpSpPr>
        <p:graphicFrame>
          <p:nvGraphicFramePr>
            <p:cNvPr id="19" name="对象 1"/>
            <p:cNvGraphicFramePr>
              <a:graphicFrameLocks noChangeAspect="1"/>
            </p:cNvGraphicFramePr>
            <p:nvPr/>
          </p:nvGraphicFramePr>
          <p:xfrm>
            <a:off x="755576" y="2360811"/>
            <a:ext cx="1258888" cy="492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92" name="Equation" r:id="rId1" imgW="596900" imgH="190500" progId="Equation.DSMT4">
                    <p:embed/>
                  </p:oleObj>
                </mc:Choice>
                <mc:Fallback>
                  <p:oleObj name="Equation" r:id="rId1" imgW="596900" imgH="1905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5576" y="2360811"/>
                          <a:ext cx="1258888" cy="492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Box 85"/>
            <p:cNvSpPr txBox="1">
              <a:spLocks noChangeArrowheads="1"/>
            </p:cNvSpPr>
            <p:nvPr/>
          </p:nvSpPr>
          <p:spPr bwMode="auto">
            <a:xfrm>
              <a:off x="1979320" y="2215739"/>
              <a:ext cx="6552946" cy="749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=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P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{[0,</a:t>
              </a:r>
              <a:r>
                <a:rPr kumimoji="0" lang="en-US" altLang="zh-CN" sz="2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t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]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时间内有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个质点出来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}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3080624" y="3158884"/>
          <a:ext cx="18621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3" name="Equation" r:id="rId3" imgW="748665" imgH="203200" progId="Equation.DSMT4">
                  <p:embed/>
                </p:oleObj>
              </mc:Choice>
              <mc:Fallback>
                <p:oleObj name="Equation" r:id="rId3" imgW="748665" imgH="20320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0624" y="3158884"/>
                        <a:ext cx="18621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22"/>
          <p:cNvSpPr>
            <a:spLocks noChangeArrowheads="1"/>
          </p:cNvSpPr>
          <p:nvPr/>
        </p:nvSpPr>
        <p:spPr bwMode="auto">
          <a:xfrm>
            <a:off x="1388349" y="3627196"/>
            <a:ext cx="442753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故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的分布函数为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661524" y="4095509"/>
          <a:ext cx="41989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4" name="Equation" r:id="rId5" imgW="1688465" imgH="203200" progId="Equation.DSMT4">
                  <p:embed/>
                </p:oleObj>
              </mc:Choice>
              <mc:Fallback>
                <p:oleObj name="Equation" r:id="rId5" imgW="1688465" imgH="203200" progId="Equation.DSMT4">
                  <p:embed/>
                  <p:pic>
                    <p:nvPicPr>
                      <p:cNvPr id="0" name="对象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1524" y="4095509"/>
                        <a:ext cx="41989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122"/>
          <p:cNvSpPr>
            <a:spLocks noChangeArrowheads="1"/>
          </p:cNvSpPr>
          <p:nvPr/>
        </p:nvSpPr>
        <p:spPr bwMode="auto">
          <a:xfrm>
            <a:off x="1388349" y="4571759"/>
            <a:ext cx="4427537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842" tIns="34921" rIns="69842" bIns="34921" anchor="ctr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defRPr/>
            </a:pPr>
            <a:r>
              <a:rPr lang="zh-CN" altLang="en-US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即 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 ~</a:t>
            </a:r>
            <a:r>
              <a:rPr lang="en-US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EXP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(</a:t>
            </a:r>
            <a:r>
              <a:rPr lang="el-GR" altLang="zh-CN" sz="2400" i="1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λ</a:t>
            </a:r>
            <a:r>
              <a:rPr lang="en-US" altLang="zh-CN" sz="2400" baseline="300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-1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/>
                <a:cs typeface="Times New Roman" panose="02020603050405020304" pitchFamily="18" charset="0"/>
              </a:rPr>
              <a:t>).</a:t>
            </a:r>
            <a:endParaRPr lang="en-US" altLang="zh-CN" sz="2400" dirty="0">
              <a:solidFill>
                <a:prstClr val="black"/>
              </a:solidFill>
              <a:latin typeface="Times New Roman" panose="02020603050405020304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2.2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二维随机变量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2" name="Rectangle 122"/>
          <p:cNvSpPr>
            <a:spLocks noChangeArrowheads="1"/>
          </p:cNvSpPr>
          <p:nvPr/>
        </p:nvSpPr>
        <p:spPr bwMode="auto">
          <a:xfrm>
            <a:off x="1353299" y="2301358"/>
            <a:ext cx="6619875" cy="938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有些随机事件用一个随机变量无法描述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需要两个或多个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如：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4"/>
          <p:cNvGrpSpPr/>
          <p:nvPr/>
        </p:nvGrpSpPr>
        <p:grpSpPr bwMode="auto">
          <a:xfrm>
            <a:off x="989762" y="3098283"/>
            <a:ext cx="6818312" cy="623888"/>
            <a:chOff x="701676" y="2560639"/>
            <a:chExt cx="6818169" cy="624564"/>
          </a:xfrm>
        </p:grpSpPr>
        <p:sp>
          <p:nvSpPr>
            <p:cNvPr id="24" name="Rectangle 122"/>
            <p:cNvSpPr>
              <a:spLocks noChangeArrowheads="1"/>
            </p:cNvSpPr>
            <p:nvPr/>
          </p:nvSpPr>
          <p:spPr bwMode="auto">
            <a:xfrm>
              <a:off x="701676" y="2560639"/>
              <a:ext cx="6818169" cy="62456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marL="361950" marR="0" lvl="0" indent="-361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ü"/>
                <a:tabLst>
                  <a:tab pos="361950" algn="l"/>
                </a:tabLst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导弹的落点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        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横坐标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纵坐标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5" name="直接箭头连接符 3"/>
            <p:cNvCxnSpPr>
              <a:cxnSpLocks noChangeShapeType="1"/>
            </p:cNvCxnSpPr>
            <p:nvPr/>
          </p:nvCxnSpPr>
          <p:spPr bwMode="auto">
            <a:xfrm>
              <a:off x="3373382" y="2943642"/>
              <a:ext cx="504814" cy="0"/>
            </a:xfrm>
            <a:prstGeom prst="straightConnector1">
              <a:avLst/>
            </a:prstGeom>
            <a:noFill/>
            <a:ln w="41275" algn="ctr">
              <a:solidFill>
                <a:srgbClr val="0000FF"/>
              </a:solidFill>
              <a:round/>
              <a:tailEnd type="arrow" w="med" len="med"/>
            </a:ln>
          </p:spPr>
        </p:cxnSp>
      </p:grpSp>
      <p:grpSp>
        <p:nvGrpSpPr>
          <p:cNvPr id="26" name="组合 13"/>
          <p:cNvGrpSpPr/>
          <p:nvPr/>
        </p:nvGrpSpPr>
        <p:grpSpPr bwMode="auto">
          <a:xfrm>
            <a:off x="989762" y="3549133"/>
            <a:ext cx="6421437" cy="623888"/>
            <a:chOff x="701676" y="2519764"/>
            <a:chExt cx="6422002" cy="623817"/>
          </a:xfrm>
        </p:grpSpPr>
        <p:sp>
          <p:nvSpPr>
            <p:cNvPr id="27" name="Rectangle 122"/>
            <p:cNvSpPr>
              <a:spLocks noChangeArrowheads="1"/>
            </p:cNvSpPr>
            <p:nvPr/>
          </p:nvSpPr>
          <p:spPr bwMode="auto">
            <a:xfrm>
              <a:off x="701676" y="2519764"/>
              <a:ext cx="6422002" cy="62381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marL="361950" marR="0" lvl="0" indent="-361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人的血压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           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收缩压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舒张压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8" name="直接箭头连接符 15"/>
            <p:cNvCxnSpPr>
              <a:cxnSpLocks noChangeShapeType="1"/>
            </p:cNvCxnSpPr>
            <p:nvPr/>
          </p:nvCxnSpPr>
          <p:spPr bwMode="auto">
            <a:xfrm>
              <a:off x="3373673" y="2870562"/>
              <a:ext cx="504869" cy="0"/>
            </a:xfrm>
            <a:prstGeom prst="straightConnector1">
              <a:avLst/>
            </a:prstGeom>
            <a:noFill/>
            <a:ln w="41275" algn="ctr">
              <a:solidFill>
                <a:srgbClr val="0000FF"/>
              </a:solidFill>
              <a:round/>
              <a:tailEnd type="arrow" w="med" len="med"/>
            </a:ln>
          </p:spPr>
        </p:cxnSp>
      </p:grpSp>
      <p:grpSp>
        <p:nvGrpSpPr>
          <p:cNvPr id="30" name="组合 1"/>
          <p:cNvGrpSpPr/>
          <p:nvPr/>
        </p:nvGrpSpPr>
        <p:grpSpPr bwMode="auto">
          <a:xfrm>
            <a:off x="989762" y="3999983"/>
            <a:ext cx="7789862" cy="623888"/>
            <a:chOff x="173038" y="3972237"/>
            <a:chExt cx="8778201" cy="623415"/>
          </a:xfrm>
        </p:grpSpPr>
        <p:sp>
          <p:nvSpPr>
            <p:cNvPr id="31" name="Rectangle 122"/>
            <p:cNvSpPr>
              <a:spLocks noChangeArrowheads="1"/>
            </p:cNvSpPr>
            <p:nvPr/>
          </p:nvSpPr>
          <p:spPr bwMode="auto">
            <a:xfrm>
              <a:off x="173038" y="3972237"/>
              <a:ext cx="8778201" cy="62341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marL="361950" marR="0" lvl="0" indent="-36195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Char char="ü"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一段时期某支股票行情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       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平均市值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波动值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箭头连接符 18"/>
            <p:cNvCxnSpPr>
              <a:cxnSpLocks noChangeShapeType="1"/>
            </p:cNvCxnSpPr>
            <p:nvPr/>
          </p:nvCxnSpPr>
          <p:spPr bwMode="auto">
            <a:xfrm>
              <a:off x="4915449" y="4329154"/>
              <a:ext cx="504474" cy="0"/>
            </a:xfrm>
            <a:prstGeom prst="straightConnector1">
              <a:avLst/>
            </a:prstGeom>
            <a:noFill/>
            <a:ln w="41275" algn="ctr">
              <a:solidFill>
                <a:srgbClr val="0000FF"/>
              </a:solidFill>
              <a:round/>
              <a:tailEnd type="arrow" w="med" len="med"/>
            </a:ln>
          </p:spPr>
        </p:cxnSp>
      </p:grpSp>
      <p:sp>
        <p:nvSpPr>
          <p:cNvPr id="33" name="Rectangle 122"/>
          <p:cNvSpPr>
            <a:spLocks noChangeArrowheads="1"/>
          </p:cNvSpPr>
          <p:nvPr/>
        </p:nvSpPr>
        <p:spPr bwMode="auto">
          <a:xfrm>
            <a:off x="1002462" y="4457183"/>
            <a:ext cx="3492500" cy="6683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ü"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122"/>
          <p:cNvSpPr>
            <a:spLocks noChangeArrowheads="1"/>
          </p:cNvSpPr>
          <p:nvPr/>
        </p:nvSpPr>
        <p:spPr bwMode="auto">
          <a:xfrm>
            <a:off x="2012112" y="5027096"/>
            <a:ext cx="6061075" cy="5349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为什么不分别研究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而要整体地研究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)?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3361" y="177813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800" b="1" i="0" u="none" strike="noStrike" kern="1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 bwMode="auto">
          <a:xfrm>
            <a:off x="1059612" y="5089008"/>
            <a:ext cx="1181100" cy="446088"/>
            <a:chOff x="920700" y="2499518"/>
            <a:chExt cx="1182031" cy="446276"/>
          </a:xfrm>
        </p:grpSpPr>
        <p:sp>
          <p:nvSpPr>
            <p:cNvPr id="37" name="TextBox 39"/>
            <p:cNvSpPr txBox="1">
              <a:spLocks noChangeArrowheads="1"/>
            </p:cNvSpPr>
            <p:nvPr/>
          </p:nvSpPr>
          <p:spPr bwMode="auto">
            <a:xfrm>
              <a:off x="1189198" y="2499518"/>
              <a:ext cx="913533" cy="446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endPara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1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00" y="25863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22"/>
          <p:cNvSpPr>
            <a:spLocks noChangeArrowheads="1"/>
          </p:cNvSpPr>
          <p:nvPr/>
        </p:nvSpPr>
        <p:spPr bwMode="auto">
          <a:xfrm>
            <a:off x="822283" y="2467812"/>
            <a:ext cx="5421313" cy="5349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分别研究不能体现 </a:t>
            </a:r>
            <a:r>
              <a:rPr kumimoji="0" lang="en-US" altLang="zh-CN" sz="25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 </a:t>
            </a:r>
            <a:r>
              <a:rPr kumimoji="0" lang="en-US" altLang="zh-CN" sz="25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之间的关系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3" name="Rectangle 122"/>
          <p:cNvSpPr>
            <a:spLocks noChangeArrowheads="1"/>
          </p:cNvSpPr>
          <p:nvPr/>
        </p:nvSpPr>
        <p:spPr bwMode="auto">
          <a:xfrm>
            <a:off x="803233" y="2942475"/>
            <a:ext cx="5768975" cy="5746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表示收缩压与舒张压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必须满足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4" name="对象 2"/>
          <p:cNvGraphicFramePr>
            <a:graphicFrameLocks noChangeAspect="1"/>
          </p:cNvGraphicFramePr>
          <p:nvPr/>
        </p:nvGraphicFramePr>
        <p:xfrm>
          <a:off x="6559508" y="3114242"/>
          <a:ext cx="10588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5" name="Equation" r:id="rId1" imgW="355600" imgH="38100" progId="Equation.DSMT4">
                  <p:embed/>
                </p:oleObj>
              </mc:Choice>
              <mc:Fallback>
                <p:oleObj name="Equation" r:id="rId1" imgW="355600" imgH="381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9508" y="3114242"/>
                        <a:ext cx="105886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122"/>
          <p:cNvSpPr>
            <a:spLocks noChangeArrowheads="1"/>
          </p:cNvSpPr>
          <p:nvPr/>
        </p:nvSpPr>
        <p:spPr bwMode="auto">
          <a:xfrm>
            <a:off x="803233" y="3417137"/>
            <a:ext cx="6535738" cy="10556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而且实际上两者悬殊不可能太大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不能分别自由取值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2" name="组合 71"/>
          <p:cNvGrpSpPr/>
          <p:nvPr/>
        </p:nvGrpSpPr>
        <p:grpSpPr bwMode="auto">
          <a:xfrm>
            <a:off x="544471" y="4433137"/>
            <a:ext cx="4646612" cy="573088"/>
            <a:chOff x="1105829" y="2930239"/>
            <a:chExt cx="4647649" cy="573234"/>
          </a:xfrm>
        </p:grpSpPr>
        <p:sp>
          <p:nvSpPr>
            <p:cNvPr id="73" name="Rectangle 122"/>
            <p:cNvSpPr>
              <a:spLocks noChangeArrowheads="1"/>
            </p:cNvSpPr>
            <p:nvPr/>
          </p:nvSpPr>
          <p:spPr bwMode="auto">
            <a:xfrm>
              <a:off x="1372589" y="2930239"/>
              <a:ext cx="4380889" cy="57323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marL="457200" marR="0" lvl="0" indent="-45720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80000"/>
                <a:buFontTx/>
                <a:buNone/>
                <a:defRPr/>
              </a:pP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因为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0" lang="en-US" altLang="zh-CN" sz="2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 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与 </a:t>
              </a:r>
              <a:r>
                <a:rPr kumimoji="0" lang="en-US" altLang="zh-CN" sz="25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 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不是</a:t>
              </a: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独立</a:t>
              </a:r>
              <a:r>
                <a:rPr kumimoji="0" lang="zh-CN" alt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kumimoji="0" lang="en-US" altLang="zh-CN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4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829" y="3081341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63" grpId="0"/>
      <p:bldP spid="63" grpId="1"/>
      <p:bldP spid="65" grpId="0"/>
      <p:bldP spid="6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85"/>
          <p:cNvSpPr txBox="1">
            <a:spLocks noChangeArrowheads="1"/>
          </p:cNvSpPr>
          <p:nvPr/>
        </p:nvSpPr>
        <p:spPr bwMode="auto">
          <a:xfrm>
            <a:off x="942933" y="2709387"/>
            <a:ext cx="7781082" cy="20159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是随机试验，            是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的样本空间，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                                           是定义在上的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个随机变量，则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维向量                                              称为</a:t>
            </a:r>
            <a:r>
              <a:rPr kumimoji="0" lang="en-US" altLang="zh-CN" sz="25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维随机变量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kumimoji="0" lang="en-US" altLang="zh-CN" sz="25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维随机向量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通常把                                              简记为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9" name="组合 68"/>
          <p:cNvGrpSpPr/>
          <p:nvPr/>
        </p:nvGrpSpPr>
        <p:grpSpPr bwMode="auto">
          <a:xfrm>
            <a:off x="665121" y="2243796"/>
            <a:ext cx="2364996" cy="477054"/>
            <a:chOff x="920700" y="2499520"/>
            <a:chExt cx="2363684" cy="476271"/>
          </a:xfrm>
        </p:grpSpPr>
        <p:sp>
          <p:nvSpPr>
            <p:cNvPr id="70" name="TextBox 28"/>
            <p:cNvSpPr txBox="1">
              <a:spLocks noChangeArrowheads="1"/>
            </p:cNvSpPr>
            <p:nvPr/>
          </p:nvSpPr>
          <p:spPr bwMode="auto">
            <a:xfrm>
              <a:off x="1190424" y="2499520"/>
              <a:ext cx="2093960" cy="4762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2.2.1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71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00" y="25863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321983" y="2709387"/>
                <a:ext cx="106232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l-GR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𝛺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={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}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983" y="2709387"/>
                <a:ext cx="1062323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28" t="-111" r="25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1433553" y="3116653"/>
                <a:ext cx="33251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),…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53" y="3116653"/>
                <a:ext cx="3325162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1" t="-17" r="1" b="-15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2486332" y="3466771"/>
                <a:ext cx="36372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),…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32" y="3466771"/>
                <a:ext cx="3637214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8" t="-71" r="7" b="-154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4245248" y="3866953"/>
                <a:ext cx="36372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),…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48" y="3866953"/>
                <a:ext cx="3637214" cy="430887"/>
              </a:xfrm>
              <a:prstGeom prst="rect">
                <a:avLst/>
              </a:prstGeom>
              <a:blipFill rotWithShape="1">
                <a:blip r:embed="rId4"/>
                <a:stretch>
                  <a:fillRect l="-8" t="-102" r="6" b="-15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396466" y="4224155"/>
                <a:ext cx="36372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,… </a:t>
                </a:r>
                <a14:m>
                  <m:oMath xmlns:m="http://schemas.openxmlformats.org/officeDocument/2006/math">
                    <m:r>
                      <a:rPr kumimoji="0" lang="en-US" altLang="zh-CN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kumimoji="0" lang="en-US" altLang="zh-CN" sz="28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466" y="4224155"/>
                <a:ext cx="3637214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3" t="-31" r="1" b="-155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669015" y="1879359"/>
            <a:ext cx="73437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marL="328930" indent="-32893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有些问题的背景不同但数学本质完全一样。引入随机变量，可以在更抽象和一般的层次上研究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110"/>
          <p:cNvSpPr>
            <a:spLocks noChangeArrowheads="1"/>
          </p:cNvSpPr>
          <p:nvPr/>
        </p:nvSpPr>
        <p:spPr bwMode="auto">
          <a:xfrm>
            <a:off x="1016677" y="2935047"/>
            <a:ext cx="6732588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如前面的射击评估问题，可用于“类似的”随机变量的研究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base" hangingPunct="1">
              <a:lnSpc>
                <a:spcPct val="114000"/>
              </a:lnSpc>
              <a:spcBef>
                <a:spcPts val="440"/>
              </a:spcBef>
              <a:spcAft>
                <a:spcPts val="440"/>
              </a:spcAft>
            </a:pP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包括 </a:t>
            </a:r>
            <a:endParaRPr lang="en-US" altLang="zh-CN" sz="25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2000927" y="3936759"/>
            <a:ext cx="45720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ts val="440"/>
              </a:spcBef>
              <a:spcAft>
                <a:spcPts val="44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试验中成功的次数</a:t>
            </a:r>
            <a:endParaRPr lang="en-US" altLang="zh-CN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677077" y="4400309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7183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lvl="1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产品中合格品的件数</a:t>
            </a:r>
            <a:endParaRPr lang="en-US" altLang="zh-CN" sz="2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665965" y="4859097"/>
            <a:ext cx="4572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7183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lvl="1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治病中治愈的人数</a:t>
            </a:r>
            <a:endParaRPr lang="en-US" altLang="zh-CN" sz="2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1670727" y="5327409"/>
            <a:ext cx="138588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671830" indent="-3429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lvl="1" eaLnBrk="1" fontAlgn="base" hangingPunct="1">
              <a:spcBef>
                <a:spcPct val="10000"/>
              </a:spcBef>
              <a:spcAft>
                <a:spcPct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122"/>
          <p:cNvSpPr>
            <a:spLocks noChangeArrowheads="1"/>
          </p:cNvSpPr>
          <p:nvPr/>
        </p:nvSpPr>
        <p:spPr bwMode="auto">
          <a:xfrm>
            <a:off x="1794928" y="1879359"/>
            <a:ext cx="6624637" cy="5080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4776" tIns="32388" rIns="64776" bIns="32388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等价的说法：二维随机变量是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可测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映射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122"/>
              <p:cNvSpPr>
                <a:spLocks noChangeArrowheads="1"/>
              </p:cNvSpPr>
              <p:nvPr/>
            </p:nvSpPr>
            <p:spPr bwMode="auto">
              <a:xfrm>
                <a:off x="1445678" y="4583609"/>
                <a:ext cx="6894512" cy="1127238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lIns="64776" tIns="32388" rIns="64776" bIns="32388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80000"/>
                  <a:buFontTx/>
                  <a:buNone/>
                  <a:defRPr/>
                </a:pP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 </a:t>
                </a:r>
                <a:r>
                  <a:rPr kumimoji="0" lang="el-GR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Ω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表示测血压结果或测导弹落点结果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 </a:t>
                </a: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自然可定义</a:t>
                </a:r>
                <a:endParaRPr kumimoji="0" lang="en-US" altLang="zh-CN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80000"/>
                  <a:buFontTx/>
                  <a:buNone/>
                  <a:defRPr/>
                </a:pP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zh-CN" altLang="en-US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=(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的坐标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)=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)=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</a:t>
                </a:r>
                <a:endParaRPr kumimoji="0" lang="zh-CN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5678" y="4583609"/>
                <a:ext cx="6894512" cy="1127238"/>
              </a:xfrm>
              <a:prstGeom prst="rect">
                <a:avLst/>
              </a:prstGeom>
              <a:blipFill rotWithShape="1">
                <a:blip r:embed="rId1"/>
                <a:stretch>
                  <a:fillRect l="-6" t="-16" r="1" b="26"/>
                </a:stretch>
              </a:blipFill>
              <a:ln w="9525" algn="ctr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83"/>
          <p:cNvSpPr>
            <a:spLocks noChangeArrowheads="1"/>
          </p:cNvSpPr>
          <p:nvPr/>
        </p:nvSpPr>
        <p:spPr bwMode="auto">
          <a:xfrm>
            <a:off x="2139415" y="2960446"/>
            <a:ext cx="1422400" cy="584200"/>
          </a:xfrm>
          <a:prstGeom prst="ellipse">
            <a:avLst/>
          </a:prstGeom>
          <a:solidFill>
            <a:srgbClr val="0000CC"/>
          </a:solidFill>
          <a:ln w="6350" algn="ctr">
            <a:solidFill>
              <a:srgbClr val="0000CC"/>
            </a:solidFill>
            <a:round/>
          </a:ln>
          <a:effectLst>
            <a:outerShdw dist="107763" dir="2700000" algn="ctr" rotWithShape="0">
              <a:srgbClr val="1C1C1C"/>
            </a:outerShdw>
          </a:effec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28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8" name="Group 104"/>
          <p:cNvGrpSpPr/>
          <p:nvPr/>
        </p:nvGrpSpPr>
        <p:grpSpPr bwMode="auto">
          <a:xfrm>
            <a:off x="4607978" y="2428634"/>
            <a:ext cx="2008187" cy="1520825"/>
            <a:chOff x="3280" y="2817"/>
            <a:chExt cx="1650" cy="1287"/>
          </a:xfrm>
        </p:grpSpPr>
        <p:sp>
          <p:nvSpPr>
            <p:cNvPr id="69" name="Line 84"/>
            <p:cNvSpPr>
              <a:spLocks noChangeShapeType="1"/>
            </p:cNvSpPr>
            <p:nvPr/>
          </p:nvSpPr>
          <p:spPr bwMode="auto">
            <a:xfrm>
              <a:off x="3280" y="3928"/>
              <a:ext cx="1512" cy="0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0" name="Line 85"/>
            <p:cNvSpPr>
              <a:spLocks noChangeShapeType="1"/>
            </p:cNvSpPr>
            <p:nvPr/>
          </p:nvSpPr>
          <p:spPr bwMode="auto">
            <a:xfrm flipV="1">
              <a:off x="3496" y="2880"/>
              <a:ext cx="0" cy="1224"/>
            </a:xfrm>
            <a:prstGeom prst="line">
              <a:avLst/>
            </a:prstGeom>
            <a:noFill/>
            <a:ln w="25400">
              <a:solidFill>
                <a:sysClr val="windowText" lastClr="000000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71" name="Object 12"/>
            <p:cNvGraphicFramePr>
              <a:graphicFrameLocks noChangeAspect="1"/>
            </p:cNvGraphicFramePr>
            <p:nvPr/>
          </p:nvGraphicFramePr>
          <p:xfrm>
            <a:off x="3349" y="3933"/>
            <a:ext cx="139" cy="1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53" name="Equation" r:id="rId2" imgW="127000" imgH="177800" progId="Equation.DSMT4">
                    <p:embed/>
                  </p:oleObj>
                </mc:Choice>
                <mc:Fallback>
                  <p:oleObj name="Equation" r:id="rId2" imgW="127000" imgH="1778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49" y="3933"/>
                          <a:ext cx="139" cy="1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13"/>
            <p:cNvGraphicFramePr>
              <a:graphicFrameLocks noChangeAspect="1"/>
            </p:cNvGraphicFramePr>
            <p:nvPr/>
          </p:nvGraphicFramePr>
          <p:xfrm>
            <a:off x="4803" y="3861"/>
            <a:ext cx="127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54" name="Equation" r:id="rId4" imgW="114300" imgH="139700" progId="Equation.DSMT4">
                    <p:embed/>
                  </p:oleObj>
                </mc:Choice>
                <mc:Fallback>
                  <p:oleObj name="Equation" r:id="rId4" imgW="114300" imgH="1397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3" y="3861"/>
                          <a:ext cx="127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Object 14"/>
            <p:cNvGraphicFramePr>
              <a:graphicFrameLocks noChangeAspect="1"/>
            </p:cNvGraphicFramePr>
            <p:nvPr/>
          </p:nvGraphicFramePr>
          <p:xfrm>
            <a:off x="3536" y="2817"/>
            <a:ext cx="139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55" name="Equation" r:id="rId6" imgW="127000" imgH="190500" progId="Equation.DSMT4">
                    <p:embed/>
                  </p:oleObj>
                </mc:Choice>
                <mc:Fallback>
                  <p:oleObj name="Equation" r:id="rId6" imgW="127000" imgH="1905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6" y="2817"/>
                          <a:ext cx="139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" name="Line 89"/>
          <p:cNvSpPr>
            <a:spLocks noChangeShapeType="1"/>
          </p:cNvSpPr>
          <p:nvPr/>
        </p:nvSpPr>
        <p:spPr bwMode="auto">
          <a:xfrm flipV="1">
            <a:off x="5739865" y="2954096"/>
            <a:ext cx="0" cy="725488"/>
          </a:xfrm>
          <a:prstGeom prst="line">
            <a:avLst/>
          </a:prstGeom>
          <a:noFill/>
          <a:ln w="25400">
            <a:solidFill>
              <a:srgbClr val="0000CC"/>
            </a:solidFill>
            <a:prstDash val="dash"/>
            <a:round/>
          </a:ln>
        </p:spPr>
        <p:txBody>
          <a:bodyPr lIns="64776" tIns="32388" rIns="64776" bIns="323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Line 88"/>
          <p:cNvSpPr>
            <a:spLocks noChangeShapeType="1"/>
          </p:cNvSpPr>
          <p:nvPr/>
        </p:nvSpPr>
        <p:spPr bwMode="auto">
          <a:xfrm>
            <a:off x="4871503" y="2963621"/>
            <a:ext cx="868362" cy="0"/>
          </a:xfrm>
          <a:prstGeom prst="line">
            <a:avLst/>
          </a:prstGeom>
          <a:noFill/>
          <a:ln w="25400">
            <a:solidFill>
              <a:srgbClr val="0000CC"/>
            </a:solidFill>
            <a:prstDash val="dash"/>
            <a:round/>
          </a:ln>
        </p:spPr>
        <p:txBody>
          <a:bodyPr lIns="64776" tIns="32388" rIns="64776" bIns="323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Oval 121"/>
          <p:cNvSpPr>
            <a:spLocks noChangeArrowheads="1"/>
          </p:cNvSpPr>
          <p:nvPr/>
        </p:nvSpPr>
        <p:spPr bwMode="auto">
          <a:xfrm>
            <a:off x="3018890" y="3293821"/>
            <a:ext cx="107950" cy="107950"/>
          </a:xfrm>
          <a:prstGeom prst="ellipse">
            <a:avLst/>
          </a:prstGeom>
          <a:gradFill rotWithShape="1">
            <a:gsLst>
              <a:gs pos="0">
                <a:srgbClr val="FFFF00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64776" tIns="32388" rIns="64776" bIns="32388"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0" name="组合 79"/>
          <p:cNvGrpSpPr/>
          <p:nvPr/>
        </p:nvGrpSpPr>
        <p:grpSpPr bwMode="auto">
          <a:xfrm>
            <a:off x="1117065" y="1915871"/>
            <a:ext cx="839788" cy="476250"/>
            <a:chOff x="920700" y="2499518"/>
            <a:chExt cx="839799" cy="477054"/>
          </a:xfrm>
        </p:grpSpPr>
        <p:sp>
          <p:nvSpPr>
            <p:cNvPr id="81" name="TextBox 75"/>
            <p:cNvSpPr txBox="1">
              <a:spLocks noChangeArrowheads="1"/>
            </p:cNvSpPr>
            <p:nvPr/>
          </p:nvSpPr>
          <p:spPr bwMode="auto">
            <a:xfrm>
              <a:off x="1190579" y="2499518"/>
              <a:ext cx="569920" cy="4770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注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2" name="Picture 18" descr="E:\MB0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00" y="25863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组合 82"/>
          <p:cNvGrpSpPr/>
          <p:nvPr/>
        </p:nvGrpSpPr>
        <p:grpSpPr bwMode="auto">
          <a:xfrm>
            <a:off x="1117065" y="4035503"/>
            <a:ext cx="6097588" cy="623248"/>
            <a:chOff x="993726" y="3088710"/>
            <a:chExt cx="6097671" cy="6226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Rectangle 122"/>
                <p:cNvSpPr>
                  <a:spLocks noChangeArrowheads="1"/>
                </p:cNvSpPr>
                <p:nvPr/>
              </p:nvSpPr>
              <p:spPr bwMode="auto">
                <a:xfrm>
                  <a:off x="1250904" y="3088710"/>
                  <a:ext cx="5840493" cy="622610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anchor="ctr">
                  <a:spAutoFit/>
                </a:bodyPr>
                <a:lstStyle/>
                <a:p>
                  <a:pPr marL="323850" marR="0" lvl="0" indent="-323850" algn="l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FF0000"/>
                    </a:buClr>
                    <a:buSzPct val="80000"/>
                    <a:buFontTx/>
                    <a:buNone/>
                    <a:defRPr/>
                  </a:pPr>
                  <a:r>
                    <a:rPr kumimoji="0" lang="zh-CN" altLang="en-US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常见的一种情况</a:t>
                  </a:r>
                  <a:r>
                    <a:rPr kumimoji="0" lang="en-US" altLang="zh-CN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</a:t>
                  </a:r>
                  <a:r>
                    <a:rPr kumimoji="0" lang="zh-CN" altLang="en-US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样本空间           即</a:t>
                  </a:r>
                  <a14:m>
                    <m:oMath xmlns:m="http://schemas.openxmlformats.org/officeDocument/2006/math">
                      <m:r>
                        <a:rPr kumimoji="0" lang="zh-CN" altLang="en-US" sz="23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r>
                    <a:rPr kumimoji="0" lang="en-US" altLang="zh-CN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=(</a:t>
                  </a:r>
                  <a:r>
                    <a:rPr kumimoji="0" lang="en-US" altLang="zh-CN" sz="23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x</a:t>
                  </a:r>
                  <a:r>
                    <a:rPr kumimoji="0" lang="en-US" altLang="zh-CN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, </a:t>
                  </a:r>
                  <a:r>
                    <a:rPr kumimoji="0" lang="en-US" altLang="zh-CN" sz="23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y</a:t>
                  </a:r>
                  <a:r>
                    <a:rPr kumimoji="0" lang="en-US" altLang="zh-CN" sz="2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), </a:t>
                  </a:r>
                  <a:endPara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86" name="Rectangle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50904" y="3088710"/>
                  <a:ext cx="5840493" cy="622610"/>
                </a:xfrm>
                <a:prstGeom prst="rect">
                  <a:avLst/>
                </a:prstGeom>
                <a:blipFill rotWithShape="1">
                  <a:blip r:embed="rId9"/>
                </a:blipFill>
                <a:ln w="9525" algn="ctr">
                  <a:noFill/>
                  <a:miter lim="800000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5" name="Picture 18" descr="E:\MB001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26" y="3272822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2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5612865" y="1994881"/>
                <a:ext cx="329228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CN" sz="2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𝛺</m:t>
                      </m:r>
                    </m:oMath>
                  </m:oMathPara>
                </a14:m>
                <a:endParaRPr kumimoji="0" lang="zh-CN" altLang="en-US" sz="2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865" y="1994881"/>
                <a:ext cx="329228" cy="353943"/>
              </a:xfrm>
              <a:prstGeom prst="rect">
                <a:avLst/>
              </a:prstGeom>
              <a:blipFill rotWithShape="1">
                <a:blip r:embed="rId10"/>
                <a:stretch>
                  <a:fillRect l="-30" t="-98" r="121" b="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4222036" y="2736644"/>
                <a:ext cx="670898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036" y="2736644"/>
                <a:ext cx="670898" cy="353943"/>
              </a:xfrm>
              <a:prstGeom prst="rect">
                <a:avLst/>
              </a:prstGeom>
              <a:blipFill rotWithShape="1">
                <a:blip r:embed="rId11"/>
                <a:stretch>
                  <a:fillRect l="-83" t="-121" r="3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5499287" y="3754342"/>
                <a:ext cx="670898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kumimoji="0" lang="zh-CN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287" y="3754342"/>
                <a:ext cx="670898" cy="353943"/>
              </a:xfrm>
              <a:prstGeom prst="rect">
                <a:avLst/>
              </a:prstGeom>
              <a:blipFill rotWithShape="1">
                <a:blip r:embed="rId12"/>
                <a:stretch>
                  <a:fillRect l="-28" t="-63" r="78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5795417" y="2648579"/>
                <a:ext cx="1783995" cy="3536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Y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kumimoji="0" lang="zh-CN" altLang="en-US" sz="23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endParaRPr kumimoji="0" lang="zh-CN" altLang="en-US" sz="23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417" y="2648579"/>
                <a:ext cx="1783995" cy="353695"/>
              </a:xfrm>
              <a:prstGeom prst="rect">
                <a:avLst/>
              </a:prstGeom>
              <a:blipFill rotWithShape="1">
                <a:blip r:embed="rId13"/>
                <a:stretch>
                  <a:fillRect l="-23" t="-178" r="3" b="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4892934" y="4239558"/>
                <a:ext cx="1296027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l-GR" altLang="zh-CN" sz="2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𝛺</m:t>
                    </m:r>
                  </m:oMath>
                </a14:m>
                <a:r>
                  <a:rPr kumimoji="0" lang="zh-CN" altLang="en-US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23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⸦ </a:t>
                </a:r>
                <a:r>
                  <a:rPr kumimoji="0" lang="en-US" altLang="zh-CN" sz="23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kumimoji="0" lang="en-US" altLang="zh-CN" sz="23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endParaRPr kumimoji="0" lang="zh-CN" altLang="en-US" sz="23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934" y="4239558"/>
                <a:ext cx="1296027" cy="353943"/>
              </a:xfrm>
              <a:prstGeom prst="rect">
                <a:avLst/>
              </a:prstGeom>
              <a:blipFill rotWithShape="1">
                <a:blip r:embed="rId14"/>
                <a:stretch>
                  <a:fillRect l="-20" t="-20716" r="19" b="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2372854" y="3190703"/>
                <a:ext cx="329228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CN" sz="2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4F5F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𝛺</m:t>
                      </m:r>
                    </m:oMath>
                  </m:oMathPara>
                </a14:m>
                <a:endParaRPr kumimoji="0" lang="zh-CN" altLang="en-US" sz="2300" b="0" i="1" u="none" strike="noStrike" kern="1200" cap="none" spc="0" normalizeH="0" baseline="0" noProof="0" dirty="0">
                  <a:ln>
                    <a:noFill/>
                  </a:ln>
                  <a:solidFill>
                    <a:srgbClr val="F4F5F6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854" y="3190703"/>
                <a:ext cx="329228" cy="353943"/>
              </a:xfrm>
              <a:prstGeom prst="rect">
                <a:avLst/>
              </a:prstGeom>
              <a:blipFill rotWithShape="1">
                <a:blip r:embed="rId15"/>
                <a:stretch>
                  <a:fillRect l="-150" t="-131" r="4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752285" y="2992152"/>
                <a:ext cx="425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4F5F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4F5F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285" y="2992152"/>
                <a:ext cx="425373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46" t="-9" r="28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154 C 0.01042 -0.01388 0.03126 -0.0475 0.05799 -0.07341 C 0.08438 -0.09932 0.14046 -0.12092 0.17987 -0.12215 C 0.21876 -0.12277 0.26823 -0.08328 0.29167 -0.07311 " pathEditMode="relative" rAng="-177120" ptsTypes="assa">
                                      <p:cBhvr>
                                        <p:cTn id="3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6" grpId="1" bldLvl="0" animBg="1"/>
      <p:bldP spid="33" grpId="0"/>
      <p:bldP spid="34" grpId="0"/>
      <p:bldP spid="36" grpId="0"/>
      <p:bldP spid="37" grpId="0"/>
      <p:bldP spid="3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550506" y="2369567"/>
            <a:ext cx="6053138" cy="12128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500380" marR="0" lvl="0" indent="-50038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（掷双骰子问题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续）掷两颗骰子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则样本空间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4"/>
          <p:cNvGraphicFramePr>
            <a:graphicFrameLocks noChangeAspect="1"/>
          </p:cNvGraphicFramePr>
          <p:nvPr/>
        </p:nvGraphicFramePr>
        <p:xfrm>
          <a:off x="2674456" y="3618929"/>
          <a:ext cx="40068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0" name="Equation" r:id="rId1" imgW="1701800" imgH="76200" progId="Equation.DSMT4">
                  <p:embed/>
                </p:oleObj>
              </mc:Choice>
              <mc:Fallback>
                <p:oleObj name="Equation" r:id="rId1" imgW="1701800" imgH="76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456" y="3618929"/>
                        <a:ext cx="40068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22"/>
          <p:cNvSpPr>
            <a:spLocks noChangeArrowheads="1"/>
          </p:cNvSpPr>
          <p:nvPr/>
        </p:nvSpPr>
        <p:spPr bwMode="auto">
          <a:xfrm>
            <a:off x="1542569" y="4072954"/>
            <a:ext cx="1116012" cy="7175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0000FF"/>
              </a:buClr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5"/>
          <p:cNvGraphicFramePr>
            <a:graphicFrameLocks noChangeAspect="1"/>
          </p:cNvGraphicFramePr>
          <p:nvPr/>
        </p:nvGraphicFramePr>
        <p:xfrm>
          <a:off x="2491894" y="4239642"/>
          <a:ext cx="45386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51" name="Equation" r:id="rId3" imgW="1981200" imgH="76200" progId="Equation.DSMT4">
                  <p:embed/>
                </p:oleObj>
              </mc:Choice>
              <mc:Fallback>
                <p:oleObj name="Equation" r:id="rId3" imgW="1981200" imgH="76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894" y="4239642"/>
                        <a:ext cx="4538662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122"/>
              <p:cNvSpPr>
                <a:spLocks noChangeArrowheads="1"/>
              </p:cNvSpPr>
              <p:nvPr/>
            </p:nvSpPr>
            <p:spPr bwMode="auto">
              <a:xfrm>
                <a:off x="1542569" y="4763732"/>
                <a:ext cx="5214937" cy="717119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anchor="ctr">
                <a:spAutoFit/>
              </a:bodyPr>
              <a:lstStyle/>
              <a:p>
                <a:pPr marL="533400" marR="0" lvl="0" indent="-533400" algn="l" defTabSz="914400" rtl="0" eaLnBrk="1" fontAlgn="base" latinLnBrk="0" hangingPunct="1">
                  <a:lnSpc>
                    <a:spcPct val="145000"/>
                  </a:lnSpc>
                  <a:spcBef>
                    <a:spcPct val="0"/>
                  </a:spcBef>
                  <a:spcAft>
                    <a:spcPct val="40000"/>
                  </a:spcAft>
                  <a:buClr>
                    <a:srgbClr val="0000FF"/>
                  </a:buClr>
                  <a:buSzTx/>
                  <a:buFontTx/>
                  <a:buNone/>
                  <a:defRPr/>
                </a:pP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 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</a:t>
                </a:r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kumimoji="0" lang="el-GR" altLang="zh-C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𝛺</m:t>
                    </m:r>
                  </m:oMath>
                </a14:m>
                <a:r>
                  <a:rPr kumimoji="0" lang="zh-C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上的二维随机变量</a:t>
                </a:r>
                <a:r>
                  <a:rPr kumimoji="0" lang="en-US" altLang="zh-C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</a:t>
                </a:r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2569" y="4763732"/>
                <a:ext cx="5214937" cy="717119"/>
              </a:xfrm>
              <a:prstGeom prst="rect">
                <a:avLst/>
              </a:prstGeom>
              <a:blipFill rotWithShape="1">
                <a:blip r:embed="rId5"/>
                <a:stretch>
                  <a:fillRect l="-3" t="-83" r="9" b="23"/>
                </a:stretch>
              </a:blipFill>
              <a:ln w="9525" algn="ctr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 bwMode="auto">
          <a:xfrm>
            <a:off x="1213956" y="1718692"/>
            <a:ext cx="6316663" cy="739775"/>
            <a:chOff x="1504908" y="1002485"/>
            <a:chExt cx="6316749" cy="738664"/>
          </a:xfrm>
        </p:grpSpPr>
        <p:sp>
          <p:nvSpPr>
            <p:cNvPr id="12" name="Rectangle 122"/>
            <p:cNvSpPr>
              <a:spLocks noChangeArrowheads="1"/>
            </p:cNvSpPr>
            <p:nvPr/>
          </p:nvSpPr>
          <p:spPr bwMode="auto">
            <a:xfrm>
              <a:off x="1833525" y="1002485"/>
              <a:ext cx="5988132" cy="73866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anchor="ctr">
              <a:spAutoFit/>
            </a:bodyPr>
            <a:lstStyle/>
            <a:p>
              <a:pPr marL="457200" marR="0" lvl="0" indent="-45720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80000"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也可以是与样本相联系的某两个数量</a:t>
              </a: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18" descr="E:\MB00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4908" y="127113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491894" y="3582417"/>
                <a:ext cx="602812" cy="523220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l-GR" altLang="zh-C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𝛺</m:t>
                      </m:r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894" y="3582417"/>
                <a:ext cx="602812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26" t="-73" r="58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连续随机变量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010987" y="1790162"/>
            <a:ext cx="6030913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如何从整体上研究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 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即研究形如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1017337" y="2145762"/>
          <a:ext cx="63833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28" name="Equation" r:id="rId1" imgW="92659200" imgH="8534400" progId="Equation.DSMT4">
                  <p:embed/>
                </p:oleObj>
              </mc:Choice>
              <mc:Fallback>
                <p:oleObj name="Equation" r:id="rId1" imgW="92659200" imgH="8534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337" y="2145762"/>
                        <a:ext cx="6383338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3"/>
          <p:cNvGraphicFramePr>
            <a:graphicFrameLocks noChangeAspect="1"/>
          </p:cNvGraphicFramePr>
          <p:nvPr/>
        </p:nvGraphicFramePr>
        <p:xfrm>
          <a:off x="4546350" y="2820449"/>
          <a:ext cx="29210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929" name="Equation" r:id="rId3" imgW="1269365" imgH="190500" progId="Photoshop.Image.8">
                  <p:embed/>
                </p:oleObj>
              </mc:Choice>
              <mc:Fallback>
                <p:oleObj name="Equation" r:id="rId3" imgW="1269365" imgH="190500" progId="Photoshop.Image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6350" y="2820449"/>
                        <a:ext cx="2921000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5"/>
          <p:cNvSpPr txBox="1">
            <a:spLocks noChangeArrowheads="1"/>
          </p:cNvSpPr>
          <p:nvPr/>
        </p:nvSpPr>
        <p:spPr bwMode="auto">
          <a:xfrm>
            <a:off x="999875" y="3114137"/>
            <a:ext cx="2074862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的事件的概率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Box 85"/>
          <p:cNvSpPr txBox="1">
            <a:spLocks noChangeArrowheads="1"/>
          </p:cNvSpPr>
          <p:nvPr/>
        </p:nvSpPr>
        <p:spPr bwMode="auto">
          <a:xfrm>
            <a:off x="980825" y="3515774"/>
            <a:ext cx="6097587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为此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须与一维情形类似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研究二维的分布函数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"/>
          <p:cNvGrpSpPr/>
          <p:nvPr/>
        </p:nvGrpSpPr>
        <p:grpSpPr bwMode="auto">
          <a:xfrm>
            <a:off x="2295513" y="4279741"/>
            <a:ext cx="6129703" cy="465138"/>
            <a:chOff x="2256327" y="4694244"/>
            <a:chExt cx="6129787" cy="464982"/>
          </a:xfrm>
        </p:grpSpPr>
        <p:sp>
          <p:nvSpPr>
            <p:cNvPr id="12" name="TextBox 85"/>
            <p:cNvSpPr txBox="1">
              <a:spLocks noChangeArrowheads="1"/>
            </p:cNvSpPr>
            <p:nvPr/>
          </p:nvSpPr>
          <p:spPr bwMode="auto">
            <a:xfrm>
              <a:off x="2256327" y="4704354"/>
              <a:ext cx="6048458" cy="44593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为一个二维随机变量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对任意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对象 30"/>
            <p:cNvGraphicFramePr>
              <a:graphicFrameLocks noChangeAspect="1"/>
            </p:cNvGraphicFramePr>
            <p:nvPr/>
          </p:nvGraphicFramePr>
          <p:xfrm>
            <a:off x="6962107" y="4694244"/>
            <a:ext cx="1424007" cy="4649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930" name="Equation" r:id="rId5" imgW="622300" imgH="203200" progId="Equation.DSMT4">
                    <p:embed/>
                  </p:oleObj>
                </mc:Choice>
                <mc:Fallback>
                  <p:oleObj name="Equation" r:id="rId5" imgW="622300" imgH="203200" progId="Equation.DSMT4">
                    <p:embed/>
                    <p:pic>
                      <p:nvPicPr>
                        <p:cNvPr id="0" name="对象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62107" y="4694244"/>
                          <a:ext cx="1424007" cy="4649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组合 2"/>
          <p:cNvGrpSpPr/>
          <p:nvPr/>
        </p:nvGrpSpPr>
        <p:grpSpPr bwMode="auto">
          <a:xfrm>
            <a:off x="942483" y="4729007"/>
            <a:ext cx="4489425" cy="457552"/>
            <a:chOff x="323850" y="5318125"/>
            <a:chExt cx="4628697" cy="488849"/>
          </a:xfrm>
        </p:grpSpPr>
        <p:sp>
          <p:nvSpPr>
            <p:cNvPr id="15" name="TextBox 85"/>
            <p:cNvSpPr txBox="1">
              <a:spLocks noChangeArrowheads="1"/>
            </p:cNvSpPr>
            <p:nvPr/>
          </p:nvSpPr>
          <p:spPr bwMode="auto">
            <a:xfrm>
              <a:off x="323850" y="5318125"/>
              <a:ext cx="2265938" cy="47680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二元函数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对象 5"/>
            <p:cNvGraphicFramePr>
              <a:graphicFrameLocks noChangeAspect="1"/>
            </p:cNvGraphicFramePr>
            <p:nvPr/>
          </p:nvGraphicFramePr>
          <p:xfrm>
            <a:off x="1602091" y="5350094"/>
            <a:ext cx="3350456" cy="456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931" name="Equation" r:id="rId7" imgW="1397000" imgH="190500" progId="Equation.DSMT4">
                    <p:embed/>
                  </p:oleObj>
                </mc:Choice>
                <mc:Fallback>
                  <p:oleObj name="Equation" r:id="rId7" imgW="1397000" imgH="1905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2091" y="5350094"/>
                          <a:ext cx="3350456" cy="456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Box 85"/>
          <p:cNvSpPr txBox="1">
            <a:spLocks noChangeArrowheads="1"/>
          </p:cNvSpPr>
          <p:nvPr/>
        </p:nvSpPr>
        <p:spPr bwMode="auto">
          <a:xfrm>
            <a:off x="5333686" y="4729007"/>
            <a:ext cx="3810314" cy="4462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二维随机变量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948833" y="5195726"/>
            <a:ext cx="5956502" cy="44627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联合分布函数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(joint distribution function).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 bwMode="auto">
          <a:xfrm>
            <a:off x="674195" y="4289264"/>
            <a:ext cx="1920376" cy="446276"/>
            <a:chOff x="920700" y="2499518"/>
            <a:chExt cx="1919309" cy="446465"/>
          </a:xfrm>
        </p:grpSpPr>
        <p:sp>
          <p:nvSpPr>
            <p:cNvPr id="21" name="TextBox 38"/>
            <p:cNvSpPr txBox="1">
              <a:spLocks noChangeArrowheads="1"/>
            </p:cNvSpPr>
            <p:nvPr/>
          </p:nvSpPr>
          <p:spPr bwMode="auto">
            <a:xfrm>
              <a:off x="1190425" y="2499518"/>
              <a:ext cx="1649584" cy="4464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2.2.2</a:t>
              </a:r>
              <a:endPara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700" y="2586398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86682" y="2336221"/>
            <a:ext cx="313324" cy="405648"/>
            <a:chOff x="3467314" y="5170223"/>
            <a:chExt cx="313324" cy="405648"/>
          </a:xfrm>
        </p:grpSpPr>
        <p:sp>
          <p:nvSpPr>
            <p:cNvPr id="24" name="矩形 23"/>
            <p:cNvSpPr/>
            <p:nvPr/>
          </p:nvSpPr>
          <p:spPr>
            <a:xfrm>
              <a:off x="3521708" y="5190861"/>
              <a:ext cx="204537" cy="38501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25"/>
          <p:cNvGrpSpPr/>
          <p:nvPr/>
        </p:nvGrpSpPr>
        <p:grpSpPr>
          <a:xfrm>
            <a:off x="1786781" y="2338558"/>
            <a:ext cx="313324" cy="405648"/>
            <a:chOff x="3467314" y="5170223"/>
            <a:chExt cx="313324" cy="405648"/>
          </a:xfrm>
        </p:grpSpPr>
        <p:sp>
          <p:nvSpPr>
            <p:cNvPr id="27" name="矩形 26"/>
            <p:cNvSpPr/>
            <p:nvPr/>
          </p:nvSpPr>
          <p:spPr>
            <a:xfrm>
              <a:off x="3521708" y="5190861"/>
              <a:ext cx="204537" cy="38501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1088735" y="2349714"/>
            <a:ext cx="313324" cy="405648"/>
            <a:chOff x="3467314" y="5170223"/>
            <a:chExt cx="313324" cy="405648"/>
          </a:xfrm>
        </p:grpSpPr>
        <p:sp>
          <p:nvSpPr>
            <p:cNvPr id="31" name="矩形 30"/>
            <p:cNvSpPr/>
            <p:nvPr/>
          </p:nvSpPr>
          <p:spPr>
            <a:xfrm>
              <a:off x="3521708" y="5190861"/>
              <a:ext cx="204537" cy="38501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矩形 31"/>
                <p:cNvSpPr/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oMath>
                    </m:oMathPara>
                  </a14:m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mc:Choice>
          <mc:Fallback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314" y="5170223"/>
                  <a:ext cx="313324" cy="3693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7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45" name="Rectangle 122"/>
          <p:cNvSpPr>
            <a:spLocks noChangeArrowheads="1"/>
          </p:cNvSpPr>
          <p:nvPr/>
        </p:nvSpPr>
        <p:spPr bwMode="auto">
          <a:xfrm>
            <a:off x="729498" y="1879359"/>
            <a:ext cx="4321175" cy="5476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45000"/>
              </a:lnSpc>
              <a:spcBef>
                <a:spcPct val="0"/>
              </a:spcBef>
              <a:spcAft>
                <a:spcPct val="40000"/>
              </a:spcAft>
              <a:buClr>
                <a:srgbClr val="0000FF"/>
              </a:buClr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联合分布函数的性质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6" name="Object 9"/>
          <p:cNvGraphicFramePr>
            <a:graphicFrameLocks noChangeAspect="1"/>
          </p:cNvGraphicFramePr>
          <p:nvPr/>
        </p:nvGraphicFramePr>
        <p:xfrm>
          <a:off x="1605798" y="2701684"/>
          <a:ext cx="10620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1" name="Equation" r:id="rId1" imgW="393700" imgH="76200" progId="Equation.DSMT4">
                  <p:embed/>
                </p:oleObj>
              </mc:Choice>
              <mc:Fallback>
                <p:oleObj name="Equation" r:id="rId1" imgW="393700" imgH="76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798" y="2701684"/>
                        <a:ext cx="1062037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734260" y="3084272"/>
            <a:ext cx="1954213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是另一变元的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737436" y="3477972"/>
            <a:ext cx="2620962" cy="1154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单调不减函数（对于每个变元是非降函数）；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729498" y="2338147"/>
            <a:ext cx="2628900" cy="8001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对于固定的一个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变元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" name="Rectangle 8"/>
          <p:cNvSpPr>
            <a:spLocks noChangeArrowheads="1"/>
          </p:cNvSpPr>
          <p:nvPr/>
        </p:nvSpPr>
        <p:spPr bwMode="auto">
          <a:xfrm>
            <a:off x="729498" y="2309572"/>
            <a:ext cx="511175" cy="4460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461" y="2427047"/>
            <a:ext cx="4846740" cy="33957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11395" y="2219768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35" name="Group 25"/>
          <p:cNvGrpSpPr/>
          <p:nvPr/>
        </p:nvGrpSpPr>
        <p:grpSpPr bwMode="auto">
          <a:xfrm>
            <a:off x="578705" y="2692981"/>
            <a:ext cx="2354263" cy="446087"/>
            <a:chOff x="849" y="1241"/>
            <a:chExt cx="2093" cy="397"/>
          </a:xfrm>
        </p:grpSpPr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2322" y="1241"/>
              <a:ext cx="620" cy="39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7" name="Object 27"/>
            <p:cNvGraphicFramePr>
              <a:graphicFrameLocks noChangeAspect="1"/>
            </p:cNvGraphicFramePr>
            <p:nvPr/>
          </p:nvGraphicFramePr>
          <p:xfrm>
            <a:off x="849" y="1311"/>
            <a:ext cx="1510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922" name="Equation" r:id="rId1" imgW="939800" imgH="76200" progId="Equation.DSMT4">
                    <p:embed/>
                  </p:oleObj>
                </mc:Choice>
                <mc:Fallback>
                  <p:oleObj name="Equation" r:id="rId1" imgW="939800" imgH="762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1311"/>
                          <a:ext cx="1510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43"/>
          <p:cNvGraphicFramePr>
            <a:graphicFrameLocks noChangeAspect="1"/>
          </p:cNvGraphicFramePr>
          <p:nvPr/>
        </p:nvGraphicFramePr>
        <p:xfrm>
          <a:off x="569148" y="1876388"/>
          <a:ext cx="87630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23" name="Equation" r:id="rId3" imgW="393700" imgH="76200" progId="Equation.DSMT4">
                  <p:embed/>
                </p:oleObj>
              </mc:Choice>
              <mc:Fallback>
                <p:oleObj name="Equation" r:id="rId3" imgW="393700" imgH="762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148" y="1876388"/>
                        <a:ext cx="876300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1394648" y="1839875"/>
            <a:ext cx="3492500" cy="4206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64776" tIns="32388" rIns="64776" bIns="3238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对每个变元都是右连续；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6"/>
              <p:cNvSpPr>
                <a:spLocks noChangeArrowheads="1"/>
              </p:cNvSpPr>
              <p:nvPr/>
            </p:nvSpPr>
            <p:spPr bwMode="auto">
              <a:xfrm>
                <a:off x="585119" y="4620452"/>
                <a:ext cx="3727096" cy="800219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对于任意两点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), (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，若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kumimoji="0" lang="en-US" altLang="zh-CN" sz="23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kumimoji="0" lang="en-US" altLang="zh-CN" sz="23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kumimoji="0" lang="en-US" altLang="zh-CN" sz="2300" b="0" i="1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y</a:t>
                </a:r>
                <a:r>
                  <a:rPr kumimoji="0" lang="en-US" altLang="zh-CN" sz="2300" b="0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kumimoji="0" lang="zh-CN" altLang="en-US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</a:t>
                </a:r>
                <a:endPara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1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119" y="4620452"/>
                <a:ext cx="3727096" cy="800219"/>
              </a:xfrm>
              <a:prstGeom prst="rect">
                <a:avLst/>
              </a:prstGeom>
              <a:blipFill rotWithShape="1">
                <a:blip r:embed="rId5"/>
                <a:stretch>
                  <a:fillRect l="-8" t="-24" r="15" b="-596"/>
                </a:stretch>
              </a:blipFill>
              <a:ln w="9525" algn="ctr">
                <a:noFill/>
                <a:miter lim="8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6"/>
          <p:cNvSpPr>
            <a:spLocks noChangeArrowheads="1"/>
          </p:cNvSpPr>
          <p:nvPr/>
        </p:nvSpPr>
        <p:spPr bwMode="auto">
          <a:xfrm>
            <a:off x="177068" y="2685043"/>
            <a:ext cx="474662" cy="4460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0" name="Rectangle 56"/>
          <p:cNvSpPr>
            <a:spLocks noChangeArrowheads="1"/>
          </p:cNvSpPr>
          <p:nvPr/>
        </p:nvSpPr>
        <p:spPr bwMode="auto">
          <a:xfrm>
            <a:off x="208786" y="1766850"/>
            <a:ext cx="438150" cy="4476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Rectangle 56"/>
          <p:cNvSpPr>
            <a:spLocks noChangeArrowheads="1"/>
          </p:cNvSpPr>
          <p:nvPr/>
        </p:nvSpPr>
        <p:spPr bwMode="auto">
          <a:xfrm>
            <a:off x="261269" y="4599817"/>
            <a:ext cx="474662" cy="44627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215" y="2869004"/>
            <a:ext cx="4831785" cy="2974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69" y="5856465"/>
            <a:ext cx="4487045" cy="420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192" y="2765230"/>
            <a:ext cx="3415500" cy="346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70" y="3151768"/>
            <a:ext cx="4059001" cy="346500"/>
          </a:xfrm>
          <a:prstGeom prst="rect">
            <a:avLst/>
          </a:prstGeom>
        </p:spPr>
      </p:pic>
      <p:sp>
        <p:nvSpPr>
          <p:cNvPr id="19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22"/>
          <p:cNvSpPr>
            <a:spLocks noChangeArrowheads="1"/>
          </p:cNvSpPr>
          <p:nvPr/>
        </p:nvSpPr>
        <p:spPr bwMode="auto">
          <a:xfrm>
            <a:off x="1342846" y="1879359"/>
            <a:ext cx="5002212" cy="5349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作为整体有联合分布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22"/>
          <p:cNvSpPr>
            <a:spLocks noChangeArrowheads="1"/>
          </p:cNvSpPr>
          <p:nvPr/>
        </p:nvSpPr>
        <p:spPr bwMode="auto">
          <a:xfrm>
            <a:off x="2036583" y="2338573"/>
            <a:ext cx="7107417" cy="83099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作为单个的随机变量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其分布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记作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4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与联合分布有什么关系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60446" y="3833102"/>
          <a:ext cx="42481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7" name="Equation" r:id="rId1" imgW="2387600" imgH="114300" progId="Equation.DSMT4">
                  <p:embed/>
                </p:oleObj>
              </mc:Choice>
              <mc:Fallback>
                <p:oleObj name="Equation" r:id="rId1" imgW="2387600" imgH="114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446" y="3833102"/>
                        <a:ext cx="424815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22"/>
          <p:cNvSpPr>
            <a:spLocks noChangeArrowheads="1"/>
          </p:cNvSpPr>
          <p:nvPr/>
        </p:nvSpPr>
        <p:spPr bwMode="auto">
          <a:xfrm>
            <a:off x="1170823" y="4347878"/>
            <a:ext cx="1196975" cy="5349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若令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856623" y="4444715"/>
          <a:ext cx="11461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8" name="Equation" r:id="rId3" imgW="546100" imgH="76200" progId="Equation.DSMT4">
                  <p:embed/>
                </p:oleObj>
              </mc:Choice>
              <mc:Fallback>
                <p:oleObj name="Equation" r:id="rId3" imgW="546100" imgH="762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6623" y="4444715"/>
                        <a:ext cx="11461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704348" y="4927315"/>
          <a:ext cx="285432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29" name="Equation" r:id="rId5" imgW="1600200" imgH="241300" progId="Equation.DSMT4">
                  <p:embed/>
                </p:oleObj>
              </mc:Choice>
              <mc:Fallback>
                <p:oleObj name="Equation" r:id="rId5" imgW="1600200" imgH="241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348" y="4927315"/>
                        <a:ext cx="285432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8"/>
          <p:cNvGraphicFramePr>
            <a:graphicFrameLocks noChangeAspect="1"/>
          </p:cNvGraphicFramePr>
          <p:nvPr/>
        </p:nvGraphicFramePr>
        <p:xfrm>
          <a:off x="5466598" y="4708240"/>
          <a:ext cx="13525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30" name="Equation" r:id="rId7" imgW="558800" imgH="266700" progId="Equation.DSMT4">
                  <p:embed/>
                </p:oleObj>
              </mc:Choice>
              <mc:Fallback>
                <p:oleObj name="Equation" r:id="rId7" imgW="558800" imgH="2667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6598" y="4708240"/>
                        <a:ext cx="135255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2"/>
          <p:cNvSpPr>
            <a:spLocks noChangeArrowheads="1"/>
          </p:cNvSpPr>
          <p:nvPr/>
        </p:nvSpPr>
        <p:spPr bwMode="auto">
          <a:xfrm>
            <a:off x="1170823" y="5438490"/>
            <a:ext cx="6864350" cy="8016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正是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称为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(marginal)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同理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1905013" y="5818696"/>
          <a:ext cx="232251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31" name="Equation" r:id="rId9" imgW="1333500" imgH="228600" progId="Equation.DSMT4">
                  <p:embed/>
                </p:oleObj>
              </mc:Choice>
              <mc:Fallback>
                <p:oleObj name="Equation" r:id="rId9" imgW="1333500" imgH="228600" progId="Equation.DSMT4">
                  <p:embed/>
                  <p:pic>
                    <p:nvPicPr>
                      <p:cNvPr id="0" name="对象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13" y="5818696"/>
                        <a:ext cx="232251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0"/>
          <p:cNvSpPr>
            <a:spLocks noChangeArrowheads="1"/>
          </p:cNvSpPr>
          <p:nvPr/>
        </p:nvSpPr>
        <p:spPr bwMode="auto">
          <a:xfrm>
            <a:off x="4164848" y="5795678"/>
            <a:ext cx="3025775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边缘分布函数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5118935" y="4384390"/>
            <a:ext cx="2397125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是必然事件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于是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2915485" y="4385978"/>
            <a:ext cx="2592388" cy="446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｛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取一切值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｝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39"/>
          <p:cNvGrpSpPr/>
          <p:nvPr/>
        </p:nvGrpSpPr>
        <p:grpSpPr bwMode="auto">
          <a:xfrm>
            <a:off x="1082496" y="2363546"/>
            <a:ext cx="1044575" cy="447675"/>
            <a:chOff x="1497178" y="1951822"/>
            <a:chExt cx="1044700" cy="446276"/>
          </a:xfrm>
        </p:grpSpPr>
        <p:sp>
          <p:nvSpPr>
            <p:cNvPr id="19" name="矩形 18"/>
            <p:cNvSpPr/>
            <p:nvPr/>
          </p:nvSpPr>
          <p:spPr>
            <a:xfrm>
              <a:off x="1767085" y="1951822"/>
              <a:ext cx="774793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问题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Picture 18" descr="E:\MB0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178" y="2031426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83782" y="1158388"/>
            <a:ext cx="5165242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二维随机变量与联合分布函数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116905" y="2746641"/>
            <a:ext cx="6791325" cy="1054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则称是二维离散型随机变量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并称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6"/>
          <p:cNvGraphicFramePr>
            <a:graphicFrameLocks noChangeAspect="1"/>
          </p:cNvGraphicFramePr>
          <p:nvPr/>
        </p:nvGraphicFramePr>
        <p:xfrm>
          <a:off x="1190723" y="3273708"/>
          <a:ext cx="315277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3" name="Equation" r:id="rId1" imgW="40233600" imgH="6096000" progId="Equation.DSMT4">
                  <p:embed/>
                </p:oleObj>
              </mc:Choice>
              <mc:Fallback>
                <p:oleObj name="Equation" r:id="rId1" imgW="40233600" imgH="60960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723" y="3273708"/>
                        <a:ext cx="3152775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85"/>
          <p:cNvSpPr txBox="1">
            <a:spLocks noChangeArrowheads="1"/>
          </p:cNvSpPr>
          <p:nvPr/>
        </p:nvSpPr>
        <p:spPr bwMode="auto">
          <a:xfrm>
            <a:off x="1116905" y="3804755"/>
            <a:ext cx="8364552" cy="5732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定义为二维离散型随机变量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联合分布律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TextBox 85"/>
          <p:cNvSpPr txBox="1">
            <a:spLocks noChangeArrowheads="1"/>
          </p:cNvSpPr>
          <p:nvPr/>
        </p:nvSpPr>
        <p:spPr bwMode="auto">
          <a:xfrm>
            <a:off x="1116905" y="4363555"/>
            <a:ext cx="3300412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通常可以用表格表示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6" name="TextBox 38"/>
          <p:cNvSpPr txBox="1">
            <a:spLocks noChangeArrowheads="1"/>
          </p:cNvSpPr>
          <p:nvPr/>
        </p:nvSpPr>
        <p:spPr bwMode="auto">
          <a:xfrm>
            <a:off x="1116905" y="1859383"/>
            <a:ext cx="6791325" cy="12157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2.2.3  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若二维随机变量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的所有可能取值是有限对或者无穷可列对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1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)(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=1,2,…)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89071" y="3243611"/>
            <a:ext cx="16417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=1,2,…)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6"/>
          <p:cNvGrpSpPr/>
          <p:nvPr/>
        </p:nvGrpSpPr>
        <p:grpSpPr bwMode="auto">
          <a:xfrm>
            <a:off x="1943100" y="2009140"/>
            <a:ext cx="5065395" cy="2233930"/>
            <a:chOff x="1094689" y="202550"/>
            <a:chExt cx="3194450" cy="1623513"/>
          </a:xfrm>
        </p:grpSpPr>
        <p:graphicFrame>
          <p:nvGraphicFramePr>
            <p:cNvPr id="7" name="对象 1"/>
            <p:cNvGraphicFramePr>
              <a:graphicFrameLocks noChangeAspect="1"/>
            </p:cNvGraphicFramePr>
            <p:nvPr/>
          </p:nvGraphicFramePr>
          <p:xfrm>
            <a:off x="2380158" y="861093"/>
            <a:ext cx="1908981" cy="9649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024" name="Equation" r:id="rId1" imgW="2438400" imgH="990600" progId="Equation.DSMT4">
                    <p:embed/>
                  </p:oleObj>
                </mc:Choice>
                <mc:Fallback>
                  <p:oleObj name="Equation" r:id="rId1" imgW="2438400" imgH="990600" progId="Equation.DSMT4">
                    <p:embed/>
                    <p:pic>
                      <p:nvPicPr>
                        <p:cNvPr id="0" name="对象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0158" y="861093"/>
                          <a:ext cx="1908981" cy="96497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ysClr val="windowText" lastClr="00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" name="直接连接符 3"/>
            <p:cNvCxnSpPr>
              <a:cxnSpLocks noChangeShapeType="1"/>
            </p:cNvCxnSpPr>
            <p:nvPr/>
          </p:nvCxnSpPr>
          <p:spPr bwMode="auto">
            <a:xfrm flipH="1" flipV="1">
              <a:off x="1094689" y="318896"/>
              <a:ext cx="1285043" cy="436126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7"/>
            <p:cNvSpPr txBox="1">
              <a:spLocks noChangeArrowheads="1"/>
            </p:cNvSpPr>
            <p:nvPr/>
          </p:nvSpPr>
          <p:spPr bwMode="auto">
            <a:xfrm>
              <a:off x="1169589" y="318896"/>
              <a:ext cx="391509" cy="33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</a:t>
              </a:r>
              <a:endPara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19"/>
            <p:cNvSpPr txBox="1">
              <a:spLocks noChangeArrowheads="1"/>
            </p:cNvSpPr>
            <p:nvPr/>
          </p:nvSpPr>
          <p:spPr bwMode="auto">
            <a:xfrm>
              <a:off x="1926452" y="202550"/>
              <a:ext cx="479082" cy="334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endPara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" name="Object 20"/>
          <p:cNvGraphicFramePr>
            <a:graphicFrameLocks noChangeAspect="1"/>
          </p:cNvGraphicFramePr>
          <p:nvPr/>
        </p:nvGraphicFramePr>
        <p:xfrm>
          <a:off x="1312863" y="4913045"/>
          <a:ext cx="346392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5" name="Equation" r:id="rId3" imgW="1752600" imgH="215900" progId="Equation.DSMT4">
                  <p:embed/>
                </p:oleObj>
              </mc:Choice>
              <mc:Fallback>
                <p:oleObj name="Equation" r:id="rId3" imgW="1752600" imgH="215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913045"/>
                        <a:ext cx="3463925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8"/>
          <p:cNvGraphicFramePr>
            <a:graphicFrameLocks noChangeAspect="1"/>
          </p:cNvGraphicFramePr>
          <p:nvPr/>
        </p:nvGraphicFramePr>
        <p:xfrm>
          <a:off x="5338763" y="4790808"/>
          <a:ext cx="23034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6" name="Equation" r:id="rId5" imgW="1079500" imgH="444500" progId="Equation.DSMT4">
                  <p:embed/>
                </p:oleObj>
              </mc:Choice>
              <mc:Fallback>
                <p:oleObj name="Equation" r:id="rId5" imgW="1079500" imgH="4445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4790808"/>
                        <a:ext cx="230346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85"/>
          <p:cNvSpPr txBox="1">
            <a:spLocks noChangeArrowheads="1"/>
          </p:cNvSpPr>
          <p:nvPr/>
        </p:nvSpPr>
        <p:spPr bwMode="auto">
          <a:xfrm>
            <a:off x="1212850" y="4352658"/>
            <a:ext cx="3833813" cy="630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显然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联合分布律满足：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920997" y="5425326"/>
            <a:ext cx="777875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942404" y="1983573"/>
            <a:ext cx="7119938" cy="8001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373380" marR="0" lvl="0" indent="-37338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设二维离散型随机变量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的联合分布律如下表，  求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1745679" y="2404260"/>
          <a:ext cx="1935163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16" name="Equation" r:id="rId1" imgW="989965" imgH="203200" progId="Equation.DSMT4">
                  <p:embed/>
                </p:oleObj>
              </mc:Choice>
              <mc:Fallback>
                <p:oleObj name="Equation" r:id="rId1" imgW="989965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679" y="2404260"/>
                        <a:ext cx="1935163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972942" y="2404260"/>
          <a:ext cx="109537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17" name="Equation" r:id="rId3" imgW="584200" imgH="203200" progId="Equation.DSMT4">
                  <p:embed/>
                </p:oleObj>
              </mc:Choice>
              <mc:Fallback>
                <p:oleObj name="Equation" r:id="rId3" imgW="584200" imgH="203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2942" y="2404260"/>
                        <a:ext cx="1095375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571304" y="2331235"/>
            <a:ext cx="4794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及</a:t>
            </a:r>
            <a:endParaRPr kumimoji="0" lang="zh-CN" altLang="en-US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Group 80"/>
          <p:cNvGrpSpPr/>
          <p:nvPr/>
        </p:nvGrpSpPr>
        <p:grpSpPr bwMode="auto">
          <a:xfrm>
            <a:off x="4306317" y="2839235"/>
            <a:ext cx="3427412" cy="1919288"/>
            <a:chOff x="1469" y="2849"/>
            <a:chExt cx="2159" cy="1209"/>
          </a:xfrm>
        </p:grpSpPr>
        <p:grpSp>
          <p:nvGrpSpPr>
            <p:cNvPr id="20" name="Group 69"/>
            <p:cNvGrpSpPr/>
            <p:nvPr/>
          </p:nvGrpSpPr>
          <p:grpSpPr bwMode="auto">
            <a:xfrm>
              <a:off x="1655" y="2976"/>
              <a:ext cx="1814" cy="1063"/>
              <a:chOff x="975" y="2750"/>
              <a:chExt cx="1814" cy="1063"/>
            </a:xfrm>
          </p:grpSpPr>
          <p:sp>
            <p:nvSpPr>
              <p:cNvPr id="28" name="Line 37"/>
              <p:cNvSpPr>
                <a:spLocks noChangeShapeType="1"/>
              </p:cNvSpPr>
              <p:nvPr/>
            </p:nvSpPr>
            <p:spPr bwMode="auto">
              <a:xfrm flipV="1">
                <a:off x="2266" y="3322"/>
                <a:ext cx="0" cy="272"/>
              </a:xfrm>
              <a:prstGeom prst="line">
                <a:avLst/>
              </a:prstGeom>
              <a:noFill/>
              <a:ln w="38100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0" name="Group 68"/>
              <p:cNvGrpSpPr/>
              <p:nvPr/>
            </p:nvGrpSpPr>
            <p:grpSpPr bwMode="auto">
              <a:xfrm>
                <a:off x="975" y="2750"/>
                <a:ext cx="1814" cy="1063"/>
                <a:chOff x="975" y="2750"/>
                <a:chExt cx="1814" cy="1063"/>
              </a:xfrm>
            </p:grpSpPr>
            <p:sp>
              <p:nvSpPr>
                <p:cNvPr id="31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1639" y="3450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ysClr val="windowText" lastClr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grpSp>
              <p:nvGrpSpPr>
                <p:cNvPr id="32" name="Group 67"/>
                <p:cNvGrpSpPr/>
                <p:nvPr/>
              </p:nvGrpSpPr>
              <p:grpSpPr bwMode="auto">
                <a:xfrm>
                  <a:off x="975" y="2750"/>
                  <a:ext cx="1814" cy="1063"/>
                  <a:chOff x="975" y="2750"/>
                  <a:chExt cx="1814" cy="1063"/>
                </a:xfrm>
              </p:grpSpPr>
              <p:sp>
                <p:nvSpPr>
                  <p:cNvPr id="33" name="Line 3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985" y="3458"/>
                    <a:ext cx="0" cy="136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Text" lastClr="00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8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楷体" panose="02010609060101010101" pitchFamily="49" charset="-122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  <p:grpSp>
                <p:nvGrpSpPr>
                  <p:cNvPr id="34" name="Group 66"/>
                  <p:cNvGrpSpPr/>
                  <p:nvPr/>
                </p:nvGrpSpPr>
                <p:grpSpPr bwMode="auto">
                  <a:xfrm>
                    <a:off x="975" y="2750"/>
                    <a:ext cx="1814" cy="1063"/>
                    <a:chOff x="975" y="2750"/>
                    <a:chExt cx="1814" cy="1063"/>
                  </a:xfrm>
                </p:grpSpPr>
                <p:sp>
                  <p:nvSpPr>
                    <p:cNvPr id="35" name="Line 3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100" y="3331"/>
                      <a:ext cx="0" cy="136"/>
                    </a:xfrm>
                    <a:prstGeom prst="line">
                      <a:avLst/>
                    </a:prstGeom>
                    <a:noFill/>
                    <a:ln w="38100">
                      <a:solidFill>
                        <a:sysClr val="windowText" lastClr="000000"/>
                      </a:solidFill>
                      <a:rou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zh-CN" altLang="en-US" sz="28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宋体" panose="02010600030101010101" pitchFamily="2" charset="-122"/>
                        <a:cs typeface="+mn-cs"/>
                      </a:endParaRPr>
                    </a:p>
                  </p:txBody>
                </p:sp>
                <p:grpSp>
                  <p:nvGrpSpPr>
                    <p:cNvPr id="36" name="Group 65"/>
                    <p:cNvGrpSpPr/>
                    <p:nvPr/>
                  </p:nvGrpSpPr>
                  <p:grpSpPr bwMode="auto">
                    <a:xfrm>
                      <a:off x="975" y="2750"/>
                      <a:ext cx="1814" cy="1063"/>
                      <a:chOff x="975" y="2750"/>
                      <a:chExt cx="1814" cy="1063"/>
                    </a:xfrm>
                  </p:grpSpPr>
                  <p:sp>
                    <p:nvSpPr>
                      <p:cNvPr id="37" name="Line 34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618" y="3331"/>
                        <a:ext cx="0" cy="136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ysClr val="windowText" lastClr="000000"/>
                        </a:solidFill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endParaRPr kumimoji="0" lang="zh-CN" altLang="en-US" sz="2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楷体" panose="02010609060101010101" pitchFamily="49" charset="-122"/>
                          <a:ea typeface="宋体" panose="02010600030101010101" pitchFamily="2" charset="-122"/>
                          <a:cs typeface="+mn-cs"/>
                        </a:endParaRPr>
                      </a:p>
                    </p:txBody>
                  </p:sp>
                  <p:grpSp>
                    <p:nvGrpSpPr>
                      <p:cNvPr id="41" name="Group 64"/>
                      <p:cNvGrpSpPr/>
                      <p:nvPr/>
                    </p:nvGrpSpPr>
                    <p:grpSpPr bwMode="auto">
                      <a:xfrm>
                        <a:off x="975" y="2750"/>
                        <a:ext cx="1814" cy="1063"/>
                        <a:chOff x="967" y="2750"/>
                        <a:chExt cx="1814" cy="1063"/>
                      </a:xfrm>
                    </p:grpSpPr>
                    <p:sp>
                      <p:nvSpPr>
                        <p:cNvPr id="42" name="Line 3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1474" y="3183"/>
                          <a:ext cx="0" cy="408"/>
                        </a:xfrm>
                        <a:prstGeom prst="line">
                          <a:avLst/>
                        </a:prstGeom>
                        <a:noFill/>
                        <a:ln w="38100">
                          <a:solidFill>
                            <a:sysClr val="windowText" lastClr="000000"/>
                          </a:solidFill>
                          <a:rou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endParaRPr kumimoji="0" lang="zh-CN" altLang="en-US" sz="2800" b="1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楷体" panose="02010609060101010101" pitchFamily="49" charset="-122"/>
                            <a:ea typeface="宋体" panose="02010600030101010101" pitchFamily="2" charset="-122"/>
                            <a:cs typeface="+mn-cs"/>
                          </a:endParaRPr>
                        </a:p>
                      </p:txBody>
                    </p:sp>
                    <p:grpSp>
                      <p:nvGrpSpPr>
                        <p:cNvPr id="43" name="Group 63"/>
                        <p:cNvGrpSpPr/>
                        <p:nvPr/>
                      </p:nvGrpSpPr>
                      <p:grpSpPr bwMode="auto">
                        <a:xfrm>
                          <a:off x="967" y="2750"/>
                          <a:ext cx="1814" cy="1063"/>
                          <a:chOff x="975" y="2750"/>
                          <a:chExt cx="1814" cy="1063"/>
                        </a:xfrm>
                      </p:grpSpPr>
                      <p:grpSp>
                        <p:nvGrpSpPr>
                          <p:cNvPr id="44" name="Group 62"/>
                          <p:cNvGrpSpPr/>
                          <p:nvPr/>
                        </p:nvGrpSpPr>
                        <p:grpSpPr bwMode="auto">
                          <a:xfrm>
                            <a:off x="1069" y="3331"/>
                            <a:ext cx="1566" cy="395"/>
                            <a:chOff x="1069" y="3307"/>
                            <a:chExt cx="1566" cy="395"/>
                          </a:xfrm>
                        </p:grpSpPr>
                        <p:grpSp>
                          <p:nvGrpSpPr>
                            <p:cNvPr id="49" name="Group 60"/>
                            <p:cNvGrpSpPr/>
                            <p:nvPr/>
                          </p:nvGrpSpPr>
                          <p:grpSpPr bwMode="auto">
                            <a:xfrm>
                              <a:off x="1364" y="3307"/>
                              <a:ext cx="1075" cy="386"/>
                              <a:chOff x="1396" y="3352"/>
                              <a:chExt cx="1075" cy="386"/>
                            </a:xfrm>
                          </p:grpSpPr>
                          <p:sp>
                            <p:nvSpPr>
                              <p:cNvPr id="54" name="Line 27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 flipH="1">
                                <a:off x="1396" y="3352"/>
                                <a:ext cx="383" cy="386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  <p:sp>
                            <p:nvSpPr>
                              <p:cNvPr id="55" name="Line 28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 flipH="1">
                                <a:off x="1672" y="3352"/>
                                <a:ext cx="340" cy="386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  <p:sp>
                            <p:nvSpPr>
                              <p:cNvPr id="56" name="Line 29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 flipH="1">
                                <a:off x="1925" y="3354"/>
                                <a:ext cx="302" cy="384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  <p:sp>
                            <p:nvSpPr>
                              <p:cNvPr id="57" name="Line 30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 flipH="1">
                                <a:off x="2201" y="3352"/>
                                <a:ext cx="270" cy="386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</p:grpSp>
                        <p:grpSp>
                          <p:nvGrpSpPr>
                            <p:cNvPr id="50" name="Group 61"/>
                            <p:cNvGrpSpPr/>
                            <p:nvPr/>
                          </p:nvGrpSpPr>
                          <p:grpSpPr bwMode="auto">
                            <a:xfrm>
                              <a:off x="1069" y="3443"/>
                              <a:ext cx="1566" cy="259"/>
                              <a:chOff x="1085" y="3443"/>
                              <a:chExt cx="1566" cy="259"/>
                            </a:xfrm>
                          </p:grpSpPr>
                          <p:sp>
                            <p:nvSpPr>
                              <p:cNvPr id="51" name="Line 31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>
                                <a:off x="1381" y="3443"/>
                                <a:ext cx="1270" cy="0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  <p:sp>
                            <p:nvSpPr>
                              <p:cNvPr id="52" name="Line 32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>
                                <a:off x="1237" y="3566"/>
                                <a:ext cx="1348" cy="0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  <p:sp>
                            <p:nvSpPr>
                              <p:cNvPr id="53" name="Line 33"/>
                              <p:cNvSpPr>
                                <a:spLocks noChangeShapeType="1"/>
                              </p:cNvSpPr>
                              <p:nvPr/>
                            </p:nvSpPr>
                            <p:spPr bwMode="auto">
                              <a:xfrm>
                                <a:off x="1085" y="3702"/>
                                <a:ext cx="1399" cy="0"/>
                              </a:xfrm>
                              <a:prstGeom prst="line">
                                <a:avLst/>
                              </a:prstGeom>
                              <a:noFill/>
                              <a:ln w="9525">
                                <a:solidFill>
                                  <a:sysClr val="windowText" lastClr="000000"/>
                                </a:solidFill>
                                <a:round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noFill/>
                                  </a14:hiddenFill>
                                </a:ext>
                              </a:extLst>
                            </p:spPr>
                            <p:txBody>
                              <a:bodyPr/>
                              <a:lstStyle/>
                              <a:p>
                                <a:pPr marL="0" marR="0" lvl="0" indent="0" algn="l" defTabSz="914400" rtl="0" eaLnBrk="1" fontAlgn="base" latinLnBrk="0" hangingPunct="1">
                                  <a:lnSpc>
                                    <a:spcPct val="100000"/>
                                  </a:lnSpc>
                                  <a:spcBef>
                                    <a:spcPct val="0"/>
                                  </a:spcBef>
                                  <a:spcAft>
                                    <a:spcPct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defRPr/>
                                </a:pPr>
                                <a:endParaRPr kumimoji="0" lang="zh-CN" altLang="en-US" sz="2800" b="1" i="0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楷体" panose="02010609060101010101" pitchFamily="49" charset="-122"/>
                                  <a:ea typeface="宋体" panose="02010600030101010101" pitchFamily="2" charset="-122"/>
                                  <a:cs typeface="+mn-cs"/>
                                </a:endParaRPr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45" name="Group 50"/>
                          <p:cNvGrpSpPr/>
                          <p:nvPr/>
                        </p:nvGrpSpPr>
                        <p:grpSpPr bwMode="auto">
                          <a:xfrm>
                            <a:off x="975" y="2750"/>
                            <a:ext cx="1814" cy="1063"/>
                            <a:chOff x="975" y="3257"/>
                            <a:chExt cx="1814" cy="1063"/>
                          </a:xfrm>
                        </p:grpSpPr>
                        <p:sp>
                          <p:nvSpPr>
                            <p:cNvPr id="46" name="Line 51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V="1">
                              <a:off x="1519" y="3257"/>
                              <a:ext cx="0" cy="589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ysClr val="windowText" lastClr="000000"/>
                              </a:solidFill>
                              <a:round/>
                              <a:tailEnd type="triangle" w="med" len="med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defRPr/>
                              </a:pPr>
                              <a:endParaRPr kumimoji="0" lang="zh-CN" altLang="en-US" sz="28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楷体" panose="02010609060101010101" pitchFamily="49" charset="-122"/>
                                <a:ea typeface="宋体" panose="02010600030101010101" pitchFamily="2" charset="-122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47" name="Line 52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 flipH="1">
                              <a:off x="975" y="3838"/>
                              <a:ext cx="544" cy="482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ysClr val="windowText" lastClr="000000"/>
                              </a:solidFill>
                              <a:round/>
                              <a:tailEnd type="triangle" w="med" len="med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defRPr/>
                              </a:pPr>
                              <a:endParaRPr kumimoji="0" lang="zh-CN" altLang="en-US" sz="28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楷体" panose="02010609060101010101" pitchFamily="49" charset="-122"/>
                                <a:ea typeface="宋体" panose="02010600030101010101" pitchFamily="2" charset="-122"/>
                                <a:cs typeface="+mn-cs"/>
                              </a:endParaRPr>
                            </a:p>
                          </p:txBody>
                        </p:sp>
                        <p:sp>
                          <p:nvSpPr>
                            <p:cNvPr id="48" name="Line 53"/>
                            <p:cNvSpPr>
                              <a:spLocks noChangeShapeType="1"/>
                            </p:cNvSpPr>
                            <p:nvPr/>
                          </p:nvSpPr>
                          <p:spPr bwMode="auto">
                            <a:xfrm>
                              <a:off x="1519" y="3838"/>
                              <a:ext cx="1270" cy="0"/>
                            </a:xfrm>
                            <a:prstGeom prst="line">
                              <a:avLst/>
                            </a:prstGeom>
                            <a:noFill/>
                            <a:ln w="9525">
                              <a:solidFill>
                                <a:sysClr val="windowText" lastClr="000000"/>
                              </a:solidFill>
                              <a:round/>
                              <a:tailEnd type="triangle" w="med" len="med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  <p:txBody>
                            <a:bodyPr/>
                            <a:lstStyle/>
                            <a:p>
                              <a:pPr marL="0" marR="0" lvl="0" indent="0" algn="l" defTabSz="914400" rtl="0" eaLnBrk="1" fontAlgn="base" latinLnBrk="0" hangingPunct="1">
                                <a:lnSpc>
                                  <a:spcPct val="100000"/>
                                </a:lnSpc>
                                <a:spcBef>
                                  <a:spcPct val="0"/>
                                </a:spcBef>
                                <a:spcAft>
                                  <a:spcPct val="0"/>
                                </a:spcAft>
                                <a:buClrTx/>
                                <a:buSzTx/>
                                <a:buFontTx/>
                                <a:buNone/>
                                <a:defRPr/>
                              </a:pPr>
                              <a:endParaRPr kumimoji="0" lang="zh-CN" altLang="en-US" sz="2800" b="1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楷体" panose="02010609060101010101" pitchFamily="49" charset="-122"/>
                                <a:ea typeface="宋体" panose="02010600030101010101" pitchFamily="2" charset="-122"/>
                                <a:cs typeface="+mn-cs"/>
                              </a:endParaRPr>
                            </a:p>
                          </p:txBody>
                        </p:sp>
                      </p:grpSp>
                    </p:grpSp>
                  </p:grpSp>
                </p:grpSp>
              </p:grpSp>
            </p:grpSp>
          </p:grpSp>
        </p:grpSp>
        <p:sp>
          <p:nvSpPr>
            <p:cNvPr id="21" name="Text Box 70"/>
            <p:cNvSpPr txBox="1">
              <a:spLocks noChangeArrowheads="1"/>
            </p:cNvSpPr>
            <p:nvPr/>
          </p:nvSpPr>
          <p:spPr bwMode="auto">
            <a:xfrm>
              <a:off x="2200" y="3339"/>
              <a:ext cx="10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0    1     2    3    4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71"/>
            <p:cNvSpPr txBox="1">
              <a:spLocks noChangeArrowheads="1"/>
            </p:cNvSpPr>
            <p:nvPr/>
          </p:nvSpPr>
          <p:spPr bwMode="auto">
            <a:xfrm>
              <a:off x="1903" y="3521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1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Text Box 72"/>
            <p:cNvSpPr txBox="1">
              <a:spLocks noChangeArrowheads="1"/>
            </p:cNvSpPr>
            <p:nvPr/>
          </p:nvSpPr>
          <p:spPr bwMode="auto">
            <a:xfrm>
              <a:off x="1768" y="3644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2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73"/>
            <p:cNvSpPr txBox="1">
              <a:spLocks noChangeArrowheads="1"/>
            </p:cNvSpPr>
            <p:nvPr/>
          </p:nvSpPr>
          <p:spPr bwMode="auto">
            <a:xfrm>
              <a:off x="1630" y="3782"/>
              <a:ext cx="1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rPr>
                <a:t>3</a:t>
              </a:r>
              <a:endParaRPr kumimoji="0" lang="en-US" altLang="zh-CN" sz="16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5" name="Object 74"/>
            <p:cNvGraphicFramePr>
              <a:graphicFrameLocks noChangeAspect="1"/>
            </p:cNvGraphicFramePr>
            <p:nvPr/>
          </p:nvGraphicFramePr>
          <p:xfrm>
            <a:off x="1469" y="3876"/>
            <a:ext cx="161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18" name="Equation" r:id="rId5" imgW="139700" imgH="165100" progId="Equation.DSMT4">
                    <p:embed/>
                  </p:oleObj>
                </mc:Choice>
                <mc:Fallback>
                  <p:oleObj name="Equation" r:id="rId5" imgW="139700" imgH="165100" progId="Equation.DSMT4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9" y="3876"/>
                          <a:ext cx="161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76"/>
            <p:cNvGraphicFramePr>
              <a:graphicFrameLocks noChangeAspect="1"/>
            </p:cNvGraphicFramePr>
            <p:nvPr/>
          </p:nvGraphicFramePr>
          <p:xfrm>
            <a:off x="3470" y="3462"/>
            <a:ext cx="158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19" name="Equation" r:id="rId7" imgW="127000" imgH="139700" progId="Equation.DSMT4">
                    <p:embed/>
                  </p:oleObj>
                </mc:Choice>
                <mc:Fallback>
                  <p:oleObj name="Equation" r:id="rId7" imgW="127000" imgH="139700" progId="Equation.DSMT4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3462"/>
                          <a:ext cx="158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78"/>
            <p:cNvGraphicFramePr>
              <a:graphicFrameLocks noChangeAspect="1"/>
            </p:cNvGraphicFramePr>
            <p:nvPr/>
          </p:nvGraphicFramePr>
          <p:xfrm>
            <a:off x="2077" y="2849"/>
            <a:ext cx="454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9220" name="Equation" r:id="rId9" imgW="482600" imgH="203200" progId="Equation.DSMT4">
                    <p:embed/>
                  </p:oleObj>
                </mc:Choice>
                <mc:Fallback>
                  <p:oleObj name="Equation" r:id="rId9" imgW="482600" imgH="203200" progId="Equation.DSMT4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7" y="2849"/>
                          <a:ext cx="454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Text Box 81"/>
          <p:cNvSpPr txBox="1">
            <a:spLocks noChangeArrowheads="1"/>
          </p:cNvSpPr>
          <p:nvPr/>
        </p:nvSpPr>
        <p:spPr bwMode="auto">
          <a:xfrm>
            <a:off x="4977829" y="4685498"/>
            <a:ext cx="2249488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联合分布律图示</a:t>
            </a:r>
            <a:endParaRPr kumimoji="0" lang="zh-CN" altLang="en-US" sz="23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9" name="对象 58"/>
          <p:cNvGraphicFramePr>
            <a:graphicFrameLocks noChangeAspect="1"/>
          </p:cNvGraphicFramePr>
          <p:nvPr/>
        </p:nvGraphicFramePr>
        <p:xfrm>
          <a:off x="1541709" y="5466601"/>
          <a:ext cx="27019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1" name="Equation" r:id="rId11" imgW="1333500" imgH="203200" progId="Equation.DSMT4">
                  <p:embed/>
                </p:oleObj>
              </mc:Choice>
              <mc:Fallback>
                <p:oleObj name="Equation" r:id="rId11" imgW="1333500" imgH="203200" progId="Equation.DSMT4">
                  <p:embed/>
                  <p:pic>
                    <p:nvPicPr>
                      <p:cNvPr id="0" name="对象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709" y="5466601"/>
                        <a:ext cx="2701925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/>
          <p:cNvGraphicFramePr>
            <a:graphicFrameLocks noChangeAspect="1"/>
          </p:cNvGraphicFramePr>
          <p:nvPr/>
        </p:nvGraphicFramePr>
        <p:xfrm>
          <a:off x="1514722" y="5936501"/>
          <a:ext cx="1752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222" name="Equation" r:id="rId13" imgW="888365" imgH="203200" progId="Equation.DSMT4">
                  <p:embed/>
                </p:oleObj>
              </mc:Choice>
              <mc:Fallback>
                <p:oleObj name="Equation" r:id="rId13" imgW="888365" imgH="203200" progId="Equation.DSMT4">
                  <p:embed/>
                  <p:pic>
                    <p:nvPicPr>
                      <p:cNvPr id="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722" y="5936501"/>
                        <a:ext cx="1752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2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63" name="Group 23"/>
          <p:cNvGrpSpPr/>
          <p:nvPr/>
        </p:nvGrpSpPr>
        <p:grpSpPr bwMode="auto">
          <a:xfrm>
            <a:off x="1201698" y="2777323"/>
            <a:ext cx="2800526" cy="2559753"/>
            <a:chOff x="839" y="1881"/>
            <a:chExt cx="2107" cy="1925"/>
          </a:xfrm>
        </p:grpSpPr>
        <p:sp>
          <p:nvSpPr>
            <p:cNvPr id="64" name="Text Box 16"/>
            <p:cNvSpPr txBox="1">
              <a:spLocks noChangeArrowheads="1"/>
            </p:cNvSpPr>
            <p:nvPr/>
          </p:nvSpPr>
          <p:spPr bwMode="auto">
            <a:xfrm>
              <a:off x="839" y="2024"/>
              <a:ext cx="2107" cy="1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1      2      3    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1       0.1    0.3   0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       </a:t>
              </a:r>
              <a:r>
                <a:rPr lang="en-US" altLang="zh-CN" sz="24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0    0.2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lain" startAt="3"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0.1    0.1   0   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lain" startAt="3"/>
                <a:defRPr/>
              </a:pPr>
              <a:r>
                <a:rPr lang="en-US" altLang="zh-CN" sz="2400" b="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0       0.2   0</a:t>
              </a: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457200" marR="0" lvl="0" indent="-4572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AutoNum type="arabicPlain" startAt="3"/>
                <a:defRPr/>
              </a:pPr>
              <a:endPara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65" name="Group 22"/>
            <p:cNvGrpSpPr/>
            <p:nvPr/>
          </p:nvGrpSpPr>
          <p:grpSpPr bwMode="auto">
            <a:xfrm>
              <a:off x="841" y="1881"/>
              <a:ext cx="1671" cy="1632"/>
              <a:chOff x="841" y="1881"/>
              <a:chExt cx="1671" cy="1632"/>
            </a:xfrm>
          </p:grpSpPr>
          <p:sp>
            <p:nvSpPr>
              <p:cNvPr id="66" name="Line 11"/>
              <p:cNvSpPr>
                <a:spLocks noChangeShapeType="1"/>
              </p:cNvSpPr>
              <p:nvPr/>
            </p:nvSpPr>
            <p:spPr bwMode="auto">
              <a:xfrm flipV="1">
                <a:off x="875" y="2371"/>
                <a:ext cx="1637" cy="18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Line 13"/>
              <p:cNvSpPr>
                <a:spLocks noChangeShapeType="1"/>
              </p:cNvSpPr>
              <p:nvPr/>
            </p:nvSpPr>
            <p:spPr bwMode="auto">
              <a:xfrm flipH="1">
                <a:off x="1269" y="1888"/>
                <a:ext cx="0" cy="1625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H="1" flipV="1">
                <a:off x="903" y="1922"/>
                <a:ext cx="366" cy="467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69" name="Object 17"/>
              <p:cNvGraphicFramePr>
                <a:graphicFrameLocks noChangeAspect="1"/>
              </p:cNvGraphicFramePr>
              <p:nvPr/>
            </p:nvGraphicFramePr>
            <p:xfrm>
              <a:off x="841" y="2103"/>
              <a:ext cx="307" cy="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223" name="Equation" r:id="rId15" imgW="177800" imgH="165100" progId="Equation.DSMT4">
                      <p:embed/>
                    </p:oleObj>
                  </mc:Choice>
                  <mc:Fallback>
                    <p:oleObj name="Equation" r:id="rId15" imgW="177800" imgH="165100" progId="Equation.DSMT4">
                      <p:embed/>
                      <p:pic>
                        <p:nvPicPr>
                          <p:cNvPr id="0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41" y="2103"/>
                            <a:ext cx="307" cy="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9"/>
              <p:cNvGraphicFramePr>
                <a:graphicFrameLocks noChangeAspect="1"/>
              </p:cNvGraphicFramePr>
              <p:nvPr/>
            </p:nvGraphicFramePr>
            <p:xfrm>
              <a:off x="1046" y="1881"/>
              <a:ext cx="261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9224" name="Equation" r:id="rId17" imgW="139700" imgH="165100" progId="Equation.DSMT4">
                      <p:embed/>
                    </p:oleObj>
                  </mc:Choice>
                  <mc:Fallback>
                    <p:oleObj name="Equation" r:id="rId17" imgW="139700" imgH="165100" progId="Equation.DSMT4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46" y="1881"/>
                            <a:ext cx="261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5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012344" y="1879359"/>
            <a:ext cx="6359525" cy="458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为离散型二维随机变量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其分布律为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114069" y="2354021"/>
          <a:ext cx="45640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0" name="Equation" r:id="rId1" imgW="2552700" imgH="114300" progId="Equation.DSMT4">
                  <p:embed/>
                </p:oleObj>
              </mc:Choice>
              <mc:Fallback>
                <p:oleObj name="Equation" r:id="rId1" imgW="2552700" imgH="114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4069" y="2354021"/>
                        <a:ext cx="45640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5"/>
          <p:cNvSpPr txBox="1">
            <a:spLocks noChangeArrowheads="1"/>
          </p:cNvSpPr>
          <p:nvPr/>
        </p:nvSpPr>
        <p:spPr bwMode="auto">
          <a:xfrm>
            <a:off x="1018694" y="2792171"/>
            <a:ext cx="3432175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对于固定的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考虑和式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037744" y="3158884"/>
          <a:ext cx="387032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1" name="Equation" r:id="rId3" imgW="1968500" imgH="342900" progId="Equation.DSMT4">
                  <p:embed/>
                </p:oleObj>
              </mc:Choice>
              <mc:Fallback>
                <p:oleObj name="Equation" r:id="rId3" imgW="1968500" imgH="3429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744" y="3158884"/>
                        <a:ext cx="3870325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7"/>
          <p:cNvGraphicFramePr>
            <a:graphicFrameLocks noChangeAspect="1"/>
          </p:cNvGraphicFramePr>
          <p:nvPr/>
        </p:nvGraphicFramePr>
        <p:xfrm>
          <a:off x="4749800" y="3195638"/>
          <a:ext cx="347186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2" name="Equation" r:id="rId5" imgW="31089600" imgH="8534400" progId="Equation.DSMT4">
                  <p:embed/>
                </p:oleObj>
              </mc:Choice>
              <mc:Fallback>
                <p:oleObj name="Equation" r:id="rId5" imgW="31089600" imgH="85344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3195638"/>
                        <a:ext cx="3471863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8"/>
          <p:cNvGraphicFramePr>
            <a:graphicFrameLocks noChangeAspect="1"/>
          </p:cNvGraphicFramePr>
          <p:nvPr/>
        </p:nvGraphicFramePr>
        <p:xfrm>
          <a:off x="1018694" y="3889134"/>
          <a:ext cx="3944937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3" name="Equation" r:id="rId7" imgW="1459865" imgH="355600" progId="Equation.DSMT4">
                  <p:embed/>
                </p:oleObj>
              </mc:Choice>
              <mc:Fallback>
                <p:oleObj name="Equation" r:id="rId7" imgW="1459865" imgH="355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8694" y="3889134"/>
                        <a:ext cx="3944937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9"/>
          <p:cNvGraphicFramePr>
            <a:graphicFrameLocks noChangeAspect="1"/>
          </p:cNvGraphicFramePr>
          <p:nvPr/>
        </p:nvGraphicFramePr>
        <p:xfrm>
          <a:off x="4889019" y="4101859"/>
          <a:ext cx="173196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4" name="Equation" r:id="rId9" imgW="673100" imgH="190500" progId="Equation.DSMT4">
                  <p:embed/>
                </p:oleObj>
              </mc:Choice>
              <mc:Fallback>
                <p:oleObj name="Equation" r:id="rId9" imgW="673100" imgH="1905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019" y="4101859"/>
                        <a:ext cx="173196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0"/>
          <p:cNvGraphicFramePr>
            <a:graphicFrameLocks noChangeAspect="1"/>
          </p:cNvGraphicFramePr>
          <p:nvPr/>
        </p:nvGraphicFramePr>
        <p:xfrm>
          <a:off x="6532081" y="3898659"/>
          <a:ext cx="70802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55" name="Equation" r:id="rId11" imgW="279400" imgH="266700" progId="Equation.DSMT4">
                  <p:embed/>
                </p:oleObj>
              </mc:Choice>
              <mc:Fallback>
                <p:oleObj name="Equation" r:id="rId11" imgW="279400" imgH="2667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2081" y="3898659"/>
                        <a:ext cx="70802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85"/>
          <p:cNvSpPr txBox="1">
            <a:spLocks noChangeArrowheads="1"/>
          </p:cNvSpPr>
          <p:nvPr/>
        </p:nvSpPr>
        <p:spPr bwMode="auto">
          <a:xfrm>
            <a:off x="1018694" y="4947996"/>
            <a:ext cx="27622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这是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21"/>
          <p:cNvGrpSpPr/>
          <p:nvPr/>
        </p:nvGrpSpPr>
        <p:grpSpPr bwMode="auto">
          <a:xfrm>
            <a:off x="3282469" y="4692409"/>
            <a:ext cx="1641475" cy="476250"/>
            <a:chOff x="2658857" y="5357338"/>
            <a:chExt cx="2084446" cy="605058"/>
          </a:xfrm>
        </p:grpSpPr>
        <p:cxnSp>
          <p:nvCxnSpPr>
            <p:cNvPr id="16" name="直接连接符 19"/>
            <p:cNvCxnSpPr>
              <a:cxnSpLocks noChangeShapeType="1"/>
            </p:cNvCxnSpPr>
            <p:nvPr/>
          </p:nvCxnSpPr>
          <p:spPr bwMode="auto">
            <a:xfrm>
              <a:off x="2658857" y="5403711"/>
              <a:ext cx="1993831" cy="3"/>
            </a:xfrm>
            <a:prstGeom prst="line">
              <a:avLst/>
            </a:prstGeom>
            <a:noFill/>
            <a:ln w="9525" algn="ctr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85"/>
            <p:cNvSpPr txBox="1">
              <a:spLocks noChangeArrowheads="1"/>
            </p:cNvSpPr>
            <p:nvPr/>
          </p:nvSpPr>
          <p:spPr bwMode="auto">
            <a:xfrm>
              <a:off x="2862463" y="5357338"/>
              <a:ext cx="1880840" cy="60505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必然事件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9075" y="1821162"/>
            <a:ext cx="87058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从之前的</a:t>
            </a:r>
            <a:r>
              <a:rPr lang="zh-CN" altLang="en-US" sz="2200" kern="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例子可以</a:t>
            </a:r>
            <a:r>
              <a:rPr lang="zh-CN" altLang="en-US" sz="2200" kern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看出，事实上，随机变量就是随着试验结果的不同而变化的量。</a:t>
            </a:r>
            <a:endParaRPr lang="zh-CN" altLang="en-US" sz="2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38306" y="3177461"/>
            <a:ext cx="8524694" cy="1218448"/>
            <a:chOff x="327889" y="3380990"/>
            <a:chExt cx="8426578" cy="1218448"/>
          </a:xfrm>
        </p:grpSpPr>
        <p:grpSp>
          <p:nvGrpSpPr>
            <p:cNvPr id="3" name="组合 2"/>
            <p:cNvGrpSpPr/>
            <p:nvPr/>
          </p:nvGrpSpPr>
          <p:grpSpPr>
            <a:xfrm>
              <a:off x="327889" y="3380990"/>
              <a:ext cx="8426578" cy="1218448"/>
              <a:chOff x="358711" y="3429000"/>
              <a:chExt cx="8426578" cy="1218448"/>
            </a:xfrm>
          </p:grpSpPr>
          <p:sp>
            <p:nvSpPr>
              <p:cNvPr id="8" name="内容占位符 2"/>
              <p:cNvSpPr txBox="1"/>
              <p:nvPr/>
            </p:nvSpPr>
            <p:spPr bwMode="auto">
              <a:xfrm>
                <a:off x="358711" y="3429000"/>
                <a:ext cx="8426578" cy="1218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SzPct val="75000"/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0000"/>
                  <a:buFont typeface="Wingdings" panose="05000000000000000000" pitchFamily="2" charset="2"/>
                  <a:buChar char="l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130000"/>
                  </a:lnSpc>
                  <a:buClr>
                    <a:srgbClr val="000000"/>
                  </a:buClr>
                  <a:buFont typeface="Wingdings" panose="05000000000000000000" pitchFamily="2" charset="2"/>
                  <a:buNone/>
                  <a:defRPr/>
                </a:pPr>
                <a:r>
                  <a:rPr lang="en-US" altLang="zh-CN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为一随机试验，    为其样本空间，若                          为单值实函数，且对任意实数</a:t>
                </a:r>
                <a:r>
                  <a:rPr lang="en-US" altLang="zh-CN" sz="2200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，集合                        都是随机事件，则称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为随机变量，随机变量常用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200" b="1" i="1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200" kern="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等表示。</a:t>
                </a:r>
                <a:endParaRPr lang="en-US" altLang="zh-CN" sz="2200" kern="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WordArt 127"/>
              <p:cNvSpPr>
                <a:spLocks noChangeArrowheads="1" noChangeShapeType="1" noTextEdit="1"/>
              </p:cNvSpPr>
              <p:nvPr/>
            </p:nvSpPr>
            <p:spPr bwMode="auto">
              <a:xfrm>
                <a:off x="730669" y="3576074"/>
                <a:ext cx="1024878" cy="259864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定义</a:t>
                </a:r>
                <a:r>
                  <a:rPr kumimoji="0" lang="en-US" altLang="zh-CN" sz="2200" b="1" i="0" u="none" strike="noStrike" kern="1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2.1.1</a:t>
                </a:r>
                <a:endParaRPr kumimoji="0" lang="zh-CN" altLang="en-US" sz="22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1" name="Picture 62" descr="G:\ppt\资源共享课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61" y="3525722"/>
              <a:ext cx="300038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4163283" y="3307623"/>
          <a:ext cx="322263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2" name="Equation" r:id="rId2" imgW="3657600" imgH="3352800" progId="Equation.DSMT4">
                  <p:embed/>
                </p:oleObj>
              </mc:Choice>
              <mc:Fallback>
                <p:oleObj name="Equation" r:id="rId2" imgW="3657600" imgH="33528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283" y="3307623"/>
                        <a:ext cx="322263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658386" y="3322193"/>
          <a:ext cx="1854201" cy="32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3" name="Equation" r:id="rId4" imgW="24079200" imgH="4267200" progId="Equation.DSMT4">
                  <p:embed/>
                </p:oleObj>
              </mc:Choice>
              <mc:Fallback>
                <p:oleObj name="Equation" r:id="rId4" imgW="24079200" imgH="4267200" progId="Equation.DSMT4">
                  <p:embed/>
                  <p:pic>
                    <p:nvPicPr>
                      <p:cNvPr id="0" name="图片 8405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8386" y="3322193"/>
                        <a:ext cx="1854201" cy="32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4906198" y="3717937"/>
          <a:ext cx="1653534" cy="36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34" name="Equation" r:id="rId6" imgW="19507200" imgH="4267200" progId="Equation.DSMT4">
                  <p:embed/>
                </p:oleObj>
              </mc:Choice>
              <mc:Fallback>
                <p:oleObj name="Equation" r:id="rId6" imgW="19507200" imgH="4267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06198" y="3717937"/>
                        <a:ext cx="1653534" cy="361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053048" y="1957147"/>
            <a:ext cx="9080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同理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829335" y="1879359"/>
          <a:ext cx="3741738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0" name="Equation" r:id="rId1" imgW="2590800" imgH="330200" progId="Equation.DSMT4">
                  <p:embed/>
                </p:oleObj>
              </mc:Choice>
              <mc:Fallback>
                <p:oleObj name="Equation" r:id="rId1" imgW="2590800" imgH="330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9335" y="1879359"/>
                        <a:ext cx="3741738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5"/>
          <p:cNvSpPr txBox="1">
            <a:spLocks noChangeArrowheads="1"/>
          </p:cNvSpPr>
          <p:nvPr/>
        </p:nvSpPr>
        <p:spPr bwMode="auto">
          <a:xfrm>
            <a:off x="5621873" y="1960322"/>
            <a:ext cx="22320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85"/>
          <p:cNvSpPr txBox="1">
            <a:spLocks noChangeArrowheads="1"/>
          </p:cNvSpPr>
          <p:nvPr/>
        </p:nvSpPr>
        <p:spPr bwMode="auto">
          <a:xfrm>
            <a:off x="1053048" y="2517534"/>
            <a:ext cx="52451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的联合分布律写成列表形式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1703044" y="2912741"/>
            <a:ext cx="3134297" cy="3157218"/>
            <a:chOff x="1023" y="-97"/>
            <a:chExt cx="2643" cy="2852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1023" y="-97"/>
            <a:ext cx="2643" cy="28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71" name="Equation" r:id="rId3" imgW="42976800" imgH="46329600" progId="Equation.DSMT4">
                    <p:embed/>
                  </p:oleObj>
                </mc:Choice>
                <mc:Fallback>
                  <p:oleObj name="Equation" r:id="rId3" imgW="42976800" imgH="46329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3" y="-97"/>
                          <a:ext cx="2643" cy="28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10"/>
            <p:cNvGrpSpPr/>
            <p:nvPr/>
          </p:nvGrpSpPr>
          <p:grpSpPr bwMode="auto">
            <a:xfrm>
              <a:off x="1023" y="-6"/>
              <a:ext cx="2500" cy="2342"/>
              <a:chOff x="1023" y="-47"/>
              <a:chExt cx="2500" cy="2342"/>
            </a:xfrm>
          </p:grpSpPr>
          <p:grpSp>
            <p:nvGrpSpPr>
              <p:cNvPr id="13" name="Group 7"/>
              <p:cNvGrpSpPr/>
              <p:nvPr/>
            </p:nvGrpSpPr>
            <p:grpSpPr bwMode="auto">
              <a:xfrm>
                <a:off x="1029" y="-47"/>
                <a:ext cx="2494" cy="2342"/>
                <a:chOff x="1120" y="97"/>
                <a:chExt cx="2494" cy="2342"/>
              </a:xfrm>
            </p:grpSpPr>
            <p:sp>
              <p:nvSpPr>
                <p:cNvPr id="16" name="Line 5"/>
                <p:cNvSpPr>
                  <a:spLocks noChangeShapeType="1"/>
                </p:cNvSpPr>
                <p:nvPr/>
              </p:nvSpPr>
              <p:spPr bwMode="auto">
                <a:xfrm>
                  <a:off x="1116" y="393"/>
                  <a:ext cx="2498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5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7" name="Line 6"/>
                <p:cNvSpPr>
                  <a:spLocks noChangeShapeType="1"/>
                </p:cNvSpPr>
                <p:nvPr/>
              </p:nvSpPr>
              <p:spPr bwMode="auto">
                <a:xfrm flipH="1" flipV="1">
                  <a:off x="1581" y="95"/>
                  <a:ext cx="0" cy="2346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5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4" name="Line 8"/>
              <p:cNvSpPr>
                <a:spLocks noChangeShapeType="1"/>
              </p:cNvSpPr>
              <p:nvPr/>
            </p:nvSpPr>
            <p:spPr bwMode="auto">
              <a:xfrm>
                <a:off x="1021" y="1997"/>
                <a:ext cx="2495" cy="0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5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H="1">
                <a:off x="3198" y="-49"/>
                <a:ext cx="0" cy="2346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5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8" name="TextBox 85"/>
          <p:cNvSpPr txBox="1">
            <a:spLocks noChangeArrowheads="1"/>
          </p:cNvSpPr>
          <p:nvPr/>
        </p:nvSpPr>
        <p:spPr bwMode="auto">
          <a:xfrm>
            <a:off x="5042435" y="4108209"/>
            <a:ext cx="2665413" cy="1033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25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.j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分别称为是 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边缘分布律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Box 85"/>
          <p:cNvSpPr txBox="1">
            <a:spLocks noChangeArrowheads="1"/>
          </p:cNvSpPr>
          <p:nvPr/>
        </p:nvSpPr>
        <p:spPr bwMode="auto">
          <a:xfrm>
            <a:off x="4823360" y="5203584"/>
            <a:ext cx="2994025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72009" tIns="36005" rIns="72009" bIns="36005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由此得名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1290819" y="2954097"/>
            <a:ext cx="752475" cy="430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3"/>
          <p:cNvGrpSpPr/>
          <p:nvPr/>
        </p:nvGrpSpPr>
        <p:grpSpPr bwMode="auto">
          <a:xfrm>
            <a:off x="1255894" y="1879359"/>
            <a:ext cx="7343820" cy="997196"/>
            <a:chOff x="1447859" y="1070682"/>
            <a:chExt cx="7343799" cy="1330324"/>
          </a:xfrm>
        </p:grpSpPr>
        <p:sp>
          <p:nvSpPr>
            <p:cNvPr id="8" name="Text Box 15"/>
            <p:cNvSpPr txBox="1">
              <a:spLocks noChangeArrowheads="1"/>
            </p:cNvSpPr>
            <p:nvPr/>
          </p:nvSpPr>
          <p:spPr bwMode="auto">
            <a:xfrm>
              <a:off x="1447859" y="1070682"/>
              <a:ext cx="7343799" cy="133032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 （掷双骰子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续）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在此例中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写出                       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   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j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=1,…, 6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的联合分布律以及关于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，关于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的边缘分布律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2"/>
            <p:cNvGraphicFramePr>
              <a:graphicFrameLocks noChangeAspect="1"/>
            </p:cNvGraphicFramePr>
            <p:nvPr/>
          </p:nvGraphicFramePr>
          <p:xfrm>
            <a:off x="6065702" y="1242548"/>
            <a:ext cx="1641470" cy="451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094" name="Equation" r:id="rId1" imgW="27432000" imgH="4572000" progId="Equation.DSMT4">
                    <p:embed/>
                  </p:oleObj>
                </mc:Choice>
                <mc:Fallback>
                  <p:oleObj name="Equation" r:id="rId1" imgW="27432000" imgH="45720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65702" y="1242548"/>
                          <a:ext cx="1641470" cy="4510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25"/>
          <p:cNvGrpSpPr/>
          <p:nvPr/>
        </p:nvGrpSpPr>
        <p:grpSpPr bwMode="auto">
          <a:xfrm>
            <a:off x="2627698" y="3544647"/>
            <a:ext cx="3843338" cy="2895600"/>
            <a:chOff x="1212804" y="2553481"/>
            <a:chExt cx="6926299" cy="3927988"/>
          </a:xfrm>
        </p:grpSpPr>
        <p:graphicFrame>
          <p:nvGraphicFramePr>
            <p:cNvPr id="11" name="Object 4"/>
            <p:cNvGraphicFramePr>
              <a:graphicFrameLocks noChangeAspect="1"/>
            </p:cNvGraphicFramePr>
            <p:nvPr/>
          </p:nvGraphicFramePr>
          <p:xfrm>
            <a:off x="1212804" y="2588928"/>
            <a:ext cx="6926299" cy="3892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2095" name="Equation" r:id="rId3" imgW="80162400" imgH="69494400" progId="Equation.DSMT4">
                    <p:embed/>
                  </p:oleObj>
                </mc:Choice>
                <mc:Fallback>
                  <p:oleObj name="Equation" r:id="rId3" imgW="80162400" imgH="694944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2804" y="2588928"/>
                          <a:ext cx="6926299" cy="3892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2" name="直接连接符 11"/>
            <p:cNvCxnSpPr>
              <a:cxnSpLocks noChangeShapeType="1"/>
            </p:cNvCxnSpPr>
            <p:nvPr/>
          </p:nvCxnSpPr>
          <p:spPr bwMode="auto">
            <a:xfrm>
              <a:off x="1212804" y="2881305"/>
              <a:ext cx="6316749" cy="1588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</p:cxnSp>
        <p:cxnSp>
          <p:nvCxnSpPr>
            <p:cNvPr id="13" name="直接连接符 14"/>
            <p:cNvCxnSpPr>
              <a:cxnSpLocks noChangeShapeType="1"/>
            </p:cNvCxnSpPr>
            <p:nvPr/>
          </p:nvCxnSpPr>
          <p:spPr bwMode="auto">
            <a:xfrm>
              <a:off x="1285830" y="2844792"/>
              <a:ext cx="6353262" cy="1588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直接连接符 19"/>
            <p:cNvCxnSpPr>
              <a:cxnSpLocks noChangeShapeType="1"/>
            </p:cNvCxnSpPr>
            <p:nvPr/>
          </p:nvCxnSpPr>
          <p:spPr bwMode="auto">
            <a:xfrm rot="5400000">
              <a:off x="173375" y="4359684"/>
              <a:ext cx="3613993" cy="1588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连接符 20"/>
            <p:cNvCxnSpPr>
              <a:cxnSpLocks noChangeShapeType="1"/>
            </p:cNvCxnSpPr>
            <p:nvPr/>
          </p:nvCxnSpPr>
          <p:spPr bwMode="auto">
            <a:xfrm>
              <a:off x="1431882" y="6165887"/>
              <a:ext cx="6353262" cy="1588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1"/>
            <p:cNvCxnSpPr>
              <a:cxnSpLocks noChangeShapeType="1"/>
            </p:cNvCxnSpPr>
            <p:nvPr/>
          </p:nvCxnSpPr>
          <p:spPr bwMode="auto">
            <a:xfrm rot="16200000" flipH="1">
              <a:off x="5996007" y="4378337"/>
              <a:ext cx="3578275" cy="1"/>
            </a:xfrm>
            <a:prstGeom prst="line">
              <a:avLst/>
            </a:prstGeom>
            <a:noFill/>
            <a:ln w="9525" algn="ctr">
              <a:solidFill>
                <a:sysClr val="windowText" lastClr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5013" y="298453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联合分布律为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1"/>
          <p:cNvGrpSpPr/>
          <p:nvPr/>
        </p:nvGrpSpPr>
        <p:grpSpPr bwMode="auto">
          <a:xfrm>
            <a:off x="2834437" y="2512772"/>
            <a:ext cx="3573462" cy="3543300"/>
            <a:chOff x="159" y="-1924"/>
            <a:chExt cx="5275" cy="4878"/>
          </a:xfrm>
        </p:grpSpPr>
        <p:graphicFrame>
          <p:nvGraphicFramePr>
            <p:cNvPr id="16" name="Object 4"/>
            <p:cNvGraphicFramePr>
              <a:graphicFrameLocks noChangeAspect="1"/>
            </p:cNvGraphicFramePr>
            <p:nvPr/>
          </p:nvGraphicFramePr>
          <p:xfrm>
            <a:off x="159" y="-1924"/>
            <a:ext cx="5230" cy="48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088" name="Equation" r:id="rId1" imgW="85039200" imgH="79248000" progId="Equation.DSMT4">
                    <p:embed/>
                  </p:oleObj>
                </mc:Choice>
                <mc:Fallback>
                  <p:oleObj name="Equation" r:id="rId1" imgW="85039200" imgH="792480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" y="-1924"/>
                          <a:ext cx="5230" cy="48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 10"/>
            <p:cNvGrpSpPr/>
            <p:nvPr/>
          </p:nvGrpSpPr>
          <p:grpSpPr bwMode="auto">
            <a:xfrm>
              <a:off x="159" y="-1911"/>
              <a:ext cx="5275" cy="4544"/>
              <a:chOff x="159" y="-1952"/>
              <a:chExt cx="5275" cy="4544"/>
            </a:xfrm>
          </p:grpSpPr>
          <p:grpSp>
            <p:nvGrpSpPr>
              <p:cNvPr id="18" name="Group 7"/>
              <p:cNvGrpSpPr/>
              <p:nvPr/>
            </p:nvGrpSpPr>
            <p:grpSpPr bwMode="auto">
              <a:xfrm>
                <a:off x="159" y="-1952"/>
                <a:ext cx="5275" cy="4544"/>
                <a:chOff x="250" y="-1808"/>
                <a:chExt cx="5275" cy="4544"/>
              </a:xfrm>
            </p:grpSpPr>
            <p:sp>
              <p:nvSpPr>
                <p:cNvPr id="21" name="Line 5"/>
                <p:cNvSpPr>
                  <a:spLocks noChangeShapeType="1"/>
                </p:cNvSpPr>
                <p:nvPr/>
              </p:nvSpPr>
              <p:spPr bwMode="auto">
                <a:xfrm>
                  <a:off x="250" y="-1536"/>
                  <a:ext cx="5275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765" y="-1808"/>
                  <a:ext cx="0" cy="4544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楷体" panose="02010609060101010101" pitchFamily="49" charset="-122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9" name="Line 8"/>
              <p:cNvSpPr>
                <a:spLocks noChangeShapeType="1"/>
              </p:cNvSpPr>
              <p:nvPr/>
            </p:nvSpPr>
            <p:spPr bwMode="auto">
              <a:xfrm>
                <a:off x="159" y="1976"/>
                <a:ext cx="5275" cy="0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Line 9"/>
              <p:cNvSpPr>
                <a:spLocks noChangeShapeType="1"/>
              </p:cNvSpPr>
              <p:nvPr/>
            </p:nvSpPr>
            <p:spPr bwMode="auto">
              <a:xfrm>
                <a:off x="4730" y="-1930"/>
                <a:ext cx="0" cy="4499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24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45524" y="5375451"/>
            <a:ext cx="7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.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j</a:t>
            </a:r>
            <a:endParaRPr kumimoji="0" lang="zh-CN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967547" y="2337549"/>
            <a:ext cx="76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 </a:t>
            </a:r>
            <a:r>
              <a:rPr kumimoji="0" lang="en-US" altLang="zh-CN" sz="18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.</a:t>
            </a:r>
            <a:endParaRPr kumimoji="0" lang="zh-CN" alt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矩形 2"/>
          <p:cNvSpPr>
            <a:spLocks noChangeArrowheads="1"/>
          </p:cNvSpPr>
          <p:nvPr/>
        </p:nvSpPr>
        <p:spPr bwMode="auto">
          <a:xfrm>
            <a:off x="999461" y="1801711"/>
            <a:ext cx="752475" cy="4302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13655" y="1832151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联合分布律以及关于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，关于</a:t>
            </a:r>
            <a:r>
              <a:rPr kumimoji="0" lang="en-US" altLang="zh-CN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的边缘分布律为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7" grpId="0"/>
      <p:bldP spid="2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462053" y="2149983"/>
            <a:ext cx="5549900" cy="738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二维随机变量可用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分布函数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刻画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7"/>
          <p:cNvSpPr>
            <a:spLocks noChangeArrowheads="1"/>
          </p:cNvSpPr>
          <p:nvPr/>
        </p:nvSpPr>
        <p:spPr bwMode="auto">
          <a:xfrm>
            <a:off x="2303428" y="4426458"/>
            <a:ext cx="5767387" cy="669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不是离散型随机变量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?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469990" y="2854833"/>
            <a:ext cx="6527800" cy="1539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对于离散型随机变量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                                  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故利用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联合分布律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可更方便地刻画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).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7" name="对象 3"/>
          <p:cNvGraphicFramePr>
            <a:graphicFrameLocks noChangeAspect="1"/>
          </p:cNvGraphicFramePr>
          <p:nvPr/>
        </p:nvGraphicFramePr>
        <p:xfrm>
          <a:off x="5295865" y="3018346"/>
          <a:ext cx="274955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1" name="Equation" r:id="rId1" imgW="1320800" imgH="215900" progId="Equation.DSMT4">
                  <p:embed/>
                </p:oleObj>
              </mc:Choice>
              <mc:Fallback>
                <p:oleObj name="Equation" r:id="rId1" imgW="1320800" imgH="2159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865" y="3018346"/>
                        <a:ext cx="274955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 bwMode="auto">
          <a:xfrm>
            <a:off x="1155665" y="4574096"/>
            <a:ext cx="1219200" cy="523875"/>
            <a:chOff x="883446" y="2499518"/>
            <a:chExt cx="1219285" cy="523220"/>
          </a:xfrm>
        </p:grpSpPr>
        <p:sp>
          <p:nvSpPr>
            <p:cNvPr id="20" name="TextBox 24"/>
            <p:cNvSpPr txBox="1">
              <a:spLocks noChangeArrowheads="1"/>
            </p:cNvSpPr>
            <p:nvPr/>
          </p:nvSpPr>
          <p:spPr bwMode="auto">
            <a:xfrm>
              <a:off x="1189855" y="2499518"/>
              <a:ext cx="912876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1" name="Picture 18" descr="E:\MB00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446" y="261897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二维离散型随机变量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847797" y="2023738"/>
            <a:ext cx="2867025" cy="669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仿照一维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我们有：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5"/>
          <p:cNvSpPr txBox="1">
            <a:spLocks noChangeArrowheads="1"/>
          </p:cNvSpPr>
          <p:nvPr/>
        </p:nvSpPr>
        <p:spPr bwMode="auto">
          <a:xfrm>
            <a:off x="2281308" y="2679775"/>
            <a:ext cx="6862691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的联合分布函数满足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9"/>
          <p:cNvGrpSpPr/>
          <p:nvPr/>
        </p:nvGrpSpPr>
        <p:grpSpPr bwMode="auto">
          <a:xfrm>
            <a:off x="855735" y="3192140"/>
            <a:ext cx="4276659" cy="481615"/>
            <a:chOff x="288938" y="4434620"/>
            <a:chExt cx="4276631" cy="480494"/>
          </a:xfrm>
        </p:grpSpPr>
        <p:sp>
          <p:nvSpPr>
            <p:cNvPr id="9" name="TextBox 85"/>
            <p:cNvSpPr txBox="1">
              <a:spLocks noChangeArrowheads="1"/>
            </p:cNvSpPr>
            <p:nvPr/>
          </p:nvSpPr>
          <p:spPr bwMode="auto">
            <a:xfrm>
              <a:off x="288938" y="4434620"/>
              <a:ext cx="3516289" cy="47672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存在一个可积函数</a:t>
              </a:r>
              <a:endPara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对象 4"/>
            <p:cNvGraphicFramePr>
              <a:graphicFrameLocks noChangeAspect="1"/>
            </p:cNvGraphicFramePr>
            <p:nvPr/>
          </p:nvGraphicFramePr>
          <p:xfrm>
            <a:off x="2898215" y="4460483"/>
            <a:ext cx="1667354" cy="454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89" name="Equation" r:id="rId1" imgW="711200" imgH="88900" progId="Equation.DSMT4">
                    <p:embed/>
                  </p:oleObj>
                </mc:Choice>
                <mc:Fallback>
                  <p:oleObj name="Equation" r:id="rId1" imgW="711200" imgH="88900" progId="Equation.DSMT4">
                    <p:embed/>
                    <p:pic>
                      <p:nvPicPr>
                        <p:cNvPr id="0" name="对象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98215" y="4460483"/>
                          <a:ext cx="1667354" cy="454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151135" y="3630288"/>
          <a:ext cx="36798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0" name="Equation" r:id="rId3" imgW="1459865" imgH="241300" progId="Equation.DSMT4">
                  <p:embed/>
                </p:oleObj>
              </mc:Choice>
              <mc:Fallback>
                <p:oleObj name="Equation" r:id="rId3" imgW="1459865" imgH="241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1135" y="3630288"/>
                        <a:ext cx="36798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85"/>
          <p:cNvSpPr txBox="1">
            <a:spLocks noChangeArrowheads="1"/>
          </p:cNvSpPr>
          <p:nvPr/>
        </p:nvSpPr>
        <p:spPr bwMode="auto">
          <a:xfrm>
            <a:off x="874785" y="4287513"/>
            <a:ext cx="6892925" cy="1247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则称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为连续型二维随机变量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称为是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概率</a:t>
            </a:r>
            <a:r>
              <a:rPr kumimoji="0" lang="en-US" altLang="zh-CN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密度函数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8"/>
          <p:cNvGrpSpPr/>
          <p:nvPr/>
        </p:nvGrpSpPr>
        <p:grpSpPr bwMode="auto">
          <a:xfrm>
            <a:off x="5058813" y="3182752"/>
            <a:ext cx="2774950" cy="477838"/>
            <a:chOff x="3599892" y="4501993"/>
            <a:chExt cx="2774950" cy="477065"/>
          </a:xfrm>
        </p:grpSpPr>
        <p:graphicFrame>
          <p:nvGraphicFramePr>
            <p:cNvPr id="14" name="对象 5"/>
            <p:cNvGraphicFramePr>
              <a:graphicFrameLocks noChangeAspect="1"/>
            </p:cNvGraphicFramePr>
            <p:nvPr/>
          </p:nvGraphicFramePr>
          <p:xfrm>
            <a:off x="4121001" y="4501993"/>
            <a:ext cx="1815691" cy="471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191" name="Equation" r:id="rId5" imgW="812800" imgH="101600" progId="Equation.DSMT4">
                    <p:embed/>
                  </p:oleObj>
                </mc:Choice>
                <mc:Fallback>
                  <p:oleObj name="Equation" r:id="rId5" imgW="812800" imgH="101600" progId="Equation.DSMT4">
                    <p:embed/>
                    <p:pic>
                      <p:nvPicPr>
                        <p:cNvPr id="0" name="对象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1001" y="4501993"/>
                          <a:ext cx="1815691" cy="471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85"/>
            <p:cNvSpPr txBox="1">
              <a:spLocks noChangeArrowheads="1"/>
            </p:cNvSpPr>
            <p:nvPr/>
          </p:nvSpPr>
          <p:spPr bwMode="auto">
            <a:xfrm>
              <a:off x="3599892" y="4501993"/>
              <a:ext cx="2774950" cy="4770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使                   有</a:t>
              </a:r>
              <a:endParaRPr kumimoji="0" lang="zh-CN" altLang="en-US" sz="2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574747" y="2679373"/>
            <a:ext cx="2385022" cy="477054"/>
            <a:chOff x="846933" y="2533646"/>
            <a:chExt cx="2385054" cy="477860"/>
          </a:xfrm>
        </p:grpSpPr>
        <p:sp>
          <p:nvSpPr>
            <p:cNvPr id="17" name="TextBox 31"/>
            <p:cNvSpPr txBox="1">
              <a:spLocks noChangeArrowheads="1"/>
            </p:cNvSpPr>
            <p:nvPr/>
          </p:nvSpPr>
          <p:spPr bwMode="auto">
            <a:xfrm>
              <a:off x="1139037" y="2533646"/>
              <a:ext cx="2092950" cy="47786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2.2.4</a:t>
              </a:r>
              <a:endPara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933" y="2618974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1714233" y="1879359"/>
            <a:ext cx="3795712" cy="636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7598" tIns="28799" rIns="57598" bIns="2879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联合密度函数的几何意义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70" y="2498484"/>
            <a:ext cx="5721350" cy="326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3441433" y="3541472"/>
            <a:ext cx="6096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7598" tIns="28799" rIns="57598" bIns="28799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3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 </a:t>
            </a:r>
            <a:r>
              <a:rPr kumimoji="0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13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1300" b="1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13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 </a:t>
            </a: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楷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257533" y="3625609"/>
          <a:ext cx="554037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59" name="Equation" r:id="rId2" imgW="482600" imgH="203200" progId="Equation.DSMT4">
                  <p:embed/>
                </p:oleObj>
              </mc:Choice>
              <mc:Fallback>
                <p:oleObj name="Equation" r:id="rId2" imgW="482600" imgH="203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533" y="3625609"/>
                        <a:ext cx="554037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>
            <a:cxnSpLocks noChangeShapeType="1"/>
          </p:cNvCxnSpPr>
          <p:nvPr/>
        </p:nvCxnSpPr>
        <p:spPr bwMode="auto">
          <a:xfrm>
            <a:off x="5598845" y="3863734"/>
            <a:ext cx="531813" cy="29051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34"/>
          <p:cNvGraphicFramePr>
            <a:graphicFrameLocks noChangeAspect="1"/>
          </p:cNvGraphicFramePr>
          <p:nvPr/>
        </p:nvGraphicFramePr>
        <p:xfrm>
          <a:off x="1116905" y="2792172"/>
          <a:ext cx="4325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8" name="Equation" r:id="rId1" imgW="2730500" imgH="266700" progId="Equation.DSMT4">
                  <p:embed/>
                </p:oleObj>
              </mc:Choice>
              <mc:Fallback>
                <p:oleObj name="Equation" r:id="rId1" imgW="2730500" imgH="2667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905" y="2792172"/>
                        <a:ext cx="4325937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7"/>
          <p:cNvGrpSpPr/>
          <p:nvPr/>
        </p:nvGrpSpPr>
        <p:grpSpPr bwMode="auto">
          <a:xfrm>
            <a:off x="1043880" y="3393834"/>
            <a:ext cx="4773612" cy="447675"/>
            <a:chOff x="755576" y="2673215"/>
            <a:chExt cx="4773612" cy="446190"/>
          </a:xfrm>
        </p:grpSpPr>
        <p:sp>
          <p:nvSpPr>
            <p:cNvPr id="8" name="Rectangle 175"/>
            <p:cNvSpPr>
              <a:spLocks noChangeArrowheads="1"/>
            </p:cNvSpPr>
            <p:nvPr/>
          </p:nvSpPr>
          <p:spPr bwMode="auto">
            <a:xfrm>
              <a:off x="755576" y="2673215"/>
              <a:ext cx="4773612" cy="44619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3)  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           的连续点处，有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177"/>
            <p:cNvGraphicFramePr>
              <a:graphicFrameLocks noChangeAspect="1"/>
            </p:cNvGraphicFramePr>
            <p:nvPr/>
          </p:nvGraphicFramePr>
          <p:xfrm>
            <a:off x="1631889" y="2692281"/>
            <a:ext cx="876312" cy="384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319" name="Equation" r:id="rId3" imgW="558800" imgH="203200" progId="Equation.DSMT4">
                    <p:embed/>
                  </p:oleObj>
                </mc:Choice>
                <mc:Fallback>
                  <p:oleObj name="Equation" r:id="rId3" imgW="558800" imgH="203200" progId="Equation.DSMT4">
                    <p:embed/>
                    <p:pic>
                      <p:nvPicPr>
                        <p:cNvPr id="0" name="Object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1889" y="2692281"/>
                          <a:ext cx="876312" cy="384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79"/>
          <p:cNvGraphicFramePr>
            <a:graphicFrameLocks noChangeAspect="1"/>
          </p:cNvGraphicFramePr>
          <p:nvPr/>
        </p:nvGraphicFramePr>
        <p:xfrm>
          <a:off x="4950717" y="3230322"/>
          <a:ext cx="2117725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0" name="Equation" r:id="rId5" imgW="1397000" imgH="431800" progId="Equation.DSMT4">
                  <p:embed/>
                </p:oleObj>
              </mc:Choice>
              <mc:Fallback>
                <p:oleObj name="Equation" r:id="rId5" imgW="1397000" imgH="431800" progId="Equation.DSMT4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0717" y="3230322"/>
                        <a:ext cx="2117725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85"/>
          <p:cNvSpPr txBox="1">
            <a:spLocks noChangeArrowheads="1"/>
          </p:cNvSpPr>
          <p:nvPr/>
        </p:nvSpPr>
        <p:spPr bwMode="auto">
          <a:xfrm>
            <a:off x="1056580" y="1879359"/>
            <a:ext cx="1277937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显然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92"/>
          <p:cNvGraphicFramePr>
            <a:graphicFrameLocks noChangeAspect="1"/>
          </p:cNvGraphicFramePr>
          <p:nvPr/>
        </p:nvGraphicFramePr>
        <p:xfrm>
          <a:off x="2358330" y="4447934"/>
          <a:ext cx="365125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1" name="Equation" r:id="rId7" imgW="2146300" imgH="342900" progId="Equation.DSMT4">
                  <p:embed/>
                </p:oleObj>
              </mc:Choice>
              <mc:Fallback>
                <p:oleObj name="Equation" r:id="rId7" imgW="2146300" imgH="342900" progId="Equation.DSMT4">
                  <p:embed/>
                  <p:pic>
                    <p:nvPicPr>
                      <p:cNvPr id="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330" y="4447934"/>
                        <a:ext cx="365125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75"/>
          <p:cNvSpPr>
            <a:spLocks noChangeArrowheads="1"/>
          </p:cNvSpPr>
          <p:nvPr/>
        </p:nvSpPr>
        <p:spPr bwMode="auto">
          <a:xfrm>
            <a:off x="1043880" y="3925647"/>
            <a:ext cx="4773612" cy="4460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4)  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对于任何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上的区域</a:t>
            </a:r>
            <a:r>
              <a:rPr kumimoji="0" lang="en-US" altLang="zh-CN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8"/>
          <p:cNvGrpSpPr/>
          <p:nvPr/>
        </p:nvGrpSpPr>
        <p:grpSpPr bwMode="auto">
          <a:xfrm>
            <a:off x="1043880" y="4967047"/>
            <a:ext cx="7083425" cy="534987"/>
            <a:chOff x="2089637" y="4079742"/>
            <a:chExt cx="7082856" cy="534500"/>
          </a:xfrm>
        </p:grpSpPr>
        <p:sp>
          <p:nvSpPr>
            <p:cNvPr id="15" name="TextBox 85"/>
            <p:cNvSpPr txBox="1">
              <a:spLocks noChangeArrowheads="1"/>
            </p:cNvSpPr>
            <p:nvPr/>
          </p:nvSpPr>
          <p:spPr bwMode="auto">
            <a:xfrm>
              <a:off x="2089637" y="4079742"/>
              <a:ext cx="7082856" cy="5345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关于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4),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主要注意到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当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G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为矩形                时成立即可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对象 6"/>
            <p:cNvGraphicFramePr>
              <a:graphicFrameLocks noChangeAspect="1"/>
            </p:cNvGraphicFramePr>
            <p:nvPr/>
          </p:nvGraphicFramePr>
          <p:xfrm>
            <a:off x="6142199" y="4163902"/>
            <a:ext cx="1350853" cy="407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322" name="Equation" r:id="rId9" imgW="876300" imgH="203200" progId="Equation.DSMT4">
                    <p:embed/>
                  </p:oleObj>
                </mc:Choice>
                <mc:Fallback>
                  <p:oleObj name="Equation" r:id="rId9" imgW="876300" imgH="203200" progId="Equation.DSMT4">
                    <p:embed/>
                    <p:pic>
                      <p:nvPicPr>
                        <p:cNvPr id="0" name="对象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42199" y="4163902"/>
                          <a:ext cx="1350853" cy="407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Box 85"/>
          <p:cNvSpPr txBox="1">
            <a:spLocks noChangeArrowheads="1"/>
          </p:cNvSpPr>
          <p:nvPr/>
        </p:nvSpPr>
        <p:spPr bwMode="auto">
          <a:xfrm>
            <a:off x="1409005" y="5435359"/>
            <a:ext cx="6426200" cy="534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对于连续型随机变量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孤立点或曲线的概率均为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788292" y="4674947"/>
            <a:ext cx="1168400" cy="461962"/>
            <a:chOff x="883446" y="2533646"/>
            <a:chExt cx="1168416" cy="461665"/>
          </a:xfrm>
        </p:grpSpPr>
        <p:sp>
          <p:nvSpPr>
            <p:cNvPr id="19" name="TextBox 66"/>
            <p:cNvSpPr txBox="1">
              <a:spLocks noChangeArrowheads="1"/>
            </p:cNvSpPr>
            <p:nvPr/>
          </p:nvSpPr>
          <p:spPr bwMode="auto">
            <a:xfrm>
              <a:off x="1139038" y="2533646"/>
              <a:ext cx="912824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提示</a:t>
              </a:r>
              <a:endParaRPr kumimoji="0" lang="zh-CN" alt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Picture 18" descr="E:\MB0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446" y="2606672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810517" y="5490922"/>
            <a:ext cx="1158875" cy="461962"/>
            <a:chOff x="892633" y="2533646"/>
            <a:chExt cx="1159229" cy="461665"/>
          </a:xfrm>
        </p:grpSpPr>
        <p:sp>
          <p:nvSpPr>
            <p:cNvPr id="22" name="TextBox 69"/>
            <p:cNvSpPr txBox="1">
              <a:spLocks noChangeArrowheads="1"/>
            </p:cNvSpPr>
            <p:nvPr/>
          </p:nvSpPr>
          <p:spPr bwMode="auto">
            <a:xfrm>
              <a:off x="1138771" y="2533646"/>
              <a:ext cx="913091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注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3" name="Picture 18" descr="E:\MB00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33" y="260726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4" name="Object 29"/>
          <p:cNvGraphicFramePr>
            <a:graphicFrameLocks noChangeAspect="1"/>
          </p:cNvGraphicFramePr>
          <p:nvPr/>
        </p:nvGraphicFramePr>
        <p:xfrm>
          <a:off x="1166117" y="2354022"/>
          <a:ext cx="16906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23" name="Equation" r:id="rId12" imgW="1028700" imgH="203200" progId="Equation.DSMT4">
                  <p:embed/>
                </p:oleObj>
              </mc:Choice>
              <mc:Fallback>
                <p:oleObj name="Equation" r:id="rId12" imgW="1028700" imgH="2032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117" y="2354022"/>
                        <a:ext cx="16906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4"/>
          <a:srcRect l="24616" t="-2508" r="25126" b="3610"/>
          <a:stretch>
            <a:fillRect/>
          </a:stretch>
        </p:blipFill>
        <p:spPr>
          <a:xfrm>
            <a:off x="4593212" y="4479991"/>
            <a:ext cx="800100" cy="406400"/>
          </a:xfrm>
          <a:prstGeom prst="rect">
            <a:avLst/>
          </a:prstGeom>
          <a:solidFill>
            <a:srgbClr val="F5F5F5"/>
          </a:solidFill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4"/>
          <a:srcRect l="24616" t="-2508" r="25126" b="3610"/>
          <a:stretch>
            <a:fillRect/>
          </a:stretch>
        </p:blipFill>
        <p:spPr>
          <a:xfrm>
            <a:off x="2334517" y="2863969"/>
            <a:ext cx="776287" cy="394305"/>
          </a:xfrm>
          <a:prstGeom prst="rect">
            <a:avLst/>
          </a:prstGeom>
          <a:solidFill>
            <a:srgbClr val="F5F5F5"/>
          </a:solidFill>
        </p:spPr>
      </p:pic>
      <p:sp>
        <p:nvSpPr>
          <p:cNvPr id="4" name="矩形 3"/>
          <p:cNvSpPr/>
          <p:nvPr/>
        </p:nvSpPr>
        <p:spPr>
          <a:xfrm>
            <a:off x="3113155" y="2910705"/>
            <a:ext cx="544445" cy="30083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25205" y="2861065"/>
            <a:ext cx="70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411988" y="4516197"/>
            <a:ext cx="597592" cy="30083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08539" y="4474999"/>
            <a:ext cx="701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en-US" altLang="zh-CN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endParaRPr kumimoji="0" lang="zh-CN" alt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4" grpId="0" bldLvl="0" animBg="1"/>
      <p:bldP spid="3" grpId="0"/>
      <p:bldP spid="31" grpId="0" bldLvl="0" animBg="1"/>
      <p:bldP spid="3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091094" y="1879359"/>
            <a:ext cx="4757738" cy="5524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设随机变量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的分布函数为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467332" y="3230321"/>
            <a:ext cx="2957512" cy="554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473682" y="3763721"/>
            <a:ext cx="1069975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分析：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2307119" y="3706571"/>
            <a:ext cx="6061075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显然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是连续的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且除了直线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=0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=0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1357794" y="4217746"/>
            <a:ext cx="4262438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23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的每点都可导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故有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626876" y="4841634"/>
          <a:ext cx="2346960" cy="862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61" name="Equation" r:id="rId1" imgW="1143000" imgH="381000" progId="Equation.DSMT4">
                  <p:embed/>
                </p:oleObj>
              </mc:Choice>
              <mc:Fallback>
                <p:oleObj name="Equation" r:id="rId1" imgW="1143000" imgH="3810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876" y="4841634"/>
                        <a:ext cx="2346960" cy="862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 bwMode="auto">
          <a:xfrm>
            <a:off x="2197582" y="2390534"/>
            <a:ext cx="4819650" cy="889000"/>
            <a:chOff x="2125629" y="1539595"/>
            <a:chExt cx="5616575" cy="1035050"/>
          </a:xfrm>
        </p:grpSpPr>
        <p:graphicFrame>
          <p:nvGraphicFramePr>
            <p:cNvPr id="13" name="对象 10"/>
            <p:cNvGraphicFramePr>
              <a:graphicFrameLocks noChangeAspect="1"/>
            </p:cNvGraphicFramePr>
            <p:nvPr/>
          </p:nvGraphicFramePr>
          <p:xfrm>
            <a:off x="2125629" y="1539595"/>
            <a:ext cx="5616575" cy="1035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62" name="Equation" r:id="rId3" imgW="71120000" imgH="11785600" progId="Equation.DSMT4">
                    <p:embed/>
                  </p:oleObj>
                </mc:Choice>
                <mc:Fallback>
                  <p:oleObj name="Equation" r:id="rId3" imgW="71120000" imgH="117856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5629" y="1539595"/>
                          <a:ext cx="5616575" cy="1035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矩形 6"/>
            <p:cNvSpPr>
              <a:spLocks noChangeArrowheads="1"/>
            </p:cNvSpPr>
            <p:nvPr/>
          </p:nvSpPr>
          <p:spPr bwMode="auto">
            <a:xfrm>
              <a:off x="5411214" y="1914800"/>
              <a:ext cx="775146" cy="50828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其余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 bwMode="auto">
          <a:xfrm>
            <a:off x="4091469" y="4794009"/>
            <a:ext cx="3546475" cy="957262"/>
            <a:chOff x="3987792" y="3996551"/>
            <a:chExt cx="3300928" cy="839799"/>
          </a:xfrm>
        </p:grpSpPr>
        <p:graphicFrame>
          <p:nvGraphicFramePr>
            <p:cNvPr id="16" name="对象 20"/>
            <p:cNvGraphicFramePr>
              <a:graphicFrameLocks noChangeAspect="1"/>
            </p:cNvGraphicFramePr>
            <p:nvPr/>
          </p:nvGraphicFramePr>
          <p:xfrm>
            <a:off x="3987792" y="3996551"/>
            <a:ext cx="3300928" cy="8397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263" name="Equation" r:id="rId5" imgW="1447800" imgH="368300" progId="Equation.DSMT4">
                    <p:embed/>
                  </p:oleObj>
                </mc:Choice>
                <mc:Fallback>
                  <p:oleObj name="Equation" r:id="rId5" imgW="1447800" imgH="368300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7792" y="3996551"/>
                          <a:ext cx="3300928" cy="8397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6"/>
            <p:cNvSpPr>
              <a:spLocks noChangeArrowheads="1"/>
            </p:cNvSpPr>
            <p:nvPr/>
          </p:nvSpPr>
          <p:spPr bwMode="auto">
            <a:xfrm>
              <a:off x="5514139" y="4289018"/>
              <a:ext cx="664914" cy="43591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其余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744483" y="3009659"/>
            <a:ext cx="5768975" cy="5969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设随机变量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Box 85"/>
          <p:cNvSpPr txBox="1">
            <a:spLocks noChangeArrowheads="1"/>
          </p:cNvSpPr>
          <p:nvPr/>
        </p:nvSpPr>
        <p:spPr bwMode="auto">
          <a:xfrm>
            <a:off x="1731783" y="1879359"/>
            <a:ext cx="5745163" cy="1255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利用密度函数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容易计算一些随机事件的概率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计算时要特别注意积分限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1766708" y="4603509"/>
            <a:ext cx="2417763" cy="596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确定常数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1766708" y="5171834"/>
            <a:ext cx="2935288" cy="598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计算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{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}.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2584271" y="3617672"/>
            <a:ext cx="4429125" cy="1022350"/>
            <a:chOff x="2235168" y="2499518"/>
            <a:chExt cx="4429050" cy="1022364"/>
          </a:xfrm>
        </p:grpSpPr>
        <p:pic>
          <p:nvPicPr>
            <p:cNvPr id="11" name="图片 16" descr="图片1.png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168" y="2499518"/>
              <a:ext cx="4429050" cy="1022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4973559" y="2886873"/>
              <a:ext cx="1022333" cy="59849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212993" y="1952384"/>
            <a:ext cx="511175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7598" tIns="28799" rIns="57598" bIns="2879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598756" y="1930159"/>
            <a:ext cx="714375" cy="411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7598" tIns="28799" rIns="57598" bIns="2879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302018" y="1879359"/>
          <a:ext cx="2341563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1" name="Equation" r:id="rId1" imgW="1168400" imgH="241300" progId="Equation.DSMT4">
                  <p:embed/>
                </p:oleObj>
              </mc:Choice>
              <mc:Fallback>
                <p:oleObj name="Equation" r:id="rId1" imgW="1168400" imgH="241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2018" y="1879359"/>
                        <a:ext cx="2341563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384568" y="2407997"/>
          <a:ext cx="1662113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2" name="Equation" r:id="rId3" imgW="939165" imgH="266700" progId="Equation.DSMT4">
                  <p:embed/>
                </p:oleObj>
              </mc:Choice>
              <mc:Fallback>
                <p:oleObj name="Equation" r:id="rId3" imgW="939165" imgH="2667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568" y="2407997"/>
                        <a:ext cx="1662113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68693" y="2792172"/>
          <a:ext cx="1916113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3" name="Equation" r:id="rId5" imgW="1002665" imgH="368300" progId="Equation.DSMT4">
                  <p:embed/>
                </p:oleObj>
              </mc:Choice>
              <mc:Fallback>
                <p:oleObj name="Equation" r:id="rId5" imgW="1002665" imgH="3683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8693" y="2792172"/>
                        <a:ext cx="1916113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836881" y="3473209"/>
            <a:ext cx="469900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7598" tIns="28799" rIns="57598" bIns="2879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202006" y="3336684"/>
          <a:ext cx="6842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4" name="Equation" r:id="rId7" imgW="381000" imgH="342900" progId="Equation.DSMT4">
                  <p:embed/>
                </p:oleObj>
              </mc:Choice>
              <mc:Fallback>
                <p:oleObj name="Equation" r:id="rId7" imgW="381000" imgH="3429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2006" y="3336684"/>
                        <a:ext cx="68421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3"/>
          <p:cNvSpPr>
            <a:spLocks noChangeArrowheads="1"/>
          </p:cNvSpPr>
          <p:nvPr/>
        </p:nvSpPr>
        <p:spPr bwMode="auto">
          <a:xfrm>
            <a:off x="1484456" y="3984384"/>
            <a:ext cx="436562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7598" tIns="28799" rIns="57598" bIns="2879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 bwMode="auto">
          <a:xfrm>
            <a:off x="4721368" y="3679584"/>
            <a:ext cx="2957513" cy="1979613"/>
            <a:chOff x="4973643" y="2695511"/>
            <a:chExt cx="2957553" cy="1980000"/>
          </a:xfrm>
        </p:grpSpPr>
        <p:sp>
          <p:nvSpPr>
            <p:cNvPr id="15" name="圆角矩形 14"/>
            <p:cNvSpPr/>
            <p:nvPr/>
          </p:nvSpPr>
          <p:spPr bwMode="auto">
            <a:xfrm>
              <a:off x="4973643" y="2695511"/>
              <a:ext cx="2957553" cy="1980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233" y="2841563"/>
              <a:ext cx="2482885" cy="1718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7" name="对象 4"/>
          <p:cNvGraphicFramePr>
            <a:graphicFrameLocks noChangeAspect="1"/>
          </p:cNvGraphicFramePr>
          <p:nvPr/>
        </p:nvGraphicFramePr>
        <p:xfrm>
          <a:off x="1786081" y="3984384"/>
          <a:ext cx="25161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5" name="Equation" r:id="rId10" imgW="1434465" imgH="304800" progId="Equation.DSMT4">
                  <p:embed/>
                </p:oleObj>
              </mc:Choice>
              <mc:Fallback>
                <p:oleObj name="Equation" r:id="rId10" imgW="1434465" imgH="304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6081" y="3984384"/>
                        <a:ext cx="251618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700481" y="4636847"/>
          <a:ext cx="1655762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6" name="Equation" r:id="rId12" imgW="939165" imgH="393700" progId="Equation.DSMT4">
                  <p:embed/>
                </p:oleObj>
              </mc:Choice>
              <mc:Fallback>
                <p:oleObj name="Equation" r:id="rId12" imgW="939165" imgH="3937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481" y="4636847"/>
                        <a:ext cx="1655762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713181" y="5187709"/>
          <a:ext cx="506412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7" name="Equation" r:id="rId14" imgW="342900" imgH="431800" progId="Equation.DSMT4">
                  <p:embed/>
                </p:oleObj>
              </mc:Choice>
              <mc:Fallback>
                <p:oleObj name="Equation" r:id="rId14" imgW="342900" imgH="431800" progId="Equation.DSMT4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181" y="5187709"/>
                        <a:ext cx="506412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 bwMode="auto">
          <a:xfrm>
            <a:off x="4721368" y="1949209"/>
            <a:ext cx="2957513" cy="1620838"/>
            <a:chOff x="4937130" y="965972"/>
            <a:chExt cx="2957553" cy="1620000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4937130" y="965972"/>
              <a:ext cx="2957553" cy="1620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2" name="Group 16"/>
            <p:cNvGrpSpPr/>
            <p:nvPr/>
          </p:nvGrpSpPr>
          <p:grpSpPr bwMode="auto">
            <a:xfrm>
              <a:off x="5227163" y="1151074"/>
              <a:ext cx="2448442" cy="1325359"/>
              <a:chOff x="2400" y="2496"/>
              <a:chExt cx="6120" cy="3312"/>
            </a:xfrm>
          </p:grpSpPr>
          <p:pic>
            <p:nvPicPr>
              <p:cNvPr id="23" name="Picture 17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0" y="2496"/>
                <a:ext cx="6120" cy="3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4" name="对象 12"/>
              <p:cNvGraphicFramePr>
                <a:graphicFrameLocks noChangeAspect="1"/>
              </p:cNvGraphicFramePr>
              <p:nvPr/>
            </p:nvGraphicFramePr>
            <p:xfrm>
              <a:off x="4969" y="5444"/>
              <a:ext cx="252" cy="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9508" name="Equation" r:id="rId17" imgW="127000" imgH="177165" progId="Equation.DSMT4">
                      <p:embed/>
                    </p:oleObj>
                  </mc:Choice>
                  <mc:Fallback>
                    <p:oleObj name="Equation" r:id="rId17" imgW="127000" imgH="177165" progId="Equation.DSMT4">
                      <p:embed/>
                      <p:pic>
                        <p:nvPicPr>
                          <p:cNvPr id="0" name="对象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69" y="5444"/>
                            <a:ext cx="252" cy="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6439043" y="2368309"/>
          <a:ext cx="317500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09" name="Equation" r:id="rId19" imgW="292100" imgH="177800" progId="Equation.DSMT4">
                  <p:embed/>
                </p:oleObj>
              </mc:Choice>
              <mc:Fallback>
                <p:oleObj name="Equation" r:id="rId19" imgW="292100" imgH="1778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9043" y="2368309"/>
                        <a:ext cx="317500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直接连接符 25"/>
          <p:cNvCxnSpPr>
            <a:cxnSpLocks noChangeShapeType="1"/>
          </p:cNvCxnSpPr>
          <p:nvPr/>
        </p:nvCxnSpPr>
        <p:spPr bwMode="auto">
          <a:xfrm flipH="1">
            <a:off x="5530993" y="2925522"/>
            <a:ext cx="122555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6"/>
          <p:cNvCxnSpPr>
            <a:cxnSpLocks noChangeShapeType="1"/>
          </p:cNvCxnSpPr>
          <p:nvPr/>
        </p:nvCxnSpPr>
        <p:spPr bwMode="auto">
          <a:xfrm flipV="1">
            <a:off x="6483493" y="2574684"/>
            <a:ext cx="0" cy="703263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4964256" y="2811222"/>
          <a:ext cx="5461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10" name="Equation" r:id="rId21" imgW="482600" imgH="203200" progId="Equation.DSMT4">
                  <p:embed/>
                </p:oleObj>
              </mc:Choice>
              <mc:Fallback>
                <p:oleObj name="Equation" r:id="rId21" imgW="482600" imgH="2032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256" y="2811222"/>
                        <a:ext cx="5461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6799406" y="2804872"/>
          <a:ext cx="460375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11" name="Equation" r:id="rId23" imgW="405765" imgH="203200" progId="Equation.DSMT4">
                  <p:embed/>
                </p:oleObj>
              </mc:Choice>
              <mc:Fallback>
                <p:oleObj name="Equation" r:id="rId23" imgW="405765" imgH="2032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406" y="2804872"/>
                        <a:ext cx="460375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一维随机变量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随机变量与分布函数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1766915" y="1899470"/>
            <a:ext cx="687387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对于随机变量，我们感兴趣什么？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 bwMode="auto">
          <a:xfrm>
            <a:off x="592165" y="1944663"/>
            <a:ext cx="1149350" cy="477838"/>
            <a:chOff x="-3154833" y="969047"/>
            <a:chExt cx="1148407" cy="477054"/>
          </a:xfrm>
        </p:grpSpPr>
        <p:pic>
          <p:nvPicPr>
            <p:cNvPr id="9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154833" y="1038099"/>
              <a:ext cx="3603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-2832835" y="969047"/>
              <a:ext cx="82640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问题</a:t>
              </a:r>
              <a:endParaRPr kumimoji="0" lang="zh-CN" altLang="en-US" sz="2500" b="1" i="0" u="none" strike="noStrike" kern="1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950146" y="2723843"/>
            <a:ext cx="692626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5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回忆：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对实数区间上定义的函数 </a:t>
            </a:r>
            <a:r>
              <a:rPr lang="en-US" altLang="zh-CN" sz="25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en-US" altLang="zh-CN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5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en-US" altLang="zh-CN" sz="25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，我们关心连续型、可微性</a:t>
            </a:r>
            <a:r>
              <a:rPr lang="en-US" altLang="zh-CN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5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2983734" y="4176405"/>
            <a:ext cx="4562475" cy="479425"/>
            <a:chOff x="4812040" y="3604493"/>
            <a:chExt cx="4562475" cy="479425"/>
          </a:xfrm>
        </p:grpSpPr>
        <p:graphicFrame>
          <p:nvGraphicFramePr>
            <p:cNvPr id="13" name="对象 23"/>
            <p:cNvGraphicFramePr>
              <a:graphicFrameLocks noChangeAspect="1"/>
            </p:cNvGraphicFramePr>
            <p:nvPr/>
          </p:nvGraphicFramePr>
          <p:xfrm>
            <a:off x="4812040" y="3604493"/>
            <a:ext cx="1185862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1" name="Equation" r:id="rId2" imgW="469900" imgH="190500" progId="Equation.DSMT4">
                    <p:embed/>
                  </p:oleObj>
                </mc:Choice>
                <mc:Fallback>
                  <p:oleObj name="Equation" r:id="rId2" imgW="469900" imgH="190500" progId="Equation.DSMT4">
                    <p:embed/>
                    <p:pic>
                      <p:nvPicPr>
                        <p:cNvPr id="0" name="对象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2040" y="3604493"/>
                          <a:ext cx="1185862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24"/>
            <p:cNvGraphicFramePr>
              <a:graphicFrameLocks noChangeAspect="1"/>
            </p:cNvGraphicFramePr>
            <p:nvPr/>
          </p:nvGraphicFramePr>
          <p:xfrm>
            <a:off x="5967740" y="3604493"/>
            <a:ext cx="1027112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2" name="Equation" r:id="rId4" imgW="406400" imgH="190500" progId="Equation.DSMT4">
                    <p:embed/>
                  </p:oleObj>
                </mc:Choice>
                <mc:Fallback>
                  <p:oleObj name="Equation" r:id="rId4" imgW="406400" imgH="190500" progId="Equation.DSMT4">
                    <p:embed/>
                    <p:pic>
                      <p:nvPicPr>
                        <p:cNvPr id="0" name="对象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7740" y="3604493"/>
                          <a:ext cx="1027112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25"/>
            <p:cNvGraphicFramePr>
              <a:graphicFrameLocks noChangeAspect="1"/>
            </p:cNvGraphicFramePr>
            <p:nvPr/>
          </p:nvGraphicFramePr>
          <p:xfrm>
            <a:off x="6940877" y="3604493"/>
            <a:ext cx="1731963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3" name="Equation" r:id="rId6" imgW="685800" imgH="190500" progId="Equation.DSMT4">
                    <p:embed/>
                  </p:oleObj>
                </mc:Choice>
                <mc:Fallback>
                  <p:oleObj name="Equation" r:id="rId6" imgW="685800" imgH="190500" progId="Equation.DSMT4">
                    <p:embed/>
                    <p:pic>
                      <p:nvPicPr>
                        <p:cNvPr id="0" name="对象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0877" y="3604493"/>
                          <a:ext cx="1731963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对象 26"/>
            <p:cNvGraphicFramePr>
              <a:graphicFrameLocks noChangeAspect="1"/>
            </p:cNvGraphicFramePr>
            <p:nvPr/>
          </p:nvGraphicFramePr>
          <p:xfrm>
            <a:off x="8668077" y="3809281"/>
            <a:ext cx="706438" cy="255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4" name="Equation" r:id="rId8" imgW="279400" imgH="101600" progId="Equation.DSMT4">
                    <p:embed/>
                  </p:oleObj>
                </mc:Choice>
                <mc:Fallback>
                  <p:oleObj name="Equation" r:id="rId8" imgW="279400" imgH="101600" progId="Equation.DSMT4">
                    <p:embed/>
                    <p:pic>
                      <p:nvPicPr>
                        <p:cNvPr id="0" name="对象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68077" y="3809281"/>
                          <a:ext cx="706438" cy="2555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TextBox 28"/>
          <p:cNvSpPr txBox="1">
            <a:spLocks noChangeArrowheads="1"/>
          </p:cNvSpPr>
          <p:nvPr/>
        </p:nvSpPr>
        <p:spPr bwMode="auto">
          <a:xfrm>
            <a:off x="954909" y="4490730"/>
            <a:ext cx="2738437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发生的概率</a:t>
            </a:r>
            <a:r>
              <a:rPr lang="en-US" altLang="zh-CN" sz="25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lang="zh-CN" altLang="en-US" sz="25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954909" y="3770005"/>
            <a:ext cx="6767512" cy="836613"/>
            <a:chOff x="1509232" y="2679762"/>
            <a:chExt cx="6768752" cy="837094"/>
          </a:xfrm>
        </p:grpSpPr>
        <p:sp>
          <p:nvSpPr>
            <p:cNvPr id="19" name="TextBox 22"/>
            <p:cNvSpPr txBox="1">
              <a:spLocks noChangeArrowheads="1"/>
            </p:cNvSpPr>
            <p:nvPr/>
          </p:nvSpPr>
          <p:spPr bwMode="auto">
            <a:xfrm>
              <a:off x="1509232" y="2679762"/>
              <a:ext cx="6768752" cy="451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974" tIns="32987" rIns="65974" bIns="3298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对随机变量，我们关心</a:t>
              </a:r>
              <a:r>
                <a:rPr lang="en-US" altLang="zh-CN" sz="2500" b="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lang="en-US" altLang="zh-CN" sz="2500" b="0" i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5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的取值所体现的统计</a:t>
              </a:r>
              <a:endPara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矩形 29"/>
            <p:cNvSpPr>
              <a:spLocks noChangeArrowheads="1"/>
            </p:cNvSpPr>
            <p:nvPr/>
          </p:nvSpPr>
          <p:spPr bwMode="auto">
            <a:xfrm>
              <a:off x="1509232" y="3039802"/>
              <a:ext cx="2108269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00" b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规律，即事件</a:t>
              </a:r>
              <a:endParaRPr lang="zh-CN" altLang="en-US" sz="25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14"/>
          <p:cNvGrpSpPr/>
          <p:nvPr/>
        </p:nvGrpSpPr>
        <p:grpSpPr bwMode="auto">
          <a:xfrm>
            <a:off x="2170392" y="5188436"/>
            <a:ext cx="5387696" cy="519113"/>
            <a:chOff x="1239495" y="5188372"/>
            <a:chExt cx="6506530" cy="506841"/>
          </a:xfrm>
        </p:grpSpPr>
        <p:graphicFrame>
          <p:nvGraphicFramePr>
            <p:cNvPr id="22" name="对象 10"/>
            <p:cNvGraphicFramePr>
              <a:graphicFrameLocks noChangeAspect="1"/>
            </p:cNvGraphicFramePr>
            <p:nvPr/>
          </p:nvGraphicFramePr>
          <p:xfrm>
            <a:off x="1239495" y="5188372"/>
            <a:ext cx="2271844" cy="506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5" name="Equation" r:id="rId10" imgW="23164800" imgH="5181600" progId="Equation.DSMT4">
                    <p:embed/>
                  </p:oleObj>
                </mc:Choice>
                <mc:Fallback>
                  <p:oleObj name="Equation" r:id="rId10" imgW="23164800" imgH="5181600" progId="Equation.DSMT4">
                    <p:embed/>
                    <p:pic>
                      <p:nvPicPr>
                        <p:cNvPr id="0" name="对象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9495" y="5188372"/>
                          <a:ext cx="2271844" cy="506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11"/>
            <p:cNvGraphicFramePr>
              <a:graphicFrameLocks noChangeAspect="1"/>
            </p:cNvGraphicFramePr>
            <p:nvPr/>
          </p:nvGraphicFramePr>
          <p:xfrm>
            <a:off x="3534007" y="5229747"/>
            <a:ext cx="4212018" cy="444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396" name="Equation" r:id="rId12" imgW="42976800" imgH="4572000" progId="Equation.DSMT4">
                    <p:embed/>
                  </p:oleObj>
                </mc:Choice>
                <mc:Fallback>
                  <p:oleObj name="Equation" r:id="rId12" imgW="42976800" imgH="4572000" progId="Equation.DSMT4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4007" y="5229747"/>
                          <a:ext cx="4212018" cy="444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Box 33"/>
          <p:cNvSpPr txBox="1">
            <a:spLocks noChangeArrowheads="1"/>
          </p:cNvSpPr>
          <p:nvPr/>
        </p:nvSpPr>
        <p:spPr bwMode="auto">
          <a:xfrm>
            <a:off x="887917" y="5586106"/>
            <a:ext cx="23114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只须研究形如</a:t>
            </a:r>
            <a:endParaRPr lang="zh-CN" altLang="en-US" b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3062792" y="5708343"/>
          <a:ext cx="9636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97" name="Equation" r:id="rId14" imgW="444500" imgH="190500" progId="Equation.DSMT4">
                  <p:embed/>
                </p:oleObj>
              </mc:Choice>
              <mc:Fallback>
                <p:oleObj name="Equation" r:id="rId14" imgW="444500" imgH="1905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792" y="5708343"/>
                        <a:ext cx="96361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35"/>
          <p:cNvSpPr txBox="1">
            <a:spLocks noChangeArrowheads="1"/>
          </p:cNvSpPr>
          <p:nvPr/>
        </p:nvSpPr>
        <p:spPr bwMode="auto">
          <a:xfrm>
            <a:off x="3958142" y="5586106"/>
            <a:ext cx="1344613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的事件</a:t>
            </a:r>
            <a:r>
              <a:rPr lang="en-US" altLang="zh-CN" b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. </a:t>
            </a:r>
            <a:endParaRPr lang="zh-CN" altLang="en-US" b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894267" y="5176531"/>
            <a:ext cx="1570038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5974" tIns="32987" rIns="65974" bIns="3298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注意到：</a:t>
            </a:r>
            <a:endParaRPr lang="zh-CN" altLang="en-US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4" grpId="0"/>
      <p:bldP spid="26" grpId="0"/>
      <p:bldP spid="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9"/>
          <p:cNvGrpSpPr/>
          <p:nvPr/>
        </p:nvGrpSpPr>
        <p:grpSpPr bwMode="auto">
          <a:xfrm>
            <a:off x="1615594" y="1780338"/>
            <a:ext cx="6280150" cy="801687"/>
            <a:chOff x="941955" y="800888"/>
            <a:chExt cx="6280398" cy="799567"/>
          </a:xfrm>
        </p:grpSpPr>
        <p:sp>
          <p:nvSpPr>
            <p:cNvPr id="7" name="TextBox 85"/>
            <p:cNvSpPr txBox="1">
              <a:spLocks noChangeArrowheads="1"/>
            </p:cNvSpPr>
            <p:nvPr/>
          </p:nvSpPr>
          <p:spPr bwMode="auto">
            <a:xfrm>
              <a:off x="941955" y="800888"/>
              <a:ext cx="6280398" cy="79956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对于连续型随机变量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如果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取值在某区间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G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中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即意味着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f 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    上为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2"/>
            <p:cNvGraphicFramePr>
              <a:graphicFrameLocks noChangeAspect="1"/>
            </p:cNvGraphicFramePr>
            <p:nvPr/>
          </p:nvGraphicFramePr>
          <p:xfrm>
            <a:off x="3863071" y="1191639"/>
            <a:ext cx="344854" cy="364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90" name="Equation" r:id="rId1" imgW="25400" imgH="76200" progId="Equation.DSMT4">
                    <p:embed/>
                  </p:oleObj>
                </mc:Choice>
                <mc:Fallback>
                  <p:oleObj name="Equation" r:id="rId1" imgW="25400" imgH="76200" progId="Equation.DSMT4">
                    <p:embed/>
                    <p:pic>
                      <p:nvPicPr>
                        <p:cNvPr id="0" name="对象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3071" y="1191639"/>
                          <a:ext cx="344854" cy="3648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13"/>
          <p:cNvGrpSpPr/>
          <p:nvPr/>
        </p:nvGrpSpPr>
        <p:grpSpPr bwMode="auto">
          <a:xfrm>
            <a:off x="1226656" y="2510588"/>
            <a:ext cx="6778625" cy="968375"/>
            <a:chOff x="143509" y="2212679"/>
            <a:chExt cx="6778598" cy="967599"/>
          </a:xfrm>
        </p:grpSpPr>
        <p:sp>
          <p:nvSpPr>
            <p:cNvPr id="10" name="Text Box 15"/>
            <p:cNvSpPr txBox="1">
              <a:spLocks noChangeArrowheads="1"/>
            </p:cNvSpPr>
            <p:nvPr/>
          </p:nvSpPr>
          <p:spPr bwMode="auto">
            <a:xfrm>
              <a:off x="143509" y="2212679"/>
              <a:ext cx="6778598" cy="967599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370205" marR="0" lvl="0" indent="-370205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en-US" altLang="zh-CN" sz="23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在                 中取值</a:t>
              </a: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, 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且分布函数在此区域的值如下：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对象 3"/>
            <p:cNvGraphicFramePr>
              <a:graphicFrameLocks noChangeAspect="1"/>
            </p:cNvGraphicFramePr>
            <p:nvPr/>
          </p:nvGraphicFramePr>
          <p:xfrm>
            <a:off x="1883313" y="2351643"/>
            <a:ext cx="1418992" cy="401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91" name="Equation" r:id="rId3" imgW="812800" imgH="190500" progId="Equation.DSMT4">
                    <p:embed/>
                  </p:oleObj>
                </mc:Choice>
                <mc:Fallback>
                  <p:oleObj name="Equation" r:id="rId3" imgW="812800" imgH="190500" progId="Equation.DSMT4">
                    <p:embed/>
                    <p:pic>
                      <p:nvPicPr>
                        <p:cNvPr id="0" name="对象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3313" y="2351643"/>
                          <a:ext cx="1418992" cy="401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175981" y="3296400"/>
          <a:ext cx="5719763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2" name="Equation" r:id="rId5" imgW="3136900" imgH="431800" progId="Equation.DSMT4">
                  <p:embed/>
                </p:oleObj>
              </mc:Choice>
              <mc:Fallback>
                <p:oleObj name="Equation" r:id="rId5" imgW="3136900" imgH="4318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981" y="3296400"/>
                        <a:ext cx="5719763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1323494" y="3990138"/>
            <a:ext cx="3408362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完整写出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的定义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1310794" y="4428288"/>
            <a:ext cx="2430462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求其密度函数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1331431" y="4837863"/>
            <a:ext cx="2328863" cy="539750"/>
            <a:chOff x="395536" y="5728842"/>
            <a:chExt cx="2328809" cy="541135"/>
          </a:xfrm>
        </p:grpSpPr>
        <p:sp>
          <p:nvSpPr>
            <p:cNvPr id="16" name="矩形 6"/>
            <p:cNvSpPr>
              <a:spLocks noChangeArrowheads="1"/>
            </p:cNvSpPr>
            <p:nvPr/>
          </p:nvSpPr>
          <p:spPr bwMode="auto">
            <a:xfrm>
              <a:off x="395536" y="5728842"/>
              <a:ext cx="782620" cy="50771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c) </a:t>
              </a: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16"/>
            <p:cNvGraphicFramePr>
              <a:graphicFrameLocks noChangeAspect="1"/>
            </p:cNvGraphicFramePr>
            <p:nvPr/>
          </p:nvGraphicFramePr>
          <p:xfrm>
            <a:off x="1081290" y="5838537"/>
            <a:ext cx="1643055" cy="4314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393" name="Equation" r:id="rId7" imgW="952500" imgH="203200" progId="Equation.DSMT4">
                    <p:embed/>
                  </p:oleObj>
                </mc:Choice>
                <mc:Fallback>
                  <p:oleObj name="Equation" r:id="rId7" imgW="952500" imgH="203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1290" y="5838537"/>
                          <a:ext cx="1643055" cy="4314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1315556" y="5268075"/>
            <a:ext cx="1093788" cy="508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d)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对象 8"/>
          <p:cNvGraphicFramePr>
            <a:graphicFrameLocks noChangeAspect="1"/>
          </p:cNvGraphicFramePr>
          <p:nvPr/>
        </p:nvGraphicFramePr>
        <p:xfrm>
          <a:off x="5595456" y="5352213"/>
          <a:ext cx="24463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4" name="Equation" r:id="rId9" imgW="1498600" imgH="203200" progId="Equation.DSMT4">
                  <p:embed/>
                </p:oleObj>
              </mc:Choice>
              <mc:Fallback>
                <p:oleObj name="Equation" r:id="rId9" imgW="1498600" imgH="203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456" y="5352213"/>
                        <a:ext cx="244633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309331" y="5403013"/>
          <a:ext cx="24352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95" name="Equation" r:id="rId11" imgW="1078865" imgH="177800" progId="Equation.DSMT4">
                  <p:embed/>
                </p:oleObj>
              </mc:Choice>
              <mc:Fallback>
                <p:oleObj name="Equation" r:id="rId11" imgW="1078865" imgH="177800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331" y="5403013"/>
                        <a:ext cx="24352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4663594" y="5282363"/>
            <a:ext cx="1068387" cy="552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分别求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1004406" y="1780338"/>
            <a:ext cx="1158875" cy="461962"/>
            <a:chOff x="892633" y="2533646"/>
            <a:chExt cx="1159229" cy="461665"/>
          </a:xfrm>
        </p:grpSpPr>
        <p:sp>
          <p:nvSpPr>
            <p:cNvPr id="23" name="TextBox 41"/>
            <p:cNvSpPr txBox="1">
              <a:spLocks noChangeArrowheads="1"/>
            </p:cNvSpPr>
            <p:nvPr/>
          </p:nvSpPr>
          <p:spPr bwMode="auto">
            <a:xfrm>
              <a:off x="1138771" y="2533646"/>
              <a:ext cx="913091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注</a:t>
              </a:r>
              <a:endParaRPr kumimoji="0" lang="zh-CN" altLang="en-US" sz="23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4" name="Picture 18" descr="E:\MB00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33" y="2607269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051943" y="1890472"/>
            <a:ext cx="709612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7607" tIns="28804" rIns="57607" bIns="28804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解：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559943" y="1879359"/>
            <a:ext cx="3362325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7607" tIns="28804" rIns="57607" bIns="28804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由分布函数性质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得到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055118" y="2292109"/>
          <a:ext cx="4159250" cy="226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522" name="Equation" r:id="rId1" imgW="3136900" imgH="1765300" progId="Equation.DSMT4">
                  <p:embed/>
                </p:oleObj>
              </mc:Choice>
              <mc:Fallback>
                <p:oleObj name="Equation" r:id="rId1" imgW="3136900" imgH="1765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118" y="2292109"/>
                        <a:ext cx="4159250" cy="226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41"/>
          <p:cNvGrpSpPr/>
          <p:nvPr/>
        </p:nvGrpSpPr>
        <p:grpSpPr bwMode="auto">
          <a:xfrm>
            <a:off x="5427093" y="2201622"/>
            <a:ext cx="2781300" cy="2427287"/>
            <a:chOff x="6620526" y="1719263"/>
            <a:chExt cx="2344087" cy="2036400"/>
          </a:xfrm>
        </p:grpSpPr>
        <p:cxnSp>
          <p:nvCxnSpPr>
            <p:cNvPr id="10" name="直接箭头连接符 15"/>
            <p:cNvCxnSpPr>
              <a:cxnSpLocks noChangeShapeType="1"/>
            </p:cNvCxnSpPr>
            <p:nvPr/>
          </p:nvCxnSpPr>
          <p:spPr bwMode="auto">
            <a:xfrm>
              <a:off x="6620526" y="3284984"/>
              <a:ext cx="2205175" cy="0"/>
            </a:xfrm>
            <a:prstGeom prst="straightConnector1">
              <a:avLst/>
            </a:prstGeom>
            <a:noFill/>
            <a:ln w="19050" algn="ctr">
              <a:solidFill>
                <a:sysClr val="windowText" lastClr="0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接箭头连接符 17"/>
            <p:cNvCxnSpPr>
              <a:cxnSpLocks noChangeShapeType="1"/>
            </p:cNvCxnSpPr>
            <p:nvPr/>
          </p:nvCxnSpPr>
          <p:spPr bwMode="auto">
            <a:xfrm flipH="1" flipV="1">
              <a:off x="7102395" y="1736812"/>
              <a:ext cx="0" cy="2018851"/>
            </a:xfrm>
            <a:prstGeom prst="straightConnector1">
              <a:avLst/>
            </a:prstGeom>
            <a:noFill/>
            <a:ln w="19050" algn="ctr">
              <a:solidFill>
                <a:sysClr val="windowText" lastClr="000000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12" name="对象 20"/>
            <p:cNvGraphicFramePr>
              <a:graphicFrameLocks noChangeAspect="1"/>
            </p:cNvGraphicFramePr>
            <p:nvPr/>
          </p:nvGraphicFramePr>
          <p:xfrm>
            <a:off x="6917350" y="3283524"/>
            <a:ext cx="197091" cy="1800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3" name="Equation" r:id="rId3" imgW="25400" imgH="38100" progId="Equation.DSMT4">
                    <p:embed/>
                  </p:oleObj>
                </mc:Choice>
                <mc:Fallback>
                  <p:oleObj name="Equation" r:id="rId3" imgW="25400" imgH="38100" progId="Equation.DSMT4">
                    <p:embed/>
                    <p:pic>
                      <p:nvPicPr>
                        <p:cNvPr id="0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17350" y="3283524"/>
                          <a:ext cx="197091" cy="1800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21"/>
            <p:cNvGraphicFramePr>
              <a:graphicFrameLocks noChangeAspect="1"/>
            </p:cNvGraphicFramePr>
            <p:nvPr/>
          </p:nvGraphicFramePr>
          <p:xfrm>
            <a:off x="8747125" y="3337824"/>
            <a:ext cx="217488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4" name="Equation" r:id="rId5" imgW="12700" imgH="12700" progId="Equation.DSMT4">
                    <p:embed/>
                  </p:oleObj>
                </mc:Choice>
                <mc:Fallback>
                  <p:oleObj name="Equation" r:id="rId5" imgW="12700" imgH="12700" progId="Equation.DSMT4">
                    <p:embed/>
                    <p:pic>
                      <p:nvPicPr>
                        <p:cNvPr id="0" name="对象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7125" y="3337824"/>
                          <a:ext cx="217488" cy="182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对象 22"/>
            <p:cNvGraphicFramePr>
              <a:graphicFrameLocks noChangeAspect="1"/>
            </p:cNvGraphicFramePr>
            <p:nvPr/>
          </p:nvGraphicFramePr>
          <p:xfrm>
            <a:off x="6884988" y="1719263"/>
            <a:ext cx="217487" cy="219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5" name="Equation" r:id="rId7" imgW="12700" imgH="12700" progId="Equation.DSMT4">
                    <p:embed/>
                  </p:oleObj>
                </mc:Choice>
                <mc:Fallback>
                  <p:oleObj name="Equation" r:id="rId7" imgW="12700" imgH="12700" progId="Equation.DSMT4">
                    <p:embed/>
                    <p:pic>
                      <p:nvPicPr>
                        <p:cNvPr id="0" name="对象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84988" y="1719263"/>
                          <a:ext cx="217487" cy="219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5" name="直接连接符 24"/>
            <p:cNvCxnSpPr>
              <a:cxnSpLocks noChangeShapeType="1"/>
            </p:cNvCxnSpPr>
            <p:nvPr/>
          </p:nvCxnSpPr>
          <p:spPr bwMode="auto">
            <a:xfrm>
              <a:off x="7092280" y="2348880"/>
              <a:ext cx="1584176" cy="0"/>
            </a:xfrm>
            <a:prstGeom prst="line">
              <a:avLst/>
            </a:prstGeom>
            <a:noFill/>
            <a:ln w="19050" algn="ctr">
              <a:solidFill>
                <a:srgbClr val="0000CC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连接符 25"/>
            <p:cNvCxnSpPr>
              <a:cxnSpLocks noChangeShapeType="1"/>
            </p:cNvCxnSpPr>
            <p:nvPr/>
          </p:nvCxnSpPr>
          <p:spPr bwMode="auto">
            <a:xfrm>
              <a:off x="8064388" y="1736812"/>
              <a:ext cx="0" cy="1548172"/>
            </a:xfrm>
            <a:prstGeom prst="line">
              <a:avLst/>
            </a:prstGeom>
            <a:noFill/>
            <a:ln w="19050" algn="ctr">
              <a:solidFill>
                <a:srgbClr val="0000CC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aphicFrame>
          <p:nvGraphicFramePr>
            <p:cNvPr id="17" name="对象 31"/>
            <p:cNvGraphicFramePr>
              <a:graphicFrameLocks noChangeAspect="1"/>
            </p:cNvGraphicFramePr>
            <p:nvPr/>
          </p:nvGraphicFramePr>
          <p:xfrm>
            <a:off x="6848475" y="2254250"/>
            <a:ext cx="196850" cy="200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6" name="Equation" r:id="rId9" imgW="12700" imgH="12700" progId="Equation.DSMT4">
                    <p:embed/>
                  </p:oleObj>
                </mc:Choice>
                <mc:Fallback>
                  <p:oleObj name="Equation" r:id="rId9" imgW="12700" imgH="12700" progId="Equation.DSMT4">
                    <p:embed/>
                    <p:pic>
                      <p:nvPicPr>
                        <p:cNvPr id="0" name="对象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48475" y="2254250"/>
                          <a:ext cx="196850" cy="200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33"/>
            <p:cNvGraphicFramePr>
              <a:graphicFrameLocks noChangeAspect="1"/>
            </p:cNvGraphicFramePr>
            <p:nvPr/>
          </p:nvGraphicFramePr>
          <p:xfrm>
            <a:off x="7220319" y="2593071"/>
            <a:ext cx="817481" cy="440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7" name="Equation" r:id="rId11" imgW="660400" imgH="355600" progId="Equation.DSMT4">
                    <p:embed/>
                  </p:oleObj>
                </mc:Choice>
                <mc:Fallback>
                  <p:oleObj name="Equation" r:id="rId11" imgW="660400" imgH="355600" progId="Equation.DSMT4">
                    <p:embed/>
                    <p:pic>
                      <p:nvPicPr>
                        <p:cNvPr id="0" name="对象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0319" y="2593071"/>
                          <a:ext cx="817481" cy="440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对象 34"/>
            <p:cNvGraphicFramePr>
              <a:graphicFrameLocks noChangeAspect="1"/>
            </p:cNvGraphicFramePr>
            <p:nvPr/>
          </p:nvGraphicFramePr>
          <p:xfrm>
            <a:off x="7171170" y="1768079"/>
            <a:ext cx="723195" cy="481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8" name="Equation" r:id="rId13" imgW="533400" imgH="355600" progId="Equation.DSMT4">
                    <p:embed/>
                  </p:oleObj>
                </mc:Choice>
                <mc:Fallback>
                  <p:oleObj name="Equation" r:id="rId13" imgW="533400" imgH="355600" progId="Equation.DSMT4">
                    <p:embed/>
                    <p:pic>
                      <p:nvPicPr>
                        <p:cNvPr id="0" name="对象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71170" y="1768079"/>
                          <a:ext cx="723195" cy="481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对象 35"/>
            <p:cNvGraphicFramePr>
              <a:graphicFrameLocks noChangeAspect="1"/>
            </p:cNvGraphicFramePr>
            <p:nvPr/>
          </p:nvGraphicFramePr>
          <p:xfrm>
            <a:off x="8113029" y="2593071"/>
            <a:ext cx="734228" cy="4676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29" name="Equation" r:id="rId15" imgW="558800" imgH="355600" progId="Equation.DSMT4">
                    <p:embed/>
                  </p:oleObj>
                </mc:Choice>
                <mc:Fallback>
                  <p:oleObj name="Equation" r:id="rId15" imgW="558800" imgH="355600" progId="Equation.DSMT4">
                    <p:embed/>
                    <p:pic>
                      <p:nvPicPr>
                        <p:cNvPr id="0" name="对象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13029" y="2593071"/>
                          <a:ext cx="734228" cy="4676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36"/>
            <p:cNvGraphicFramePr>
              <a:graphicFrameLocks noChangeAspect="1"/>
            </p:cNvGraphicFramePr>
            <p:nvPr/>
          </p:nvGraphicFramePr>
          <p:xfrm>
            <a:off x="8322828" y="1993156"/>
            <a:ext cx="1016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30" name="Equation" r:id="rId17" imgW="101600" imgH="139700" progId="Equation.DSMT4">
                    <p:embed/>
                  </p:oleObj>
                </mc:Choice>
                <mc:Fallback>
                  <p:oleObj name="Equation" r:id="rId17" imgW="101600" imgH="139700" progId="Equation.DSMT4">
                    <p:embed/>
                    <p:pic>
                      <p:nvPicPr>
                        <p:cNvPr id="0" name="对象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22828" y="1993156"/>
                          <a:ext cx="101600" cy="1397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rot="5400000">
            <a:off x="3992786" y="3202541"/>
            <a:ext cx="286543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2"/>
          <p:cNvCxnSpPr>
            <a:cxnSpLocks noChangeShapeType="1"/>
          </p:cNvCxnSpPr>
          <p:nvPr/>
        </p:nvCxnSpPr>
        <p:spPr bwMode="auto">
          <a:xfrm rot="10800000">
            <a:off x="5425505" y="4635259"/>
            <a:ext cx="2600325" cy="158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" name="组合 23"/>
          <p:cNvGrpSpPr/>
          <p:nvPr/>
        </p:nvGrpSpPr>
        <p:grpSpPr bwMode="auto">
          <a:xfrm>
            <a:off x="991618" y="4765434"/>
            <a:ext cx="5281612" cy="971550"/>
            <a:chOff x="1407396" y="3813986"/>
            <a:chExt cx="5282358" cy="971550"/>
          </a:xfrm>
        </p:grpSpPr>
        <p:grpSp>
          <p:nvGrpSpPr>
            <p:cNvPr id="25" name="组合 77"/>
            <p:cNvGrpSpPr/>
            <p:nvPr/>
          </p:nvGrpSpPr>
          <p:grpSpPr bwMode="auto">
            <a:xfrm>
              <a:off x="1407396" y="3813986"/>
              <a:ext cx="5282358" cy="971550"/>
              <a:chOff x="116168" y="3854584"/>
              <a:chExt cx="6875012" cy="1264222"/>
            </a:xfrm>
          </p:grpSpPr>
          <p:graphicFrame>
            <p:nvGraphicFramePr>
              <p:cNvPr id="27" name="对象 42"/>
              <p:cNvGraphicFramePr>
                <a:graphicFrameLocks noChangeAspect="1"/>
              </p:cNvGraphicFramePr>
              <p:nvPr/>
            </p:nvGraphicFramePr>
            <p:xfrm>
              <a:off x="571688" y="3854584"/>
              <a:ext cx="6419492" cy="1264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1531" name="Equation" r:id="rId19" imgW="87782400" imgH="17475200" progId="Equation.DSMT4">
                      <p:embed/>
                    </p:oleObj>
                  </mc:Choice>
                  <mc:Fallback>
                    <p:oleObj name="Equation" r:id="rId19" imgW="87782400" imgH="17475200" progId="Equation.DSMT4">
                      <p:embed/>
                      <p:pic>
                        <p:nvPicPr>
                          <p:cNvPr id="0" name="对象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1688" y="3854584"/>
                            <a:ext cx="6419492" cy="1264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" name="矩形 43"/>
              <p:cNvSpPr>
                <a:spLocks noChangeArrowheads="1"/>
              </p:cNvSpPr>
              <p:nvPr/>
            </p:nvSpPr>
            <p:spPr bwMode="auto">
              <a:xfrm>
                <a:off x="116168" y="4149983"/>
                <a:ext cx="679855" cy="7085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3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b) </a:t>
                </a:r>
                <a:endPara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6" name="矩形 3"/>
            <p:cNvSpPr>
              <a:spLocks noChangeArrowheads="1"/>
            </p:cNvSpPr>
            <p:nvPr/>
          </p:nvSpPr>
          <p:spPr bwMode="auto">
            <a:xfrm>
              <a:off x="4608248" y="4350561"/>
              <a:ext cx="706537" cy="41275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57607" tIns="28804" rIns="57607" bIns="28804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78"/>
          <p:cNvGrpSpPr/>
          <p:nvPr/>
        </p:nvGrpSpPr>
        <p:grpSpPr bwMode="auto">
          <a:xfrm>
            <a:off x="1467232" y="2020531"/>
            <a:ext cx="3208338" cy="612775"/>
            <a:chOff x="251520" y="5337212"/>
            <a:chExt cx="3708033" cy="707678"/>
          </a:xfrm>
        </p:grpSpPr>
        <p:sp>
          <p:nvSpPr>
            <p:cNvPr id="7" name="矩形 44"/>
            <p:cNvSpPr>
              <a:spLocks noChangeArrowheads="1"/>
            </p:cNvSpPr>
            <p:nvPr/>
          </p:nvSpPr>
          <p:spPr bwMode="auto">
            <a:xfrm>
              <a:off x="251520" y="5337212"/>
              <a:ext cx="488044" cy="4455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微软雅黑" panose="020B0503020204020204" pitchFamily="34" charset="-122"/>
                  <a:cs typeface="Times New Roman" panose="02020603050405020304" pitchFamily="18" charset="0"/>
                </a:rPr>
                <a:t>c) 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对象 45"/>
            <p:cNvGraphicFramePr>
              <a:graphicFrameLocks noChangeAspect="1"/>
            </p:cNvGraphicFramePr>
            <p:nvPr/>
          </p:nvGraphicFramePr>
          <p:xfrm>
            <a:off x="650448" y="5456053"/>
            <a:ext cx="3309105" cy="588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708" name="Equation" r:id="rId1" imgW="1675765" imgH="304800" progId="Equation.DSMT4">
                    <p:embed/>
                  </p:oleObj>
                </mc:Choice>
                <mc:Fallback>
                  <p:oleObj name="Equation" r:id="rId1" imgW="1675765" imgH="304800" progId="Equation.DSMT4">
                    <p:embed/>
                    <p:pic>
                      <p:nvPicPr>
                        <p:cNvPr id="0" name="对象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448" y="5456053"/>
                          <a:ext cx="3309105" cy="5888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752982" y="2560281"/>
          <a:ext cx="2157413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09" name="Equation" r:id="rId3" imgW="1333500" imgH="381000" progId="Equation.DSMT4">
                  <p:embed/>
                </p:oleObj>
              </mc:Choice>
              <mc:Fallback>
                <p:oleObj name="Equation" r:id="rId3" imgW="1333500" imgH="3810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982" y="2560281"/>
                        <a:ext cx="2157413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76"/>
          <p:cNvGrpSpPr/>
          <p:nvPr/>
        </p:nvGrpSpPr>
        <p:grpSpPr bwMode="auto">
          <a:xfrm>
            <a:off x="5624895" y="2107843"/>
            <a:ext cx="2663825" cy="2374900"/>
            <a:chOff x="6403151" y="5025646"/>
            <a:chExt cx="2025750" cy="1783367"/>
          </a:xfrm>
        </p:grpSpPr>
        <p:sp>
          <p:nvSpPr>
            <p:cNvPr id="11" name="Freeform 70"/>
            <p:cNvSpPr/>
            <p:nvPr/>
          </p:nvSpPr>
          <p:spPr bwMode="auto">
            <a:xfrm flipH="1">
              <a:off x="6625283" y="5872030"/>
              <a:ext cx="684505" cy="690221"/>
            </a:xfrm>
            <a:custGeom>
              <a:avLst/>
              <a:gdLst>
                <a:gd name="T0" fmla="*/ 0 w 1256"/>
                <a:gd name="T1" fmla="*/ 2147483647 h 1256"/>
                <a:gd name="T2" fmla="*/ 2147483647 w 1256"/>
                <a:gd name="T3" fmla="*/ 0 h 1256"/>
                <a:gd name="T4" fmla="*/ 2147483647 w 1256"/>
                <a:gd name="T5" fmla="*/ 2147483647 h 1256"/>
                <a:gd name="T6" fmla="*/ 0 w 1256"/>
                <a:gd name="T7" fmla="*/ 2147483647 h 12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6"/>
                <a:gd name="T13" fmla="*/ 0 h 1256"/>
                <a:gd name="T14" fmla="*/ 1256 w 1256"/>
                <a:gd name="T15" fmla="*/ 1256 h 12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6" h="1256">
                  <a:moveTo>
                    <a:pt x="0" y="1256"/>
                  </a:moveTo>
                  <a:lnTo>
                    <a:pt x="1256" y="0"/>
                  </a:lnTo>
                  <a:lnTo>
                    <a:pt x="1256" y="1248"/>
                  </a:lnTo>
                  <a:lnTo>
                    <a:pt x="0" y="1256"/>
                  </a:lnTo>
                  <a:close/>
                </a:path>
              </a:pathLst>
            </a:custGeom>
            <a:gradFill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8900000"/>
            </a:gradFill>
            <a:ln w="19050">
              <a:noFill/>
              <a:round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74"/>
            <p:cNvGrpSpPr/>
            <p:nvPr/>
          </p:nvGrpSpPr>
          <p:grpSpPr bwMode="auto">
            <a:xfrm>
              <a:off x="6403151" y="5025646"/>
              <a:ext cx="2025750" cy="1783367"/>
              <a:chOff x="6356654" y="5025675"/>
              <a:chExt cx="2025750" cy="1783367"/>
            </a:xfrm>
          </p:grpSpPr>
          <p:cxnSp>
            <p:nvCxnSpPr>
              <p:cNvPr id="13" name="直接箭头连接符 48"/>
              <p:cNvCxnSpPr>
                <a:cxnSpLocks noChangeShapeType="1"/>
              </p:cNvCxnSpPr>
              <p:nvPr/>
            </p:nvCxnSpPr>
            <p:spPr bwMode="auto">
              <a:xfrm>
                <a:off x="6369807" y="6560797"/>
                <a:ext cx="1910605" cy="0"/>
              </a:xfrm>
              <a:prstGeom prst="straightConnector1">
                <a:avLst/>
              </a:prstGeom>
              <a:noFill/>
              <a:ln w="19050" algn="ctr">
                <a:solidFill>
                  <a:sysClr val="windowText" lastClr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箭头连接符 49"/>
              <p:cNvCxnSpPr>
                <a:cxnSpLocks noChangeShapeType="1"/>
              </p:cNvCxnSpPr>
              <p:nvPr/>
            </p:nvCxnSpPr>
            <p:spPr bwMode="auto">
              <a:xfrm flipH="1" flipV="1">
                <a:off x="6583013" y="5049180"/>
                <a:ext cx="0" cy="1759862"/>
              </a:xfrm>
              <a:prstGeom prst="straightConnector1">
                <a:avLst/>
              </a:prstGeom>
              <a:noFill/>
              <a:ln w="19050" algn="ctr">
                <a:solidFill>
                  <a:sysClr val="windowText" lastClr="00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15" name="对象 50"/>
              <p:cNvGraphicFramePr>
                <a:graphicFrameLocks noChangeAspect="1"/>
              </p:cNvGraphicFramePr>
              <p:nvPr/>
            </p:nvGraphicFramePr>
            <p:xfrm>
              <a:off x="6412177" y="6562115"/>
              <a:ext cx="169742" cy="167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0" name="Equation" r:id="rId5" imgW="25400" imgH="38100" progId="Equation.DSMT4">
                      <p:embed/>
                    </p:oleObj>
                  </mc:Choice>
                  <mc:Fallback>
                    <p:oleObj name="Equation" r:id="rId5" imgW="25400" imgH="38100" progId="Equation.DSMT4">
                      <p:embed/>
                      <p:pic>
                        <p:nvPicPr>
                          <p:cNvPr id="0" name="对象 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12177" y="6562115"/>
                            <a:ext cx="169742" cy="167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51"/>
              <p:cNvGraphicFramePr>
                <a:graphicFrameLocks noChangeAspect="1"/>
              </p:cNvGraphicFramePr>
              <p:nvPr/>
            </p:nvGraphicFramePr>
            <p:xfrm>
              <a:off x="8205222" y="6609895"/>
              <a:ext cx="177182" cy="1607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1" name="Equation" r:id="rId7" imgW="12700" imgH="12700" progId="Equation.DSMT4">
                      <p:embed/>
                    </p:oleObj>
                  </mc:Choice>
                  <mc:Fallback>
                    <p:oleObj name="Equation" r:id="rId7" imgW="12700" imgH="12700" progId="Equation.DSMT4">
                      <p:embed/>
                      <p:pic>
                        <p:nvPicPr>
                          <p:cNvPr id="0" name="对象 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05222" y="6609895"/>
                            <a:ext cx="177182" cy="1607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28"/>
              <p:cNvGraphicFramePr>
                <a:graphicFrameLocks noChangeAspect="1"/>
              </p:cNvGraphicFramePr>
              <p:nvPr/>
            </p:nvGraphicFramePr>
            <p:xfrm>
              <a:off x="6356654" y="5025675"/>
              <a:ext cx="209943" cy="2285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2" name="Equation" r:id="rId9" imgW="12700" imgH="12700" progId="Equation.DSMT4">
                      <p:embed/>
                    </p:oleObj>
                  </mc:Choice>
                  <mc:Fallback>
                    <p:oleObj name="Equation" r:id="rId9" imgW="12700" imgH="12700" progId="Equation.DSMT4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56654" y="5025675"/>
                            <a:ext cx="209943" cy="2285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18" name="直接连接符 53"/>
              <p:cNvCxnSpPr>
                <a:cxnSpLocks noChangeShapeType="1"/>
              </p:cNvCxnSpPr>
              <p:nvPr/>
            </p:nvCxnSpPr>
            <p:spPr bwMode="auto">
              <a:xfrm>
                <a:off x="6618869" y="5589240"/>
                <a:ext cx="1160829" cy="0"/>
              </a:xfrm>
              <a:prstGeom prst="line">
                <a:avLst/>
              </a:prstGeom>
              <a:noFill/>
              <a:ln w="19050" algn="ctr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" name="直接连接符 54"/>
              <p:cNvCxnSpPr>
                <a:cxnSpLocks noChangeShapeType="1"/>
              </p:cNvCxnSpPr>
              <p:nvPr/>
            </p:nvCxnSpPr>
            <p:spPr bwMode="auto">
              <a:xfrm>
                <a:off x="7488324" y="5291312"/>
                <a:ext cx="0" cy="1270803"/>
              </a:xfrm>
              <a:prstGeom prst="line">
                <a:avLst/>
              </a:prstGeom>
              <a:noFill/>
              <a:ln w="19050" algn="ctr">
                <a:solidFill>
                  <a:srgbClr val="0000CC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20" name="对象 55"/>
              <p:cNvGraphicFramePr>
                <a:graphicFrameLocks noChangeAspect="1"/>
              </p:cNvGraphicFramePr>
              <p:nvPr/>
            </p:nvGraphicFramePr>
            <p:xfrm>
              <a:off x="7461969" y="6576077"/>
              <a:ext cx="153778" cy="17157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3" name="Equation" r:id="rId11" imgW="12700" imgH="12700" progId="Equation.DSMT4">
                      <p:embed/>
                    </p:oleObj>
                  </mc:Choice>
                  <mc:Fallback>
                    <p:oleObj name="Equation" r:id="rId11" imgW="12700" imgH="12700" progId="Equation.DSMT4">
                      <p:embed/>
                      <p:pic>
                        <p:nvPicPr>
                          <p:cNvPr id="0" name="对象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61969" y="6576077"/>
                            <a:ext cx="153778" cy="17157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对象 56"/>
              <p:cNvGraphicFramePr>
                <a:graphicFrameLocks noChangeAspect="1"/>
              </p:cNvGraphicFramePr>
              <p:nvPr/>
            </p:nvGraphicFramePr>
            <p:xfrm>
              <a:off x="6384416" y="5464658"/>
              <a:ext cx="197334" cy="2059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4" name="Equation" r:id="rId13" imgW="76200" imgH="101600" progId="Equation.DSMT4">
                      <p:embed/>
                    </p:oleObj>
                  </mc:Choice>
                  <mc:Fallback>
                    <p:oleObj name="Equation" r:id="rId13" imgW="76200" imgH="101600" progId="Equation.DSMT4">
                      <p:embed/>
                      <p:pic>
                        <p:nvPicPr>
                          <p:cNvPr id="0" name="对象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84416" y="5464658"/>
                            <a:ext cx="197334" cy="2059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66"/>
              <p:cNvGraphicFramePr>
                <a:graphicFrameLocks noChangeAspect="1"/>
              </p:cNvGraphicFramePr>
              <p:nvPr/>
            </p:nvGraphicFramePr>
            <p:xfrm>
              <a:off x="6439995" y="5917496"/>
              <a:ext cx="114402" cy="141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5" name="Equation" r:id="rId15" imgW="12700" imgH="12700" progId="Equation.DSMT4">
                      <p:embed/>
                    </p:oleObj>
                  </mc:Choice>
                  <mc:Fallback>
                    <p:oleObj name="Equation" r:id="rId15" imgW="12700" imgH="12700" progId="Equation.DSMT4">
                      <p:embed/>
                      <p:pic>
                        <p:nvPicPr>
                          <p:cNvPr id="0" name="对象 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9995" y="5917496"/>
                            <a:ext cx="114402" cy="1413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3" name="对象 67"/>
              <p:cNvGraphicFramePr>
                <a:graphicFrameLocks noChangeAspect="1"/>
              </p:cNvGraphicFramePr>
              <p:nvPr/>
            </p:nvGraphicFramePr>
            <p:xfrm>
              <a:off x="7107018" y="6586936"/>
              <a:ext cx="122684" cy="1533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16" name="Equation" r:id="rId17" imgW="12700" imgH="12700" progId="Equation.DSMT4">
                      <p:embed/>
                    </p:oleObj>
                  </mc:Choice>
                  <mc:Fallback>
                    <p:oleObj name="Equation" r:id="rId17" imgW="12700" imgH="12700" progId="Equation.DSMT4">
                      <p:embed/>
                      <p:pic>
                        <p:nvPicPr>
                          <p:cNvPr id="0" name="对象 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107018" y="6586936"/>
                            <a:ext cx="122684" cy="15335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4" name="矩形 3"/>
          <p:cNvSpPr>
            <a:spLocks noChangeArrowheads="1"/>
          </p:cNvSpPr>
          <p:nvPr/>
        </p:nvSpPr>
        <p:spPr bwMode="auto">
          <a:xfrm>
            <a:off x="1427545" y="3385781"/>
            <a:ext cx="1531937" cy="447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d)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2495932" y="3496906"/>
          <a:ext cx="9382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17" name="Equation" r:id="rId19" imgW="532765" imgH="165100" progId="Equation.DSMT4">
                  <p:embed/>
                </p:oleObj>
              </mc:Choice>
              <mc:Fallback>
                <p:oleObj name="Equation" r:id="rId19" imgW="532765" imgH="165100" progId="Equation.DSMT4">
                  <p:embed/>
                  <p:pic>
                    <p:nvPicPr>
                      <p:cNvPr id="0" name="对象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932" y="3496906"/>
                        <a:ext cx="938213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1791082" y="3862031"/>
          <a:ext cx="278447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18" name="Equation" r:id="rId21" imgW="2324100" imgH="292100" progId="Equation.DSMT4">
                  <p:embed/>
                </p:oleObj>
              </mc:Choice>
              <mc:Fallback>
                <p:oleObj name="Equation" r:id="rId21" imgW="2324100" imgH="2921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082" y="3862031"/>
                        <a:ext cx="278447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/>
        </p:nvGraphicFramePr>
        <p:xfrm>
          <a:off x="1791082" y="4335106"/>
          <a:ext cx="10366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19" name="Equation" r:id="rId23" imgW="774700" imgH="203200" progId="Equation.DSMT4">
                  <p:embed/>
                </p:oleObj>
              </mc:Choice>
              <mc:Fallback>
                <p:oleObj name="Equation" r:id="rId23" imgW="774700" imgH="203200" progId="Equation.DSMT4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1082" y="4335106"/>
                        <a:ext cx="10366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 3"/>
          <p:cNvSpPr>
            <a:spLocks noChangeArrowheads="1"/>
          </p:cNvSpPr>
          <p:nvPr/>
        </p:nvSpPr>
        <p:spPr bwMode="auto">
          <a:xfrm>
            <a:off x="1389445" y="4787543"/>
            <a:ext cx="1825625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同理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2849945" y="4863743"/>
          <a:ext cx="10318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20" name="Equation" r:id="rId25" imgW="532765" imgH="177800" progId="Equation.DSMT4">
                  <p:embed/>
                </p:oleObj>
              </mc:Choice>
              <mc:Fallback>
                <p:oleObj name="Equation" r:id="rId25" imgW="532765" imgH="1778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945" y="4863743"/>
                        <a:ext cx="1031875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6"/>
          <p:cNvGraphicFramePr>
            <a:graphicFrameLocks noChangeAspect="1"/>
          </p:cNvGraphicFramePr>
          <p:nvPr/>
        </p:nvGraphicFramePr>
        <p:xfrm>
          <a:off x="3872295" y="4701818"/>
          <a:ext cx="2127250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21" name="Equation" r:id="rId27" imgW="1562100" imgH="431800" progId="Equation.DSMT4">
                  <p:embed/>
                </p:oleObj>
              </mc:Choice>
              <mc:Fallback>
                <p:oleObj name="Equation" r:id="rId27" imgW="1562100" imgH="431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2295" y="4701818"/>
                        <a:ext cx="2127250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2849945" y="4331931"/>
          <a:ext cx="863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22" name="Equation" r:id="rId29" imgW="635000" imgH="203200" progId="Equation.DSMT4">
                  <p:embed/>
                </p:oleObj>
              </mc:Choice>
              <mc:Fallback>
                <p:oleObj name="Equation" r:id="rId29" imgW="635000" imgH="203200" progId="Equation.DSMT4">
                  <p:embed/>
                  <p:pic>
                    <p:nvPicPr>
                      <p:cNvPr id="0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945" y="4331931"/>
                        <a:ext cx="863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3726245" y="4149368"/>
          <a:ext cx="1079500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723" name="Equation" r:id="rId31" imgW="812800" imgH="431800" progId="Equation.DSMT4">
                  <p:embed/>
                </p:oleObj>
              </mc:Choice>
              <mc:Fallback>
                <p:oleObj name="Equation" r:id="rId31" imgW="812800" imgH="4318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6245" y="4149368"/>
                        <a:ext cx="1079500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直接连接符 36"/>
          <p:cNvCxnSpPr>
            <a:cxnSpLocks noChangeShapeType="1"/>
          </p:cNvCxnSpPr>
          <p:nvPr/>
        </p:nvCxnSpPr>
        <p:spPr bwMode="auto">
          <a:xfrm rot="5400000">
            <a:off x="4111213" y="3211950"/>
            <a:ext cx="2865437" cy="0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40"/>
          <p:cNvCxnSpPr>
            <a:cxnSpLocks noChangeShapeType="1"/>
          </p:cNvCxnSpPr>
          <p:nvPr/>
        </p:nvCxnSpPr>
        <p:spPr bwMode="auto">
          <a:xfrm rot="10800000">
            <a:off x="5543932" y="4644668"/>
            <a:ext cx="2600325" cy="1588"/>
          </a:xfrm>
          <a:prstGeom prst="line">
            <a:avLst/>
          </a:prstGeom>
          <a:noFill/>
          <a:ln w="1905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1069012" y="2021904"/>
            <a:ext cx="7607300" cy="5721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联合函数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的密度函数如何？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1069012" y="2412429"/>
            <a:ext cx="2592388" cy="574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从分布函数开始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51725" y="2823592"/>
          <a:ext cx="3560762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8" name="Equation" r:id="rId1" imgW="1459865" imgH="241300" progId="Equation.DSMT4">
                  <p:embed/>
                </p:oleObj>
              </mc:Choice>
              <mc:Fallback>
                <p:oleObj name="Equation" r:id="rId1" imgW="1459865" imgH="241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725" y="2823592"/>
                        <a:ext cx="3560762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478712" y="3291904"/>
          <a:ext cx="421322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9" name="Equation" r:id="rId3" imgW="2209800" imgH="292100" progId="Equation.DSMT4">
                  <p:embed/>
                </p:oleObj>
              </mc:Choice>
              <mc:Fallback>
                <p:oleObj name="Equation" r:id="rId3" imgW="2209800" imgH="2921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712" y="3291904"/>
                        <a:ext cx="421322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17"/>
          <p:cNvSpPr>
            <a:spLocks noChangeArrowheads="1"/>
          </p:cNvSpPr>
          <p:nvPr/>
        </p:nvSpPr>
        <p:spPr bwMode="auto">
          <a:xfrm>
            <a:off x="1076950" y="3791967"/>
            <a:ext cx="5067300" cy="573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求导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即得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边缘密度函数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2446962" y="4226942"/>
          <a:ext cx="34925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10" name="Equation" r:id="rId5" imgW="1587500" imgH="241300" progId="Equation.DSMT4">
                  <p:embed/>
                </p:oleObj>
              </mc:Choice>
              <mc:Fallback>
                <p:oleObj name="Equation" r:id="rId5" imgW="1587500" imgH="241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6962" y="4226942"/>
                        <a:ext cx="34925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7"/>
          <p:cNvSpPr>
            <a:spLocks noChangeArrowheads="1"/>
          </p:cNvSpPr>
          <p:nvPr/>
        </p:nvSpPr>
        <p:spPr bwMode="auto">
          <a:xfrm>
            <a:off x="1069012" y="4714304"/>
            <a:ext cx="4702175" cy="573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同理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可得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边缘密度函数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448550" y="5200079"/>
          <a:ext cx="259238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11" name="Equation" r:id="rId7" imgW="1129665" imgH="241300" progId="Equation.DSMT4">
                  <p:embed/>
                </p:oleObj>
              </mc:Choice>
              <mc:Fallback>
                <p:oleObj name="Equation" r:id="rId7" imgW="1129665" imgH="2413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8550" y="5200079"/>
                        <a:ext cx="259238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584771" y="1692453"/>
            <a:ext cx="6446837" cy="1093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联合密度函数往往是分片定义的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在计算边缘密度函数积分时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需要仔细确定积分限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195833" y="2678291"/>
            <a:ext cx="6851650" cy="109260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408305" marR="0" lvl="0" indent="-408305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设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kumimoji="0" lang="en-US" altLang="zh-CN" sz="2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xy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平面上由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=0,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=1,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-1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围成的区域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定义随机变量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联合密度函数如下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1657796" y="4618216"/>
            <a:ext cx="2178050" cy="544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a)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确定常数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;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1657796" y="5116691"/>
            <a:ext cx="3805850" cy="1119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b)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的边缘密度函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数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), 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5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). 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21"/>
          <p:cNvGrpSpPr/>
          <p:nvPr/>
        </p:nvGrpSpPr>
        <p:grpSpPr bwMode="auto">
          <a:xfrm>
            <a:off x="927546" y="1765478"/>
            <a:ext cx="774700" cy="477838"/>
            <a:chOff x="1497178" y="1951822"/>
            <a:chExt cx="775397" cy="477054"/>
          </a:xfrm>
        </p:grpSpPr>
        <p:sp>
          <p:nvSpPr>
            <p:cNvPr id="11" name="矩形 10"/>
            <p:cNvSpPr/>
            <p:nvPr/>
          </p:nvSpPr>
          <p:spPr>
            <a:xfrm>
              <a:off x="1767296" y="1951822"/>
              <a:ext cx="505279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500" b="1" i="0" u="none" strike="noStrike" kern="10" cap="none" spc="0" normalizeH="0" baseline="0" noProof="0" dirty="0">
                  <a:ln w="9525">
                    <a:noFill/>
                    <a:round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注</a:t>
              </a:r>
              <a:endParaRPr kumimoji="0" lang="zh-CN" altLang="en-US" sz="2500" b="1" i="0" u="none" strike="noStrike" kern="10" cap="none" spc="0" normalizeH="0" baseline="0" noProof="0" dirty="0">
                <a:ln w="9525">
                  <a:noFill/>
                  <a:round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178" y="2050881"/>
              <a:ext cx="306460" cy="33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组合 26"/>
          <p:cNvGrpSpPr/>
          <p:nvPr/>
        </p:nvGrpSpPr>
        <p:grpSpPr bwMode="auto">
          <a:xfrm>
            <a:off x="2819846" y="3727628"/>
            <a:ext cx="3475037" cy="960438"/>
            <a:chOff x="2760274" y="2828135"/>
            <a:chExt cx="3475504" cy="960435"/>
          </a:xfrm>
        </p:grpSpPr>
        <p:graphicFrame>
          <p:nvGraphicFramePr>
            <p:cNvPr id="14" name="对象 42"/>
            <p:cNvGraphicFramePr>
              <a:graphicFrameLocks noChangeAspect="1"/>
            </p:cNvGraphicFramePr>
            <p:nvPr/>
          </p:nvGraphicFramePr>
          <p:xfrm>
            <a:off x="2760274" y="2828135"/>
            <a:ext cx="3475504" cy="960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48" name="Equation" r:id="rId2" imgW="40640000" imgH="11785600" progId="Equation.DSMT4">
                    <p:embed/>
                  </p:oleObj>
                </mc:Choice>
                <mc:Fallback>
                  <p:oleObj name="Equation" r:id="rId2" imgW="40640000" imgH="11785600" progId="Equation.DSMT4">
                    <p:embed/>
                    <p:pic>
                      <p:nvPicPr>
                        <p:cNvPr id="0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0274" y="2828135"/>
                          <a:ext cx="3475504" cy="960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矩形 1"/>
            <p:cNvSpPr>
              <a:spLocks noChangeArrowheads="1"/>
            </p:cNvSpPr>
            <p:nvPr/>
          </p:nvSpPr>
          <p:spPr bwMode="auto">
            <a:xfrm>
              <a:off x="5010063" y="3228184"/>
              <a:ext cx="819260" cy="51276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3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en-US" altLang="zh-CN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pSp>
        <p:nvGrpSpPr>
          <p:cNvPr id="18" name="组合 17"/>
          <p:cNvGrpSpPr/>
          <p:nvPr/>
        </p:nvGrpSpPr>
        <p:grpSpPr bwMode="auto">
          <a:xfrm>
            <a:off x="6322664" y="4072910"/>
            <a:ext cx="2411412" cy="2087562"/>
            <a:chOff x="5256076" y="886884"/>
            <a:chExt cx="2412268" cy="2088000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5256076" y="886884"/>
              <a:ext cx="2412268" cy="2088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Picture 3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651" y="929459"/>
              <a:ext cx="1950244" cy="201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1" name="直接箭头连接符 26"/>
          <p:cNvCxnSpPr>
            <a:cxnSpLocks noChangeShapeType="1"/>
          </p:cNvCxnSpPr>
          <p:nvPr/>
        </p:nvCxnSpPr>
        <p:spPr bwMode="auto">
          <a:xfrm flipH="1">
            <a:off x="7519639" y="4734897"/>
            <a:ext cx="296862" cy="30163"/>
          </a:xfrm>
          <a:prstGeom prst="straightConnector1">
            <a:avLst/>
          </a:prstGeom>
          <a:noFill/>
          <a:ln w="28575" algn="ctr">
            <a:solidFill>
              <a:srgbClr val="0000CC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794276" y="4515822"/>
            <a:ext cx="3206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3978" tIns="26989" rIns="53978" bIns="26989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zh-CN" altLang="en-US" sz="23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>
            <a:cxnSpLocks noChangeShapeType="1"/>
          </p:cNvCxnSpPr>
          <p:nvPr/>
        </p:nvCxnSpPr>
        <p:spPr bwMode="auto">
          <a:xfrm>
            <a:off x="6911626" y="5374660"/>
            <a:ext cx="409575" cy="1587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6544914" y="5434985"/>
          <a:ext cx="306387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9" name="Equation" r:id="rId5" imgW="304800" imgH="152400" progId="Equation.DSMT4">
                  <p:embed/>
                </p:oleObj>
              </mc:Choice>
              <mc:Fallback>
                <p:oleObj name="Equation" r:id="rId5" imgW="304800" imgH="152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4914" y="5434985"/>
                        <a:ext cx="306387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3"/>
          <p:cNvGraphicFramePr>
            <a:graphicFrameLocks noChangeAspect="1"/>
          </p:cNvGraphicFramePr>
          <p:nvPr/>
        </p:nvGraphicFramePr>
        <p:xfrm>
          <a:off x="7586314" y="5419110"/>
          <a:ext cx="322262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0" name="Equation" r:id="rId7" imgW="292100" imgH="152400" progId="Equation.DSMT4">
                  <p:embed/>
                </p:oleObj>
              </mc:Choice>
              <mc:Fallback>
                <p:oleObj name="Equation" r:id="rId7" imgW="292100" imgH="152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6314" y="5419110"/>
                        <a:ext cx="322262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"/>
          <p:cNvGraphicFramePr>
            <a:graphicFrameLocks noChangeAspect="1"/>
          </p:cNvGraphicFramePr>
          <p:nvPr/>
        </p:nvGraphicFramePr>
        <p:xfrm>
          <a:off x="6889401" y="4534872"/>
          <a:ext cx="51752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1" name="Equation" r:id="rId9" imgW="469900" imgH="177800" progId="Equation.DSMT4">
                  <p:embed/>
                </p:oleObj>
              </mc:Choice>
              <mc:Fallback>
                <p:oleObj name="Equation" r:id="rId9" imgW="469900" imgH="177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1" y="4534872"/>
                        <a:ext cx="517525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5"/>
          <p:cNvGraphicFramePr>
            <a:graphicFrameLocks noChangeAspect="1"/>
          </p:cNvGraphicFramePr>
          <p:nvPr/>
        </p:nvGraphicFramePr>
        <p:xfrm>
          <a:off x="7121176" y="5527060"/>
          <a:ext cx="319088" cy="17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2" name="Equation" r:id="rId11" imgW="317500" imgH="152400" progId="Equation.DSMT4">
                  <p:embed/>
                </p:oleObj>
              </mc:Choice>
              <mc:Fallback>
                <p:oleObj name="Equation" r:id="rId11" imgW="317500" imgH="152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1176" y="5527060"/>
                        <a:ext cx="319088" cy="17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接连接符 27"/>
          <p:cNvCxnSpPr>
            <a:cxnSpLocks noChangeShapeType="1"/>
          </p:cNvCxnSpPr>
          <p:nvPr/>
        </p:nvCxnSpPr>
        <p:spPr bwMode="auto">
          <a:xfrm>
            <a:off x="7105301" y="4944447"/>
            <a:ext cx="452438" cy="1588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28"/>
          <p:cNvCxnSpPr>
            <a:cxnSpLocks noChangeShapeType="1"/>
          </p:cNvCxnSpPr>
          <p:nvPr/>
        </p:nvCxnSpPr>
        <p:spPr bwMode="auto">
          <a:xfrm rot="5400000" flipH="1" flipV="1">
            <a:off x="6771132" y="5278616"/>
            <a:ext cx="623888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168276" y="2146657"/>
            <a:ext cx="503237" cy="407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3978" tIns="26989" rIns="53978" bIns="2698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1671513" y="2145070"/>
            <a:ext cx="993775" cy="407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53978" tIns="26989" rIns="53978" bIns="26989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我们有</a:t>
            </a:r>
            <a:endParaRPr kumimoji="0" lang="zh-CN" altLang="en-US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706438" y="2613382"/>
          <a:ext cx="21177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6" name="Equation" r:id="rId1" imgW="1168400" imgH="241300" progId="Equation.DSMT4">
                  <p:embed/>
                </p:oleObj>
              </mc:Choice>
              <mc:Fallback>
                <p:oleObj name="Equation" r:id="rId1" imgW="1168400" imgH="2413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438" y="2613382"/>
                        <a:ext cx="21177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797176" y="2640370"/>
          <a:ext cx="12779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7" name="Equation" r:id="rId3" imgW="546100" imgH="292100" progId="Equation.DSMT4">
                  <p:embed/>
                </p:oleObj>
              </mc:Choice>
              <mc:Fallback>
                <p:oleObj name="Equation" r:id="rId3" imgW="546100" imgH="2921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176" y="2640370"/>
                        <a:ext cx="12779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606426" y="3792895"/>
          <a:ext cx="246380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8" name="Equation" r:id="rId5" imgW="1143000" imgH="241300" progId="Equation.DSMT4">
                  <p:embed/>
                </p:oleObj>
              </mc:Choice>
              <mc:Fallback>
                <p:oleObj name="Equation" r:id="rId5" imgW="1143000" imgH="24130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426" y="3792895"/>
                        <a:ext cx="246380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1642938" y="4705707"/>
          <a:ext cx="239077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9" name="Equation" r:id="rId7" imgW="1129665" imgH="241300" progId="Equation.DSMT4">
                  <p:embed/>
                </p:oleObj>
              </mc:Choice>
              <mc:Fallback>
                <p:oleObj name="Equation" r:id="rId7" imgW="1129665" imgH="2413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938" y="4705707"/>
                        <a:ext cx="239077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825501" y="3203932"/>
          <a:ext cx="328612" cy="23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0" name="Equation" r:id="rId9" imgW="203200" imgH="127000" progId="Equation.DSMT4">
                  <p:embed/>
                </p:oleObj>
              </mc:Choice>
              <mc:Fallback>
                <p:oleObj name="Equation" r:id="rId9" imgW="203200" imgH="1270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501" y="3203932"/>
                        <a:ext cx="328612" cy="236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组合 12"/>
          <p:cNvGrpSpPr/>
          <p:nvPr/>
        </p:nvGrpSpPr>
        <p:grpSpPr bwMode="auto">
          <a:xfrm>
            <a:off x="5102101" y="1719620"/>
            <a:ext cx="2411412" cy="2087562"/>
            <a:chOff x="5256076" y="886884"/>
            <a:chExt cx="2412268" cy="2088000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5256076" y="886884"/>
              <a:ext cx="2412268" cy="2088000"/>
            </a:xfrm>
            <a:prstGeom prst="roundRect">
              <a:avLst/>
            </a:prstGeom>
            <a:solidFill>
              <a:srgbClr val="FFFFFF"/>
            </a:solidFill>
            <a:ln w="38100" cap="flat" cmpd="sng" algn="ctr">
              <a:solidFill>
                <a:sysClr val="window" lastClr="FFFFFF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Picture 3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651" y="929459"/>
              <a:ext cx="1950244" cy="20148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6" name="直接箭头连接符 26"/>
          <p:cNvCxnSpPr>
            <a:cxnSpLocks noChangeShapeType="1"/>
          </p:cNvCxnSpPr>
          <p:nvPr/>
        </p:nvCxnSpPr>
        <p:spPr bwMode="auto">
          <a:xfrm flipH="1">
            <a:off x="6299076" y="2381607"/>
            <a:ext cx="296862" cy="30163"/>
          </a:xfrm>
          <a:prstGeom prst="straightConnector1">
            <a:avLst/>
          </a:prstGeom>
          <a:noFill/>
          <a:ln w="28575" algn="ctr">
            <a:solidFill>
              <a:srgbClr val="0000CC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6573713" y="2162532"/>
            <a:ext cx="3206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3978" tIns="26989" rIns="53978" bIns="26989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endParaRPr kumimoji="0" lang="zh-CN" altLang="en-US" sz="23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>
            <a:off x="5691063" y="3021370"/>
            <a:ext cx="409575" cy="1587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9" name="Object 12"/>
          <p:cNvGraphicFramePr>
            <a:graphicFrameLocks noChangeAspect="1"/>
          </p:cNvGraphicFramePr>
          <p:nvPr/>
        </p:nvGraphicFramePr>
        <p:xfrm>
          <a:off x="5324351" y="3081695"/>
          <a:ext cx="306387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1" name="Equation" r:id="rId12" imgW="304800" imgH="152400" progId="Equation.DSMT4">
                  <p:embed/>
                </p:oleObj>
              </mc:Choice>
              <mc:Fallback>
                <p:oleObj name="Equation" r:id="rId12" imgW="304800" imgH="152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351" y="3081695"/>
                        <a:ext cx="306387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/>
        </p:nvGraphicFramePr>
        <p:xfrm>
          <a:off x="6365751" y="3065820"/>
          <a:ext cx="322262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2" name="Equation" r:id="rId14" imgW="292100" imgH="152400" progId="Equation.DSMT4">
                  <p:embed/>
                </p:oleObj>
              </mc:Choice>
              <mc:Fallback>
                <p:oleObj name="Equation" r:id="rId14" imgW="292100" imgH="1524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5751" y="3065820"/>
                        <a:ext cx="322262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/>
          <p:cNvGraphicFramePr>
            <a:graphicFrameLocks noChangeAspect="1"/>
          </p:cNvGraphicFramePr>
          <p:nvPr/>
        </p:nvGraphicFramePr>
        <p:xfrm>
          <a:off x="5668838" y="2181582"/>
          <a:ext cx="517525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3" name="Equation" r:id="rId16" imgW="469900" imgH="177800" progId="Equation.DSMT4">
                  <p:embed/>
                </p:oleObj>
              </mc:Choice>
              <mc:Fallback>
                <p:oleObj name="Equation" r:id="rId16" imgW="469900" imgH="177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8838" y="2181582"/>
                        <a:ext cx="517525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5"/>
          <p:cNvGraphicFramePr>
            <a:graphicFrameLocks noChangeAspect="1"/>
          </p:cNvGraphicFramePr>
          <p:nvPr/>
        </p:nvGraphicFramePr>
        <p:xfrm>
          <a:off x="5900613" y="3173770"/>
          <a:ext cx="319088" cy="17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4" name="Equation" r:id="rId18" imgW="317500" imgH="152400" progId="Equation.DSMT4">
                  <p:embed/>
                </p:oleObj>
              </mc:Choice>
              <mc:Fallback>
                <p:oleObj name="Equation" r:id="rId18" imgW="317500" imgH="152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0613" y="3173770"/>
                        <a:ext cx="319088" cy="176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连接符 22"/>
          <p:cNvCxnSpPr>
            <a:cxnSpLocks noChangeShapeType="1"/>
          </p:cNvCxnSpPr>
          <p:nvPr/>
        </p:nvCxnSpPr>
        <p:spPr bwMode="auto">
          <a:xfrm>
            <a:off x="5884738" y="2591157"/>
            <a:ext cx="452438" cy="1588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3"/>
          <p:cNvCxnSpPr>
            <a:cxnSpLocks noChangeShapeType="1"/>
          </p:cNvCxnSpPr>
          <p:nvPr/>
        </p:nvCxnSpPr>
        <p:spPr bwMode="auto">
          <a:xfrm rot="5400000" flipH="1" flipV="1">
            <a:off x="5550569" y="2925326"/>
            <a:ext cx="623888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5" name="Object 16"/>
          <p:cNvGraphicFramePr>
            <a:graphicFrameLocks noChangeAspect="1"/>
          </p:cNvGraphicFramePr>
          <p:nvPr/>
        </p:nvGraphicFramePr>
        <p:xfrm>
          <a:off x="4052763" y="3788132"/>
          <a:ext cx="294163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65" name="Equation" r:id="rId20" imgW="1282700" imgH="254000" progId="Equation.DSMT4">
                  <p:embed/>
                </p:oleObj>
              </mc:Choice>
              <mc:Fallback>
                <p:oleObj name="Equation" r:id="rId20" imgW="1282700" imgH="254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763" y="3788132"/>
                        <a:ext cx="2941638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组合 126"/>
          <p:cNvGrpSpPr/>
          <p:nvPr/>
        </p:nvGrpSpPr>
        <p:grpSpPr bwMode="auto">
          <a:xfrm>
            <a:off x="4052763" y="4248507"/>
            <a:ext cx="3011488" cy="1460500"/>
            <a:chOff x="4206870" y="3339317"/>
            <a:chExt cx="3011438" cy="1460520"/>
          </a:xfrm>
        </p:grpSpPr>
        <p:graphicFrame>
          <p:nvGraphicFramePr>
            <p:cNvPr id="27" name="Object 17"/>
            <p:cNvGraphicFramePr>
              <a:graphicFrameLocks noChangeAspect="1"/>
            </p:cNvGraphicFramePr>
            <p:nvPr/>
          </p:nvGraphicFramePr>
          <p:xfrm>
            <a:off x="4206870" y="3339317"/>
            <a:ext cx="3011438" cy="1460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666" name="Equation" r:id="rId22" imgW="1473200" imgH="723900" progId="Equation.DSMT4">
                    <p:embed/>
                  </p:oleObj>
                </mc:Choice>
                <mc:Fallback>
                  <p:oleObj name="Equation" r:id="rId22" imgW="1473200" imgH="7239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06870" y="3339317"/>
                          <a:ext cx="3011438" cy="14605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矩形 3"/>
            <p:cNvSpPr>
              <a:spLocks noChangeArrowheads="1"/>
            </p:cNvSpPr>
            <p:nvPr/>
          </p:nvSpPr>
          <p:spPr bwMode="auto">
            <a:xfrm>
              <a:off x="5667346" y="4245792"/>
              <a:ext cx="698488" cy="40799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53978" tIns="26989" rIns="53978" bIns="26989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zh-CN" altLang="en-US" sz="23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5"/>
          <p:cNvSpPr txBox="1">
            <a:spLocks noChangeArrowheads="1"/>
          </p:cNvSpPr>
          <p:nvPr/>
        </p:nvSpPr>
        <p:spPr bwMode="auto">
          <a:xfrm>
            <a:off x="1162585" y="1799387"/>
            <a:ext cx="2519363" cy="7381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再看一个例子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162585" y="2510587"/>
            <a:ext cx="4856163" cy="6540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的联合密度函数为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6"/>
          <p:cNvSpPr>
            <a:spLocks noChangeArrowheads="1"/>
          </p:cNvSpPr>
          <p:nvPr/>
        </p:nvSpPr>
        <p:spPr bwMode="auto">
          <a:xfrm>
            <a:off x="1187985" y="4802937"/>
            <a:ext cx="5962650" cy="593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求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的边缘密度函数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), 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kumimoji="0" lang="en-US" altLang="zh-CN" sz="28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kumimoji="0" lang="en-US" altLang="zh-CN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y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微软雅黑" panose="020B0503020204020204" pitchFamily="34" charset="-122"/>
                <a:cs typeface="Times New Roman" panose="02020603050405020304" pitchFamily="18" charset="0"/>
              </a:rPr>
              <a:t>).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11"/>
          <p:cNvGrpSpPr/>
          <p:nvPr/>
        </p:nvGrpSpPr>
        <p:grpSpPr bwMode="auto">
          <a:xfrm>
            <a:off x="1929348" y="3231312"/>
            <a:ext cx="4940300" cy="1508125"/>
            <a:chOff x="2052638" y="2365375"/>
            <a:chExt cx="4940300" cy="1508125"/>
          </a:xfrm>
        </p:grpSpPr>
        <p:graphicFrame>
          <p:nvGraphicFramePr>
            <p:cNvPr id="10" name="对象 42"/>
            <p:cNvGraphicFramePr>
              <a:graphicFrameLocks noChangeAspect="1"/>
            </p:cNvGraphicFramePr>
            <p:nvPr/>
          </p:nvGraphicFramePr>
          <p:xfrm>
            <a:off x="2052638" y="2365375"/>
            <a:ext cx="4940300" cy="1508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99" name="Equation" r:id="rId1" imgW="50393600" imgH="16662400" progId="Equation.DSMT4">
                    <p:embed/>
                  </p:oleObj>
                </mc:Choice>
                <mc:Fallback>
                  <p:oleObj name="Equation" r:id="rId1" imgW="50393600" imgH="16662400" progId="Equation.DSMT4">
                    <p:embed/>
                    <p:pic>
                      <p:nvPicPr>
                        <p:cNvPr id="0" name="对象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2638" y="2365375"/>
                          <a:ext cx="4940300" cy="1508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85"/>
            <p:cNvSpPr txBox="1">
              <a:spLocks noChangeArrowheads="1"/>
            </p:cNvSpPr>
            <p:nvPr/>
          </p:nvSpPr>
          <p:spPr bwMode="auto">
            <a:xfrm>
              <a:off x="5119688" y="3111500"/>
              <a:ext cx="1022350" cy="739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7"/>
          <p:cNvSpPr>
            <a:spLocks noChangeArrowheads="1"/>
          </p:cNvSpPr>
          <p:nvPr/>
        </p:nvSpPr>
        <p:spPr bwMode="auto">
          <a:xfrm>
            <a:off x="1815226" y="2046046"/>
            <a:ext cx="620712" cy="446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kumimoji="0" lang="en-US" altLang="zh-CN" sz="23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endParaRPr kumimoji="0" lang="zh-CN" altLang="en-US" sz="23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608976" y="1980959"/>
          <a:ext cx="19875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2" name="Equation" r:id="rId1" imgW="1143000" imgH="241300" progId="Equation.DSMT4">
                  <p:embed/>
                </p:oleObj>
              </mc:Choice>
              <mc:Fallback>
                <p:oleObj name="Equation" r:id="rId1" imgW="1143000" imgH="2413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976" y="1980959"/>
                        <a:ext cx="19875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840626" y="2989021"/>
          <a:ext cx="50228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3" name="Equation" r:id="rId3" imgW="2870200" imgH="355600" progId="Equation.DSMT4">
                  <p:embed/>
                </p:oleObj>
              </mc:Choice>
              <mc:Fallback>
                <p:oleObj name="Equation" r:id="rId3" imgW="2870200" imgH="3556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0626" y="2989021"/>
                        <a:ext cx="50228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 bwMode="auto">
          <a:xfrm>
            <a:off x="1059576" y="3673234"/>
            <a:ext cx="3576637" cy="1968500"/>
            <a:chOff x="1223628" y="2716560"/>
            <a:chExt cx="3576747" cy="1968243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223628" y="2716560"/>
              <a:ext cx="3564047" cy="1936497"/>
            </a:xfrm>
            <a:prstGeom prst="roundRect">
              <a:avLst/>
            </a:prstGeom>
            <a:gradFill rotWithShape="1">
              <a:gsLst>
                <a:gs pos="0">
                  <a:srgbClr val="FFFFFF">
                    <a:tint val="50000"/>
                    <a:satMod val="300000"/>
                  </a:srgbClr>
                </a:gs>
                <a:gs pos="35000">
                  <a:srgbClr val="FFFFFF">
                    <a:tint val="37000"/>
                    <a:satMod val="300000"/>
                  </a:srgbClr>
                </a:gs>
                <a:gs pos="100000">
                  <a:srgbClr val="FFFFF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Group 70"/>
            <p:cNvGrpSpPr/>
            <p:nvPr/>
          </p:nvGrpSpPr>
          <p:grpSpPr bwMode="auto">
            <a:xfrm>
              <a:off x="1331640" y="2800886"/>
              <a:ext cx="3468735" cy="1883917"/>
              <a:chOff x="1800" y="9240"/>
              <a:chExt cx="6893" cy="4257"/>
            </a:xfrm>
          </p:grpSpPr>
          <p:pic>
            <p:nvPicPr>
              <p:cNvPr id="12" name="Picture 7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6" y="9297"/>
                <a:ext cx="6530" cy="3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7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0" y="12828"/>
                <a:ext cx="720" cy="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7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3" y="12862"/>
                <a:ext cx="485" cy="5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7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0" y="12899"/>
                <a:ext cx="454" cy="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6" name="对象 11"/>
              <p:cNvGraphicFramePr>
                <a:graphicFrameLocks noChangeAspect="1"/>
              </p:cNvGraphicFramePr>
              <p:nvPr/>
            </p:nvGraphicFramePr>
            <p:xfrm>
              <a:off x="5940" y="9240"/>
              <a:ext cx="1080" cy="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14" name="Equation" r:id="rId9" imgW="406400" imgH="228600" progId="Equation.DSMT4">
                      <p:embed/>
                    </p:oleObj>
                  </mc:Choice>
                  <mc:Fallback>
                    <p:oleObj name="Equation" r:id="rId9" imgW="406400" imgH="228600" progId="Equation.DSMT4">
                      <p:embed/>
                      <p:pic>
                        <p:nvPicPr>
                          <p:cNvPr id="0" name="对象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40" y="9240"/>
                            <a:ext cx="1080" cy="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2"/>
              <p:cNvGraphicFramePr>
                <a:graphicFrameLocks noChangeAspect="1"/>
              </p:cNvGraphicFramePr>
              <p:nvPr/>
            </p:nvGraphicFramePr>
            <p:xfrm>
              <a:off x="8280" y="12828"/>
              <a:ext cx="413" cy="4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15" name="Equation" r:id="rId11" imgW="127000" imgH="139700" progId="Equation.DSMT4">
                      <p:embed/>
                    </p:oleObj>
                  </mc:Choice>
                  <mc:Fallback>
                    <p:oleObj name="Equation" r:id="rId11" imgW="127000" imgH="139700" progId="Equation.DSMT4">
                      <p:embed/>
                      <p:pic>
                        <p:nvPicPr>
                          <p:cNvPr id="0" name="对象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80" y="12828"/>
                            <a:ext cx="413" cy="4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8" name="Picture 77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7" y="9342"/>
                <a:ext cx="557" cy="6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9" name="组合 3"/>
          <p:cNvGrpSpPr/>
          <p:nvPr/>
        </p:nvGrpSpPr>
        <p:grpSpPr bwMode="auto">
          <a:xfrm>
            <a:off x="4807663" y="3673234"/>
            <a:ext cx="2984500" cy="1938337"/>
            <a:chOff x="4972500" y="2716560"/>
            <a:chExt cx="2983876" cy="1937225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4972500" y="2716560"/>
              <a:ext cx="2983876" cy="1935639"/>
            </a:xfrm>
            <a:prstGeom prst="roundRect">
              <a:avLst/>
            </a:prstGeom>
            <a:gradFill rotWithShape="1">
              <a:gsLst>
                <a:gs pos="0">
                  <a:srgbClr val="FFFFFF">
                    <a:tint val="50000"/>
                    <a:satMod val="300000"/>
                  </a:srgbClr>
                </a:gs>
                <a:gs pos="35000">
                  <a:srgbClr val="FFFFFF">
                    <a:tint val="37000"/>
                    <a:satMod val="300000"/>
                  </a:srgbClr>
                </a:gs>
                <a:gs pos="100000">
                  <a:srgbClr val="FFFFFF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FFF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" name="Group 99"/>
            <p:cNvGrpSpPr/>
            <p:nvPr/>
          </p:nvGrpSpPr>
          <p:grpSpPr bwMode="auto">
            <a:xfrm>
              <a:off x="5280165" y="2805172"/>
              <a:ext cx="2431953" cy="1848613"/>
              <a:chOff x="1620" y="9240"/>
              <a:chExt cx="7165" cy="5738"/>
            </a:xfrm>
          </p:grpSpPr>
          <p:pic>
            <p:nvPicPr>
              <p:cNvPr id="22" name="Picture 10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6" y="9297"/>
                <a:ext cx="6681" cy="52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Line 101"/>
              <p:cNvSpPr>
                <a:spLocks noChangeShapeType="1"/>
              </p:cNvSpPr>
              <p:nvPr/>
            </p:nvSpPr>
            <p:spPr bwMode="auto">
              <a:xfrm flipV="1">
                <a:off x="7919" y="9398"/>
                <a:ext cx="0" cy="4836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prstDash val="dash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4" name="Picture 10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0" y="14076"/>
                <a:ext cx="740" cy="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5" name="对象 19"/>
              <p:cNvGraphicFramePr>
                <a:graphicFrameLocks noChangeAspect="1"/>
              </p:cNvGraphicFramePr>
              <p:nvPr/>
            </p:nvGraphicFramePr>
            <p:xfrm>
              <a:off x="8280" y="14232"/>
              <a:ext cx="505" cy="6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16" name="Equation" r:id="rId16" imgW="139700" imgH="165100" progId="Equation.DSMT4">
                      <p:embed/>
                    </p:oleObj>
                  </mc:Choice>
                  <mc:Fallback>
                    <p:oleObj name="Equation" r:id="rId16" imgW="139700" imgH="165100" progId="Equation.DSMT4">
                      <p:embed/>
                      <p:pic>
                        <p:nvPicPr>
                          <p:cNvPr id="0" name="对象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280" y="14232"/>
                            <a:ext cx="505" cy="6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26" name="Picture 10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0" y="14076"/>
                <a:ext cx="738" cy="8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7" name="对象 20"/>
              <p:cNvGraphicFramePr>
                <a:graphicFrameLocks noChangeAspect="1"/>
              </p:cNvGraphicFramePr>
              <p:nvPr/>
            </p:nvGraphicFramePr>
            <p:xfrm>
              <a:off x="2340" y="9240"/>
              <a:ext cx="1260" cy="7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617" name="Equation" r:id="rId19" imgW="393700" imgH="228600" progId="Equation.DSMT4">
                      <p:embed/>
                    </p:oleObj>
                  </mc:Choice>
                  <mc:Fallback>
                    <p:oleObj name="Equation" r:id="rId19" imgW="393700" imgH="228600" progId="Equation.DSMT4">
                      <p:embed/>
                      <p:pic>
                        <p:nvPicPr>
                          <p:cNvPr id="0" name="对象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0" y="9240"/>
                            <a:ext cx="1260" cy="76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8" name="对象 27"/>
          <p:cNvGraphicFramePr>
            <a:graphicFrameLocks noChangeAspect="1"/>
          </p:cNvGraphicFramePr>
          <p:nvPr/>
        </p:nvGraphicFramePr>
        <p:xfrm>
          <a:off x="4691776" y="1879359"/>
          <a:ext cx="1314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8" name="Equation" r:id="rId21" imgW="748665" imgH="342900" progId="Equation.DSMT4">
                  <p:embed/>
                </p:oleObj>
              </mc:Choice>
              <mc:Fallback>
                <p:oleObj name="Equation" r:id="rId21" imgW="748665" imgH="342900" progId="Equation.DSMT4">
                  <p:embed/>
                  <p:pic>
                    <p:nvPicPr>
                      <p:cNvPr id="0" name="对象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1776" y="1879359"/>
                        <a:ext cx="13144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3191588" y="2469909"/>
          <a:ext cx="23479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619" name="Equation" r:id="rId23" imgW="47955200" imgH="11379200" progId="Equation.DSMT4">
                  <p:embed/>
                </p:oleObj>
              </mc:Choice>
              <mc:Fallback>
                <p:oleObj name="Equation" r:id="rId23" imgW="47955200" imgH="11379200" progId="Equation.DSMT4">
                  <p:embed/>
                  <p:pic>
                    <p:nvPicPr>
                      <p:cNvPr id="0" name="对象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588" y="2469909"/>
                        <a:ext cx="2347913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32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070974" y="3085264"/>
          <a:ext cx="6121400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01" name="Equation" r:id="rId1" imgW="3746500" imgH="762000" progId="Equation.DSMT4">
                  <p:embed/>
                </p:oleObj>
              </mc:Choice>
              <mc:Fallback>
                <p:oleObj name="Equation" r:id="rId1" imgW="3746500" imgH="7620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974" y="3085264"/>
                        <a:ext cx="6121400" cy="1189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070974" y="2539185"/>
            <a:ext cx="6092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若二维随机变量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的概率密度为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87997"/>
          <a:stretch>
            <a:fillRect/>
          </a:stretch>
        </p:blipFill>
        <p:spPr>
          <a:xfrm>
            <a:off x="1268007" y="3000850"/>
            <a:ext cx="695595" cy="678933"/>
          </a:xfrm>
          <a:prstGeom prst="rect">
            <a:avLst/>
          </a:prstGeom>
        </p:spPr>
      </p:pic>
      <p:grpSp>
        <p:nvGrpSpPr>
          <p:cNvPr id="22" name="Group 24"/>
          <p:cNvGrpSpPr/>
          <p:nvPr/>
        </p:nvGrpSpPr>
        <p:grpSpPr bwMode="auto">
          <a:xfrm>
            <a:off x="917757" y="4896896"/>
            <a:ext cx="6781800" cy="461963"/>
            <a:chOff x="-24" y="1422"/>
            <a:chExt cx="4272" cy="291"/>
          </a:xfrm>
        </p:grpSpPr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-24" y="1422"/>
              <a:ext cx="27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          服从参数为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26"/>
            <p:cNvGraphicFramePr>
              <a:graphicFrameLocks noChangeAspect="1"/>
            </p:cNvGraphicFramePr>
            <p:nvPr/>
          </p:nvGraphicFramePr>
          <p:xfrm>
            <a:off x="400" y="1465"/>
            <a:ext cx="46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502" name="Equation" r:id="rId4" imgW="368300" imgH="190500" progId="Equation.DSMT4">
                    <p:embed/>
                  </p:oleObj>
                </mc:Choice>
                <mc:Fallback>
                  <p:oleObj name="Equation" r:id="rId4" imgW="368300" imgH="1905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" y="1465"/>
                          <a:ext cx="468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1807" y="1422"/>
              <a:ext cx="244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二维正态分布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N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Object 28"/>
            <p:cNvGraphicFramePr>
              <a:graphicFrameLocks noChangeAspect="1"/>
            </p:cNvGraphicFramePr>
            <p:nvPr/>
          </p:nvGraphicFramePr>
          <p:xfrm>
            <a:off x="3144" y="1485"/>
            <a:ext cx="979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503" name="Equation" r:id="rId6" imgW="1104900" imgH="241300" progId="Equation.DSMT4">
                    <p:embed/>
                  </p:oleObj>
                </mc:Choice>
                <mc:Fallback>
                  <p:oleObj name="Equation" r:id="rId6" imgW="1104900" imgH="2413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44" y="1485"/>
                          <a:ext cx="979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142855" y="4481229"/>
                <a:ext cx="41852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∞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0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&lt;+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∞,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&gt;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1800" b="0" i="1" u="none" strike="noStrike" kern="1200" cap="none" spc="0" normalizeH="0" baseline="-2500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&gt;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𝜌</m:t>
                          </m:r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55" y="4481229"/>
                <a:ext cx="4185248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9" t="-12" r="-1176" b="-15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917757" y="441191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其中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7757" y="1818214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2.2.3.1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二维正态分布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1512207" y="1879359"/>
            <a:ext cx="6697663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将图形作仿射变换（平移、线性变换），得到的一类图形所表示的密度函数，就称为是二维正态分布的密度函数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4" name="Group 214"/>
          <p:cNvGrpSpPr/>
          <p:nvPr/>
        </p:nvGrpSpPr>
        <p:grpSpPr bwMode="auto">
          <a:xfrm>
            <a:off x="4296682" y="3557346"/>
            <a:ext cx="671513" cy="1395413"/>
            <a:chOff x="2091" y="1937"/>
            <a:chExt cx="681" cy="1118"/>
          </a:xfrm>
        </p:grpSpPr>
        <p:sp>
          <p:nvSpPr>
            <p:cNvPr id="25" name="Line 215"/>
            <p:cNvSpPr>
              <a:spLocks noChangeShapeType="1"/>
            </p:cNvSpPr>
            <p:nvPr/>
          </p:nvSpPr>
          <p:spPr bwMode="auto">
            <a:xfrm flipV="1">
              <a:off x="2091" y="2261"/>
              <a:ext cx="5" cy="794"/>
            </a:xfrm>
            <a:prstGeom prst="line">
              <a:avLst/>
            </a:prstGeom>
            <a:noFill/>
            <a:ln w="12700">
              <a:solidFill>
                <a:srgbClr val="1C4C80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  <a:cs typeface="+mn-cs"/>
              </a:endParaRPr>
            </a:p>
          </p:txBody>
        </p:sp>
        <p:graphicFrame>
          <p:nvGraphicFramePr>
            <p:cNvPr id="26" name="Object 216"/>
            <p:cNvGraphicFramePr>
              <a:graphicFrameLocks noChangeAspect="1"/>
            </p:cNvGraphicFramePr>
            <p:nvPr/>
          </p:nvGraphicFramePr>
          <p:xfrm>
            <a:off x="2134" y="1937"/>
            <a:ext cx="63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79" name="Equation" r:id="rId1" imgW="495300" imgH="190500" progId="Equation.DSMT4">
                    <p:embed/>
                  </p:oleObj>
                </mc:Choice>
                <mc:Fallback>
                  <p:oleObj name="Equation" r:id="rId1" imgW="495300" imgH="190500" progId="Equation.DSMT4">
                    <p:embed/>
                    <p:pic>
                      <p:nvPicPr>
                        <p:cNvPr id="0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4" y="1937"/>
                          <a:ext cx="63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 bwMode="auto">
          <a:xfrm>
            <a:off x="2807607" y="3697046"/>
            <a:ext cx="3817938" cy="2108200"/>
            <a:chOff x="2504380" y="3747375"/>
            <a:chExt cx="5438777" cy="3005681"/>
          </a:xfrm>
        </p:grpSpPr>
        <p:grpSp>
          <p:nvGrpSpPr>
            <p:cNvPr id="28" name="Group 223"/>
            <p:cNvGrpSpPr/>
            <p:nvPr/>
          </p:nvGrpSpPr>
          <p:grpSpPr bwMode="auto">
            <a:xfrm>
              <a:off x="2504380" y="5579893"/>
              <a:ext cx="5438777" cy="1173163"/>
              <a:chOff x="872" y="3368"/>
              <a:chExt cx="3426" cy="739"/>
            </a:xfrm>
          </p:grpSpPr>
          <p:sp>
            <p:nvSpPr>
              <p:cNvPr id="31" name="Line 156"/>
              <p:cNvSpPr>
                <a:spLocks noChangeShapeType="1"/>
              </p:cNvSpPr>
              <p:nvPr/>
            </p:nvSpPr>
            <p:spPr bwMode="auto">
              <a:xfrm>
                <a:off x="3705" y="3499"/>
                <a:ext cx="275" cy="23"/>
              </a:xfrm>
              <a:prstGeom prst="line">
                <a:avLst/>
              </a:prstGeom>
              <a:noFill/>
              <a:ln w="12700">
                <a:solidFill>
                  <a:srgbClr val="1C4C80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Line 157"/>
              <p:cNvSpPr>
                <a:spLocks noChangeShapeType="1"/>
              </p:cNvSpPr>
              <p:nvPr/>
            </p:nvSpPr>
            <p:spPr bwMode="auto">
              <a:xfrm flipH="1">
                <a:off x="1072" y="3807"/>
                <a:ext cx="276" cy="130"/>
              </a:xfrm>
              <a:prstGeom prst="line">
                <a:avLst/>
              </a:prstGeom>
              <a:noFill/>
              <a:ln w="12700">
                <a:solidFill>
                  <a:srgbClr val="1C4C80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graphicFrame>
            <p:nvGraphicFramePr>
              <p:cNvPr id="33" name="Object 158"/>
              <p:cNvGraphicFramePr>
                <a:graphicFrameLocks noChangeAspect="1"/>
              </p:cNvGraphicFramePr>
              <p:nvPr/>
            </p:nvGraphicFramePr>
            <p:xfrm>
              <a:off x="872" y="3850"/>
              <a:ext cx="214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580" name="Equation" r:id="rId3" imgW="139700" imgH="177800" progId="Equation.DSMT4">
                      <p:embed/>
                    </p:oleObj>
                  </mc:Choice>
                  <mc:Fallback>
                    <p:oleObj name="Equation" r:id="rId3" imgW="139700" imgH="177800" progId="Equation.DSMT4">
                      <p:embed/>
                      <p:pic>
                        <p:nvPicPr>
                          <p:cNvPr id="0" name="Object 1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72" y="3850"/>
                            <a:ext cx="214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4" name="Object 159"/>
              <p:cNvGraphicFramePr>
                <a:graphicFrameLocks noChangeAspect="1"/>
              </p:cNvGraphicFramePr>
              <p:nvPr/>
            </p:nvGraphicFramePr>
            <p:xfrm>
              <a:off x="4084" y="3559"/>
              <a:ext cx="214" cy="2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581" name="Equation" r:id="rId5" imgW="139700" imgH="177800" progId="Equation.DSMT4">
                      <p:embed/>
                    </p:oleObj>
                  </mc:Choice>
                  <mc:Fallback>
                    <p:oleObj name="Equation" r:id="rId5" imgW="139700" imgH="177800" progId="Equation.DSMT4">
                      <p:embed/>
                      <p:pic>
                        <p:nvPicPr>
                          <p:cNvPr id="0" name="Object 1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84" y="3559"/>
                            <a:ext cx="214" cy="2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Line 220"/>
              <p:cNvSpPr>
                <a:spLocks noChangeShapeType="1"/>
              </p:cNvSpPr>
              <p:nvPr/>
            </p:nvSpPr>
            <p:spPr bwMode="auto">
              <a:xfrm>
                <a:off x="2208" y="3384"/>
                <a:ext cx="1528" cy="120"/>
              </a:xfrm>
              <a:prstGeom prst="line">
                <a:avLst/>
              </a:prstGeom>
              <a:noFill/>
              <a:ln w="12700">
                <a:solidFill>
                  <a:srgbClr val="1C4C8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6" name="Line 221"/>
              <p:cNvSpPr>
                <a:spLocks noChangeShapeType="1"/>
              </p:cNvSpPr>
              <p:nvPr/>
            </p:nvSpPr>
            <p:spPr bwMode="auto">
              <a:xfrm flipH="1">
                <a:off x="1214" y="3384"/>
                <a:ext cx="995" cy="489"/>
              </a:xfrm>
              <a:prstGeom prst="line">
                <a:avLst/>
              </a:prstGeom>
              <a:noFill/>
              <a:ln w="12700">
                <a:solidFill>
                  <a:srgbClr val="1C4C80"/>
                </a:solidFill>
                <a:prstDash val="dash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Line 222"/>
              <p:cNvSpPr>
                <a:spLocks noChangeShapeType="1"/>
              </p:cNvSpPr>
              <p:nvPr/>
            </p:nvSpPr>
            <p:spPr bwMode="auto">
              <a:xfrm flipV="1">
                <a:off x="2211" y="336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1C4C8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0" name="Line 215"/>
            <p:cNvSpPr>
              <a:spLocks noChangeShapeType="1"/>
            </p:cNvSpPr>
            <p:nvPr/>
          </p:nvSpPr>
          <p:spPr bwMode="auto">
            <a:xfrm flipV="1">
              <a:off x="4633663" y="3747375"/>
              <a:ext cx="0" cy="396001"/>
            </a:xfrm>
            <a:prstGeom prst="line">
              <a:avLst/>
            </a:prstGeom>
            <a:noFill/>
            <a:ln w="12700">
              <a:solidFill>
                <a:srgbClr val="1C4C80"/>
              </a:solidFill>
              <a:rou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38" name="对象 37"/>
          <p:cNvGraphicFramePr>
            <a:graphicFrameLocks noChangeAspect="1"/>
          </p:cNvGraphicFramePr>
          <p:nvPr/>
        </p:nvGraphicFramePr>
        <p:xfrm>
          <a:off x="4131582" y="5071821"/>
          <a:ext cx="3175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2" name="Equation" r:id="rId7" imgW="114300" imgH="127000" progId="Equation.DSMT4">
                  <p:embed/>
                </p:oleObj>
              </mc:Choice>
              <mc:Fallback>
                <p:oleObj name="Equation" r:id="rId7" imgW="114300" imgH="127000" progId="Equation.DSMT4">
                  <p:embed/>
                  <p:pic>
                    <p:nvPicPr>
                      <p:cNvPr id="0" name="对象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1582" y="5071821"/>
                        <a:ext cx="3175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组合 40"/>
          <p:cNvGrpSpPr/>
          <p:nvPr/>
        </p:nvGrpSpPr>
        <p:grpSpPr bwMode="auto">
          <a:xfrm>
            <a:off x="540657" y="4393959"/>
            <a:ext cx="6408738" cy="2582862"/>
            <a:chOff x="7255736" y="2609813"/>
            <a:chExt cx="6088062" cy="5718137"/>
          </a:xfrm>
        </p:grpSpPr>
        <p:grpSp>
          <p:nvGrpSpPr>
            <p:cNvPr id="42" name="Group 237"/>
            <p:cNvGrpSpPr/>
            <p:nvPr/>
          </p:nvGrpSpPr>
          <p:grpSpPr bwMode="auto">
            <a:xfrm>
              <a:off x="7255736" y="2625650"/>
              <a:ext cx="6075362" cy="5702300"/>
              <a:chOff x="2808" y="896"/>
              <a:chExt cx="3827" cy="3592"/>
            </a:xfrm>
          </p:grpSpPr>
          <p:sp>
            <p:nvSpPr>
              <p:cNvPr id="95" name="Freeform 238"/>
              <p:cNvSpPr/>
              <p:nvPr/>
            </p:nvSpPr>
            <p:spPr bwMode="auto">
              <a:xfrm>
                <a:off x="3293" y="896"/>
                <a:ext cx="3342" cy="1480"/>
              </a:xfrm>
              <a:custGeom>
                <a:avLst/>
                <a:gdLst>
                  <a:gd name="T0" fmla="*/ 0 w 4323"/>
                  <a:gd name="T1" fmla="*/ 216 h 1846"/>
                  <a:gd name="T2" fmla="*/ 131 w 4323"/>
                  <a:gd name="T3" fmla="*/ 128 h 1846"/>
                  <a:gd name="T4" fmla="*/ 144 w 4323"/>
                  <a:gd name="T5" fmla="*/ 128 h 1846"/>
                  <a:gd name="T6" fmla="*/ 148 w 4323"/>
                  <a:gd name="T7" fmla="*/ 121 h 1846"/>
                  <a:gd name="T8" fmla="*/ 153 w 4323"/>
                  <a:gd name="T9" fmla="*/ 114 h 1846"/>
                  <a:gd name="T10" fmla="*/ 158 w 4323"/>
                  <a:gd name="T11" fmla="*/ 103 h 1846"/>
                  <a:gd name="T12" fmla="*/ 164 w 4323"/>
                  <a:gd name="T13" fmla="*/ 91 h 1846"/>
                  <a:gd name="T14" fmla="*/ 170 w 4323"/>
                  <a:gd name="T15" fmla="*/ 76 h 1846"/>
                  <a:gd name="T16" fmla="*/ 176 w 4323"/>
                  <a:gd name="T17" fmla="*/ 61 h 1846"/>
                  <a:gd name="T18" fmla="*/ 183 w 4323"/>
                  <a:gd name="T19" fmla="*/ 45 h 1846"/>
                  <a:gd name="T20" fmla="*/ 189 w 4323"/>
                  <a:gd name="T21" fmla="*/ 34 h 1846"/>
                  <a:gd name="T22" fmla="*/ 196 w 4323"/>
                  <a:gd name="T23" fmla="*/ 20 h 1846"/>
                  <a:gd name="T24" fmla="*/ 203 w 4323"/>
                  <a:gd name="T25" fmla="*/ 9 h 1846"/>
                  <a:gd name="T26" fmla="*/ 206 w 4323"/>
                  <a:gd name="T27" fmla="*/ 4 h 1846"/>
                  <a:gd name="T28" fmla="*/ 213 w 4323"/>
                  <a:gd name="T29" fmla="*/ 2 h 1846"/>
                  <a:gd name="T30" fmla="*/ 217 w 4323"/>
                  <a:gd name="T31" fmla="*/ 0 h 1846"/>
                  <a:gd name="T32" fmla="*/ 221 w 4323"/>
                  <a:gd name="T33" fmla="*/ 1 h 1846"/>
                  <a:gd name="T34" fmla="*/ 225 w 4323"/>
                  <a:gd name="T35" fmla="*/ 2 h 1846"/>
                  <a:gd name="T36" fmla="*/ 228 w 4323"/>
                  <a:gd name="T37" fmla="*/ 3 h 1846"/>
                  <a:gd name="T38" fmla="*/ 233 w 4323"/>
                  <a:gd name="T39" fmla="*/ 9 h 1846"/>
                  <a:gd name="T40" fmla="*/ 237 w 4323"/>
                  <a:gd name="T41" fmla="*/ 14 h 1846"/>
                  <a:gd name="T42" fmla="*/ 241 w 4323"/>
                  <a:gd name="T43" fmla="*/ 24 h 1846"/>
                  <a:gd name="T44" fmla="*/ 254 w 4323"/>
                  <a:gd name="T45" fmla="*/ 53 h 1846"/>
                  <a:gd name="T46" fmla="*/ 264 w 4323"/>
                  <a:gd name="T47" fmla="*/ 81 h 1846"/>
                  <a:gd name="T48" fmla="*/ 274 w 4323"/>
                  <a:gd name="T49" fmla="*/ 103 h 1846"/>
                  <a:gd name="T50" fmla="*/ 291 w 4323"/>
                  <a:gd name="T51" fmla="*/ 144 h 1846"/>
                  <a:gd name="T52" fmla="*/ 427 w 4323"/>
                  <a:gd name="T53" fmla="*/ 157 h 1846"/>
                  <a:gd name="T54" fmla="*/ 319 w 4323"/>
                  <a:gd name="T55" fmla="*/ 253 h 1846"/>
                  <a:gd name="T56" fmla="*/ 0 w 4323"/>
                  <a:gd name="T57" fmla="*/ 216 h 18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4323" h="1846">
                    <a:moveTo>
                      <a:pt x="0" y="1578"/>
                    </a:moveTo>
                    <a:lnTo>
                      <a:pt x="1332" y="933"/>
                    </a:lnTo>
                    <a:lnTo>
                      <a:pt x="1458" y="939"/>
                    </a:lnTo>
                    <a:lnTo>
                      <a:pt x="1510" y="880"/>
                    </a:lnTo>
                    <a:lnTo>
                      <a:pt x="1548" y="832"/>
                    </a:lnTo>
                    <a:lnTo>
                      <a:pt x="1603" y="753"/>
                    </a:lnTo>
                    <a:lnTo>
                      <a:pt x="1662" y="664"/>
                    </a:lnTo>
                    <a:lnTo>
                      <a:pt x="1726" y="559"/>
                    </a:lnTo>
                    <a:lnTo>
                      <a:pt x="1788" y="448"/>
                    </a:lnTo>
                    <a:lnTo>
                      <a:pt x="1858" y="331"/>
                    </a:lnTo>
                    <a:lnTo>
                      <a:pt x="1911" y="250"/>
                    </a:lnTo>
                    <a:lnTo>
                      <a:pt x="1981" y="147"/>
                    </a:lnTo>
                    <a:lnTo>
                      <a:pt x="2056" y="64"/>
                    </a:lnTo>
                    <a:lnTo>
                      <a:pt x="2101" y="31"/>
                    </a:lnTo>
                    <a:lnTo>
                      <a:pt x="2158" y="6"/>
                    </a:lnTo>
                    <a:lnTo>
                      <a:pt x="2205" y="0"/>
                    </a:lnTo>
                    <a:lnTo>
                      <a:pt x="2239" y="1"/>
                    </a:lnTo>
                    <a:lnTo>
                      <a:pt x="2275" y="7"/>
                    </a:lnTo>
                    <a:lnTo>
                      <a:pt x="2314" y="21"/>
                    </a:lnTo>
                    <a:lnTo>
                      <a:pt x="2365" y="63"/>
                    </a:lnTo>
                    <a:lnTo>
                      <a:pt x="2400" y="105"/>
                    </a:lnTo>
                    <a:lnTo>
                      <a:pt x="2451" y="178"/>
                    </a:lnTo>
                    <a:lnTo>
                      <a:pt x="2574" y="384"/>
                    </a:lnTo>
                    <a:lnTo>
                      <a:pt x="2686" y="592"/>
                    </a:lnTo>
                    <a:lnTo>
                      <a:pt x="2782" y="760"/>
                    </a:lnTo>
                    <a:lnTo>
                      <a:pt x="2950" y="1049"/>
                    </a:lnTo>
                    <a:lnTo>
                      <a:pt x="4323" y="1155"/>
                    </a:lnTo>
                    <a:lnTo>
                      <a:pt x="3232" y="1846"/>
                    </a:lnTo>
                    <a:lnTo>
                      <a:pt x="0" y="157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00"/>
                  </a:gs>
                  <a:gs pos="100000">
                    <a:srgbClr val="FF0000"/>
                  </a:gs>
                </a:gsLst>
                <a:path path="rect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6" name="Oval 239"/>
              <p:cNvSpPr>
                <a:spLocks noChangeArrowheads="1"/>
              </p:cNvSpPr>
              <p:nvPr/>
            </p:nvSpPr>
            <p:spPr bwMode="auto">
              <a:xfrm>
                <a:off x="2808" y="4392"/>
                <a:ext cx="256" cy="96"/>
              </a:xfrm>
              <a:prstGeom prst="ellips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FF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43" name="Group 162"/>
            <p:cNvGrpSpPr/>
            <p:nvPr/>
          </p:nvGrpSpPr>
          <p:grpSpPr bwMode="auto">
            <a:xfrm>
              <a:off x="8025673" y="2609813"/>
              <a:ext cx="5318125" cy="2359025"/>
              <a:chOff x="973" y="1442"/>
              <a:chExt cx="3725" cy="1742"/>
            </a:xfrm>
          </p:grpSpPr>
          <p:sp>
            <p:nvSpPr>
              <p:cNvPr id="44" name="Freeform 163"/>
              <p:cNvSpPr/>
              <p:nvPr/>
            </p:nvSpPr>
            <p:spPr bwMode="auto">
              <a:xfrm>
                <a:off x="3600" y="2520"/>
                <a:ext cx="968" cy="650"/>
              </a:xfrm>
              <a:custGeom>
                <a:avLst/>
                <a:gdLst>
                  <a:gd name="T0" fmla="*/ 0 w 968"/>
                  <a:gd name="T1" fmla="*/ 650 h 650"/>
                  <a:gd name="T2" fmla="*/ 120 w 968"/>
                  <a:gd name="T3" fmla="*/ 552 h 650"/>
                  <a:gd name="T4" fmla="*/ 255 w 968"/>
                  <a:gd name="T5" fmla="*/ 443 h 650"/>
                  <a:gd name="T6" fmla="*/ 370 w 968"/>
                  <a:gd name="T7" fmla="*/ 371 h 650"/>
                  <a:gd name="T8" fmla="*/ 456 w 968"/>
                  <a:gd name="T9" fmla="*/ 329 h 650"/>
                  <a:gd name="T10" fmla="*/ 576 w 968"/>
                  <a:gd name="T11" fmla="*/ 268 h 650"/>
                  <a:gd name="T12" fmla="*/ 968 w 968"/>
                  <a:gd name="T13" fmla="*/ 0 h 6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68" h="650">
                    <a:moveTo>
                      <a:pt x="0" y="650"/>
                    </a:moveTo>
                    <a:cubicBezTo>
                      <a:pt x="38" y="618"/>
                      <a:pt x="77" y="587"/>
                      <a:pt x="120" y="552"/>
                    </a:cubicBezTo>
                    <a:cubicBezTo>
                      <a:pt x="162" y="518"/>
                      <a:pt x="213" y="473"/>
                      <a:pt x="255" y="443"/>
                    </a:cubicBezTo>
                    <a:cubicBezTo>
                      <a:pt x="297" y="413"/>
                      <a:pt x="337" y="390"/>
                      <a:pt x="370" y="371"/>
                    </a:cubicBezTo>
                    <a:cubicBezTo>
                      <a:pt x="404" y="352"/>
                      <a:pt x="422" y="346"/>
                      <a:pt x="456" y="329"/>
                    </a:cubicBezTo>
                    <a:cubicBezTo>
                      <a:pt x="490" y="313"/>
                      <a:pt x="491" y="323"/>
                      <a:pt x="576" y="268"/>
                    </a:cubicBezTo>
                    <a:cubicBezTo>
                      <a:pt x="661" y="213"/>
                      <a:pt x="886" y="56"/>
                      <a:pt x="968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5" name="Freeform 164"/>
              <p:cNvSpPr/>
              <p:nvPr/>
            </p:nvSpPr>
            <p:spPr bwMode="auto">
              <a:xfrm>
                <a:off x="3452" y="2510"/>
                <a:ext cx="986" cy="644"/>
              </a:xfrm>
              <a:custGeom>
                <a:avLst/>
                <a:gdLst>
                  <a:gd name="T0" fmla="*/ 0 w 986"/>
                  <a:gd name="T1" fmla="*/ 644 h 644"/>
                  <a:gd name="T2" fmla="*/ 116 w 986"/>
                  <a:gd name="T3" fmla="*/ 546 h 644"/>
                  <a:gd name="T4" fmla="*/ 217 w 986"/>
                  <a:gd name="T5" fmla="*/ 447 h 644"/>
                  <a:gd name="T6" fmla="*/ 317 w 986"/>
                  <a:gd name="T7" fmla="*/ 367 h 644"/>
                  <a:gd name="T8" fmla="*/ 436 w 986"/>
                  <a:gd name="T9" fmla="*/ 312 h 644"/>
                  <a:gd name="T10" fmla="*/ 578 w 986"/>
                  <a:gd name="T11" fmla="*/ 254 h 644"/>
                  <a:gd name="T12" fmla="*/ 701 w 986"/>
                  <a:gd name="T13" fmla="*/ 190 h 644"/>
                  <a:gd name="T14" fmla="*/ 833 w 986"/>
                  <a:gd name="T15" fmla="*/ 107 h 644"/>
                  <a:gd name="T16" fmla="*/ 986 w 986"/>
                  <a:gd name="T17" fmla="*/ 0 h 6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86" h="644">
                    <a:moveTo>
                      <a:pt x="0" y="644"/>
                    </a:moveTo>
                    <a:cubicBezTo>
                      <a:pt x="20" y="628"/>
                      <a:pt x="80" y="579"/>
                      <a:pt x="116" y="546"/>
                    </a:cubicBezTo>
                    <a:cubicBezTo>
                      <a:pt x="151" y="514"/>
                      <a:pt x="183" y="477"/>
                      <a:pt x="217" y="447"/>
                    </a:cubicBezTo>
                    <a:cubicBezTo>
                      <a:pt x="251" y="417"/>
                      <a:pt x="280" y="390"/>
                      <a:pt x="317" y="367"/>
                    </a:cubicBezTo>
                    <a:cubicBezTo>
                      <a:pt x="354" y="344"/>
                      <a:pt x="392" y="330"/>
                      <a:pt x="436" y="312"/>
                    </a:cubicBezTo>
                    <a:cubicBezTo>
                      <a:pt x="480" y="293"/>
                      <a:pt x="534" y="274"/>
                      <a:pt x="578" y="254"/>
                    </a:cubicBezTo>
                    <a:cubicBezTo>
                      <a:pt x="621" y="234"/>
                      <a:pt x="658" y="215"/>
                      <a:pt x="701" y="190"/>
                    </a:cubicBezTo>
                    <a:cubicBezTo>
                      <a:pt x="744" y="165"/>
                      <a:pt x="786" y="139"/>
                      <a:pt x="833" y="107"/>
                    </a:cubicBezTo>
                    <a:cubicBezTo>
                      <a:pt x="880" y="75"/>
                      <a:pt x="954" y="22"/>
                      <a:pt x="986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6" name="Freeform 165"/>
              <p:cNvSpPr/>
              <p:nvPr/>
            </p:nvSpPr>
            <p:spPr bwMode="auto">
              <a:xfrm>
                <a:off x="3312" y="2498"/>
                <a:ext cx="994" cy="644"/>
              </a:xfrm>
              <a:custGeom>
                <a:avLst/>
                <a:gdLst>
                  <a:gd name="T0" fmla="*/ 0 w 994"/>
                  <a:gd name="T1" fmla="*/ 644 h 644"/>
                  <a:gd name="T2" fmla="*/ 111 w 994"/>
                  <a:gd name="T3" fmla="*/ 531 h 644"/>
                  <a:gd name="T4" fmla="*/ 216 w 994"/>
                  <a:gd name="T5" fmla="*/ 411 h 644"/>
                  <a:gd name="T6" fmla="*/ 294 w 994"/>
                  <a:gd name="T7" fmla="*/ 326 h 644"/>
                  <a:gd name="T8" fmla="*/ 381 w 994"/>
                  <a:gd name="T9" fmla="*/ 266 h 644"/>
                  <a:gd name="T10" fmla="*/ 491 w 994"/>
                  <a:gd name="T11" fmla="*/ 248 h 644"/>
                  <a:gd name="T12" fmla="*/ 613 w 994"/>
                  <a:gd name="T13" fmla="*/ 226 h 644"/>
                  <a:gd name="T14" fmla="*/ 705 w 994"/>
                  <a:gd name="T15" fmla="*/ 183 h 644"/>
                  <a:gd name="T16" fmla="*/ 842 w 994"/>
                  <a:gd name="T17" fmla="*/ 107 h 644"/>
                  <a:gd name="T18" fmla="*/ 994 w 994"/>
                  <a:gd name="T19" fmla="*/ 0 h 6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94" h="644">
                    <a:moveTo>
                      <a:pt x="0" y="644"/>
                    </a:moveTo>
                    <a:cubicBezTo>
                      <a:pt x="18" y="625"/>
                      <a:pt x="75" y="569"/>
                      <a:pt x="111" y="531"/>
                    </a:cubicBezTo>
                    <a:cubicBezTo>
                      <a:pt x="146" y="492"/>
                      <a:pt x="185" y="445"/>
                      <a:pt x="216" y="411"/>
                    </a:cubicBezTo>
                    <a:cubicBezTo>
                      <a:pt x="247" y="377"/>
                      <a:pt x="266" y="349"/>
                      <a:pt x="294" y="326"/>
                    </a:cubicBezTo>
                    <a:cubicBezTo>
                      <a:pt x="322" y="302"/>
                      <a:pt x="349" y="279"/>
                      <a:pt x="381" y="266"/>
                    </a:cubicBezTo>
                    <a:cubicBezTo>
                      <a:pt x="414" y="253"/>
                      <a:pt x="452" y="255"/>
                      <a:pt x="491" y="248"/>
                    </a:cubicBezTo>
                    <a:cubicBezTo>
                      <a:pt x="530" y="241"/>
                      <a:pt x="577" y="237"/>
                      <a:pt x="613" y="226"/>
                    </a:cubicBezTo>
                    <a:cubicBezTo>
                      <a:pt x="648" y="215"/>
                      <a:pt x="667" y="203"/>
                      <a:pt x="705" y="183"/>
                    </a:cubicBezTo>
                    <a:cubicBezTo>
                      <a:pt x="743" y="163"/>
                      <a:pt x="794" y="137"/>
                      <a:pt x="842" y="107"/>
                    </a:cubicBezTo>
                    <a:cubicBezTo>
                      <a:pt x="890" y="77"/>
                      <a:pt x="962" y="22"/>
                      <a:pt x="994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7" name="Freeform 166"/>
              <p:cNvSpPr/>
              <p:nvPr/>
            </p:nvSpPr>
            <p:spPr bwMode="auto">
              <a:xfrm>
                <a:off x="3171" y="2488"/>
                <a:ext cx="1003" cy="641"/>
              </a:xfrm>
              <a:custGeom>
                <a:avLst/>
                <a:gdLst>
                  <a:gd name="T0" fmla="*/ 0 w 1003"/>
                  <a:gd name="T1" fmla="*/ 641 h 641"/>
                  <a:gd name="T2" fmla="*/ 112 w 1003"/>
                  <a:gd name="T3" fmla="*/ 515 h 641"/>
                  <a:gd name="T4" fmla="*/ 220 w 1003"/>
                  <a:gd name="T5" fmla="*/ 359 h 641"/>
                  <a:gd name="T6" fmla="*/ 272 w 1003"/>
                  <a:gd name="T7" fmla="*/ 264 h 641"/>
                  <a:gd name="T8" fmla="*/ 321 w 1003"/>
                  <a:gd name="T9" fmla="*/ 192 h 641"/>
                  <a:gd name="T10" fmla="*/ 389 w 1003"/>
                  <a:gd name="T11" fmla="*/ 142 h 641"/>
                  <a:gd name="T12" fmla="*/ 481 w 1003"/>
                  <a:gd name="T13" fmla="*/ 140 h 641"/>
                  <a:gd name="T14" fmla="*/ 606 w 1003"/>
                  <a:gd name="T15" fmla="*/ 184 h 641"/>
                  <a:gd name="T16" fmla="*/ 705 w 1003"/>
                  <a:gd name="T17" fmla="*/ 178 h 641"/>
                  <a:gd name="T18" fmla="*/ 836 w 1003"/>
                  <a:gd name="T19" fmla="*/ 108 h 641"/>
                  <a:gd name="T20" fmla="*/ 1003 w 1003"/>
                  <a:gd name="T21" fmla="*/ 0 h 6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03" h="641">
                    <a:moveTo>
                      <a:pt x="0" y="641"/>
                    </a:moveTo>
                    <a:cubicBezTo>
                      <a:pt x="19" y="620"/>
                      <a:pt x="76" y="561"/>
                      <a:pt x="112" y="515"/>
                    </a:cubicBezTo>
                    <a:cubicBezTo>
                      <a:pt x="149" y="468"/>
                      <a:pt x="193" y="401"/>
                      <a:pt x="220" y="359"/>
                    </a:cubicBezTo>
                    <a:cubicBezTo>
                      <a:pt x="247" y="318"/>
                      <a:pt x="255" y="292"/>
                      <a:pt x="272" y="264"/>
                    </a:cubicBezTo>
                    <a:cubicBezTo>
                      <a:pt x="289" y="236"/>
                      <a:pt x="301" y="212"/>
                      <a:pt x="321" y="192"/>
                    </a:cubicBezTo>
                    <a:cubicBezTo>
                      <a:pt x="341" y="172"/>
                      <a:pt x="362" y="151"/>
                      <a:pt x="389" y="142"/>
                    </a:cubicBezTo>
                    <a:cubicBezTo>
                      <a:pt x="416" y="133"/>
                      <a:pt x="445" y="133"/>
                      <a:pt x="481" y="140"/>
                    </a:cubicBezTo>
                    <a:cubicBezTo>
                      <a:pt x="516" y="147"/>
                      <a:pt x="568" y="178"/>
                      <a:pt x="606" y="184"/>
                    </a:cubicBezTo>
                    <a:cubicBezTo>
                      <a:pt x="644" y="190"/>
                      <a:pt x="668" y="191"/>
                      <a:pt x="705" y="178"/>
                    </a:cubicBezTo>
                    <a:cubicBezTo>
                      <a:pt x="743" y="165"/>
                      <a:pt x="786" y="138"/>
                      <a:pt x="836" y="108"/>
                    </a:cubicBezTo>
                    <a:cubicBezTo>
                      <a:pt x="886" y="78"/>
                      <a:pt x="968" y="23"/>
                      <a:pt x="1003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8" name="Freeform 167"/>
              <p:cNvSpPr/>
              <p:nvPr/>
            </p:nvSpPr>
            <p:spPr bwMode="auto">
              <a:xfrm>
                <a:off x="3021" y="2422"/>
                <a:ext cx="1025" cy="693"/>
              </a:xfrm>
              <a:custGeom>
                <a:avLst/>
                <a:gdLst>
                  <a:gd name="T0" fmla="*/ 0 w 1025"/>
                  <a:gd name="T1" fmla="*/ 693 h 693"/>
                  <a:gd name="T2" fmla="*/ 119 w 1025"/>
                  <a:gd name="T3" fmla="*/ 559 h 693"/>
                  <a:gd name="T4" fmla="*/ 192 w 1025"/>
                  <a:gd name="T5" fmla="*/ 423 h 693"/>
                  <a:gd name="T6" fmla="*/ 252 w 1025"/>
                  <a:gd name="T7" fmla="*/ 296 h 693"/>
                  <a:gd name="T8" fmla="*/ 316 w 1025"/>
                  <a:gd name="T9" fmla="*/ 144 h 693"/>
                  <a:gd name="T10" fmla="*/ 429 w 1025"/>
                  <a:gd name="T11" fmla="*/ 9 h 693"/>
                  <a:gd name="T12" fmla="*/ 561 w 1025"/>
                  <a:gd name="T13" fmla="*/ 93 h 693"/>
                  <a:gd name="T14" fmla="*/ 621 w 1025"/>
                  <a:gd name="T15" fmla="*/ 152 h 693"/>
                  <a:gd name="T16" fmla="*/ 718 w 1025"/>
                  <a:gd name="T17" fmla="*/ 208 h 693"/>
                  <a:gd name="T18" fmla="*/ 850 w 1025"/>
                  <a:gd name="T19" fmla="*/ 160 h 693"/>
                  <a:gd name="T20" fmla="*/ 1025 w 1025"/>
                  <a:gd name="T21" fmla="*/ 54 h 69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025" h="693">
                    <a:moveTo>
                      <a:pt x="0" y="693"/>
                    </a:moveTo>
                    <a:cubicBezTo>
                      <a:pt x="20" y="671"/>
                      <a:pt x="87" y="603"/>
                      <a:pt x="119" y="559"/>
                    </a:cubicBezTo>
                    <a:cubicBezTo>
                      <a:pt x="150" y="514"/>
                      <a:pt x="170" y="467"/>
                      <a:pt x="192" y="423"/>
                    </a:cubicBezTo>
                    <a:cubicBezTo>
                      <a:pt x="214" y="379"/>
                      <a:pt x="231" y="343"/>
                      <a:pt x="252" y="296"/>
                    </a:cubicBezTo>
                    <a:cubicBezTo>
                      <a:pt x="273" y="249"/>
                      <a:pt x="286" y="192"/>
                      <a:pt x="316" y="144"/>
                    </a:cubicBezTo>
                    <a:cubicBezTo>
                      <a:pt x="346" y="97"/>
                      <a:pt x="388" y="18"/>
                      <a:pt x="429" y="9"/>
                    </a:cubicBezTo>
                    <a:cubicBezTo>
                      <a:pt x="470" y="0"/>
                      <a:pt x="529" y="69"/>
                      <a:pt x="561" y="93"/>
                    </a:cubicBezTo>
                    <a:cubicBezTo>
                      <a:pt x="593" y="116"/>
                      <a:pt x="595" y="133"/>
                      <a:pt x="621" y="152"/>
                    </a:cubicBezTo>
                    <a:cubicBezTo>
                      <a:pt x="646" y="171"/>
                      <a:pt x="680" y="207"/>
                      <a:pt x="718" y="208"/>
                    </a:cubicBezTo>
                    <a:cubicBezTo>
                      <a:pt x="756" y="209"/>
                      <a:pt x="799" y="186"/>
                      <a:pt x="850" y="160"/>
                    </a:cubicBezTo>
                    <a:cubicBezTo>
                      <a:pt x="901" y="134"/>
                      <a:pt x="989" y="76"/>
                      <a:pt x="1025" y="54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49" name="Freeform 168"/>
              <p:cNvSpPr/>
              <p:nvPr/>
            </p:nvSpPr>
            <p:spPr bwMode="auto">
              <a:xfrm>
                <a:off x="2894" y="2186"/>
                <a:ext cx="1022" cy="917"/>
              </a:xfrm>
              <a:custGeom>
                <a:avLst/>
                <a:gdLst>
                  <a:gd name="T0" fmla="*/ 0 w 1022"/>
                  <a:gd name="T1" fmla="*/ 917 h 917"/>
                  <a:gd name="T2" fmla="*/ 108 w 1022"/>
                  <a:gd name="T3" fmla="*/ 777 h 917"/>
                  <a:gd name="T4" fmla="*/ 216 w 1022"/>
                  <a:gd name="T5" fmla="*/ 532 h 917"/>
                  <a:gd name="T6" fmla="*/ 321 w 1022"/>
                  <a:gd name="T7" fmla="*/ 206 h 917"/>
                  <a:gd name="T8" fmla="*/ 373 w 1022"/>
                  <a:gd name="T9" fmla="*/ 79 h 917"/>
                  <a:gd name="T10" fmla="*/ 435 w 1022"/>
                  <a:gd name="T11" fmla="*/ 11 h 917"/>
                  <a:gd name="T12" fmla="*/ 505 w 1022"/>
                  <a:gd name="T13" fmla="*/ 45 h 917"/>
                  <a:gd name="T14" fmla="*/ 648 w 1022"/>
                  <a:gd name="T15" fmla="*/ 281 h 917"/>
                  <a:gd name="T16" fmla="*/ 719 w 1022"/>
                  <a:gd name="T17" fmla="*/ 359 h 917"/>
                  <a:gd name="T18" fmla="*/ 767 w 1022"/>
                  <a:gd name="T19" fmla="*/ 399 h 917"/>
                  <a:gd name="T20" fmla="*/ 875 w 1022"/>
                  <a:gd name="T21" fmla="*/ 363 h 917"/>
                  <a:gd name="T22" fmla="*/ 1022 w 1022"/>
                  <a:gd name="T23" fmla="*/ 280 h 91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22" h="917">
                    <a:moveTo>
                      <a:pt x="0" y="917"/>
                    </a:moveTo>
                    <a:cubicBezTo>
                      <a:pt x="18" y="894"/>
                      <a:pt x="73" y="840"/>
                      <a:pt x="108" y="777"/>
                    </a:cubicBezTo>
                    <a:cubicBezTo>
                      <a:pt x="144" y="713"/>
                      <a:pt x="180" y="628"/>
                      <a:pt x="216" y="532"/>
                    </a:cubicBezTo>
                    <a:cubicBezTo>
                      <a:pt x="252" y="437"/>
                      <a:pt x="296" y="281"/>
                      <a:pt x="321" y="206"/>
                    </a:cubicBezTo>
                    <a:cubicBezTo>
                      <a:pt x="347" y="130"/>
                      <a:pt x="354" y="111"/>
                      <a:pt x="373" y="79"/>
                    </a:cubicBezTo>
                    <a:cubicBezTo>
                      <a:pt x="392" y="46"/>
                      <a:pt x="413" y="17"/>
                      <a:pt x="435" y="11"/>
                    </a:cubicBezTo>
                    <a:cubicBezTo>
                      <a:pt x="457" y="5"/>
                      <a:pt x="469" y="0"/>
                      <a:pt x="505" y="45"/>
                    </a:cubicBezTo>
                    <a:cubicBezTo>
                      <a:pt x="540" y="90"/>
                      <a:pt x="612" y="229"/>
                      <a:pt x="648" y="281"/>
                    </a:cubicBezTo>
                    <a:cubicBezTo>
                      <a:pt x="684" y="334"/>
                      <a:pt x="700" y="339"/>
                      <a:pt x="719" y="359"/>
                    </a:cubicBezTo>
                    <a:cubicBezTo>
                      <a:pt x="739" y="379"/>
                      <a:pt x="741" y="398"/>
                      <a:pt x="767" y="399"/>
                    </a:cubicBezTo>
                    <a:cubicBezTo>
                      <a:pt x="793" y="400"/>
                      <a:pt x="832" y="383"/>
                      <a:pt x="875" y="363"/>
                    </a:cubicBezTo>
                    <a:cubicBezTo>
                      <a:pt x="918" y="343"/>
                      <a:pt x="992" y="297"/>
                      <a:pt x="1022" y="28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0" name="Freeform 169"/>
              <p:cNvSpPr/>
              <p:nvPr/>
            </p:nvSpPr>
            <p:spPr bwMode="auto">
              <a:xfrm>
                <a:off x="2746" y="1930"/>
                <a:ext cx="533" cy="1160"/>
              </a:xfrm>
              <a:custGeom>
                <a:avLst/>
                <a:gdLst>
                  <a:gd name="T0" fmla="*/ 0 w 535"/>
                  <a:gd name="T1" fmla="*/ 1112 h 1166"/>
                  <a:gd name="T2" fmla="*/ 64 w 535"/>
                  <a:gd name="T3" fmla="*/ 1050 h 1166"/>
                  <a:gd name="T4" fmla="*/ 121 w 535"/>
                  <a:gd name="T5" fmla="*/ 975 h 1166"/>
                  <a:gd name="T6" fmla="*/ 169 w 535"/>
                  <a:gd name="T7" fmla="*/ 868 h 1166"/>
                  <a:gd name="T8" fmla="*/ 217 w 535"/>
                  <a:gd name="T9" fmla="*/ 729 h 1166"/>
                  <a:gd name="T10" fmla="*/ 274 w 535"/>
                  <a:gd name="T11" fmla="*/ 537 h 1166"/>
                  <a:gd name="T12" fmla="*/ 328 w 535"/>
                  <a:gd name="T13" fmla="*/ 327 h 1166"/>
                  <a:gd name="T14" fmla="*/ 379 w 535"/>
                  <a:gd name="T15" fmla="*/ 147 h 1166"/>
                  <a:gd name="T16" fmla="*/ 427 w 535"/>
                  <a:gd name="T17" fmla="*/ 24 h 1166"/>
                  <a:gd name="T18" fmla="*/ 472 w 535"/>
                  <a:gd name="T19" fmla="*/ 12 h 1166"/>
                  <a:gd name="T20" fmla="*/ 517 w 535"/>
                  <a:gd name="T21" fmla="*/ 50 h 116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35" h="1166">
                    <a:moveTo>
                      <a:pt x="0" y="1166"/>
                    </a:moveTo>
                    <a:cubicBezTo>
                      <a:pt x="11" y="1155"/>
                      <a:pt x="44" y="1125"/>
                      <a:pt x="64" y="1101"/>
                    </a:cubicBezTo>
                    <a:cubicBezTo>
                      <a:pt x="84" y="1077"/>
                      <a:pt x="102" y="1051"/>
                      <a:pt x="121" y="1020"/>
                    </a:cubicBezTo>
                    <a:cubicBezTo>
                      <a:pt x="140" y="989"/>
                      <a:pt x="161" y="954"/>
                      <a:pt x="178" y="912"/>
                    </a:cubicBezTo>
                    <a:cubicBezTo>
                      <a:pt x="195" y="870"/>
                      <a:pt x="209" y="823"/>
                      <a:pt x="226" y="765"/>
                    </a:cubicBezTo>
                    <a:cubicBezTo>
                      <a:pt x="243" y="707"/>
                      <a:pt x="265" y="634"/>
                      <a:pt x="283" y="564"/>
                    </a:cubicBezTo>
                    <a:cubicBezTo>
                      <a:pt x="301" y="494"/>
                      <a:pt x="320" y="413"/>
                      <a:pt x="337" y="345"/>
                    </a:cubicBezTo>
                    <a:cubicBezTo>
                      <a:pt x="354" y="277"/>
                      <a:pt x="370" y="209"/>
                      <a:pt x="388" y="156"/>
                    </a:cubicBezTo>
                    <a:cubicBezTo>
                      <a:pt x="406" y="103"/>
                      <a:pt x="428" y="48"/>
                      <a:pt x="445" y="24"/>
                    </a:cubicBezTo>
                    <a:cubicBezTo>
                      <a:pt x="462" y="0"/>
                      <a:pt x="475" y="8"/>
                      <a:pt x="490" y="12"/>
                    </a:cubicBezTo>
                    <a:cubicBezTo>
                      <a:pt x="505" y="16"/>
                      <a:pt x="526" y="42"/>
                      <a:pt x="535" y="5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1" name="Freeform 170"/>
              <p:cNvSpPr/>
              <p:nvPr/>
            </p:nvSpPr>
            <p:spPr bwMode="auto">
              <a:xfrm>
                <a:off x="2610" y="1691"/>
                <a:ext cx="535" cy="1388"/>
              </a:xfrm>
              <a:custGeom>
                <a:avLst/>
                <a:gdLst>
                  <a:gd name="T0" fmla="*/ 0 w 537"/>
                  <a:gd name="T1" fmla="*/ 1332 h 1395"/>
                  <a:gd name="T2" fmla="*/ 77 w 537"/>
                  <a:gd name="T3" fmla="*/ 1264 h 1395"/>
                  <a:gd name="T4" fmla="*/ 134 w 537"/>
                  <a:gd name="T5" fmla="*/ 1187 h 1395"/>
                  <a:gd name="T6" fmla="*/ 177 w 537"/>
                  <a:gd name="T7" fmla="*/ 1085 h 1395"/>
                  <a:gd name="T8" fmla="*/ 228 w 537"/>
                  <a:gd name="T9" fmla="*/ 942 h 1395"/>
                  <a:gd name="T10" fmla="*/ 273 w 537"/>
                  <a:gd name="T11" fmla="*/ 753 h 1395"/>
                  <a:gd name="T12" fmla="*/ 324 w 537"/>
                  <a:gd name="T13" fmla="*/ 519 h 1395"/>
                  <a:gd name="T14" fmla="*/ 375 w 537"/>
                  <a:gd name="T15" fmla="*/ 291 h 1395"/>
                  <a:gd name="T16" fmla="*/ 423 w 537"/>
                  <a:gd name="T17" fmla="*/ 87 h 1395"/>
                  <a:gd name="T18" fmla="*/ 480 w 537"/>
                  <a:gd name="T19" fmla="*/ 9 h 1395"/>
                  <a:gd name="T20" fmla="*/ 519 w 537"/>
                  <a:gd name="T21" fmla="*/ 30 h 139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37" h="1395">
                    <a:moveTo>
                      <a:pt x="0" y="1395"/>
                    </a:moveTo>
                    <a:cubicBezTo>
                      <a:pt x="13" y="1383"/>
                      <a:pt x="55" y="1348"/>
                      <a:pt x="77" y="1322"/>
                    </a:cubicBezTo>
                    <a:cubicBezTo>
                      <a:pt x="99" y="1296"/>
                      <a:pt x="116" y="1272"/>
                      <a:pt x="134" y="1241"/>
                    </a:cubicBezTo>
                    <a:cubicBezTo>
                      <a:pt x="152" y="1210"/>
                      <a:pt x="169" y="1179"/>
                      <a:pt x="186" y="1137"/>
                    </a:cubicBezTo>
                    <a:cubicBezTo>
                      <a:pt x="203" y="1095"/>
                      <a:pt x="221" y="1045"/>
                      <a:pt x="237" y="987"/>
                    </a:cubicBezTo>
                    <a:cubicBezTo>
                      <a:pt x="253" y="929"/>
                      <a:pt x="266" y="862"/>
                      <a:pt x="282" y="789"/>
                    </a:cubicBezTo>
                    <a:cubicBezTo>
                      <a:pt x="298" y="716"/>
                      <a:pt x="316" y="627"/>
                      <a:pt x="333" y="546"/>
                    </a:cubicBezTo>
                    <a:cubicBezTo>
                      <a:pt x="350" y="465"/>
                      <a:pt x="366" y="379"/>
                      <a:pt x="384" y="303"/>
                    </a:cubicBezTo>
                    <a:cubicBezTo>
                      <a:pt x="402" y="227"/>
                      <a:pt x="422" y="136"/>
                      <a:pt x="441" y="87"/>
                    </a:cubicBezTo>
                    <a:cubicBezTo>
                      <a:pt x="460" y="38"/>
                      <a:pt x="482" y="18"/>
                      <a:pt x="498" y="9"/>
                    </a:cubicBezTo>
                    <a:cubicBezTo>
                      <a:pt x="514" y="0"/>
                      <a:pt x="529" y="26"/>
                      <a:pt x="537" y="3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2" name="Freeform 171"/>
              <p:cNvSpPr/>
              <p:nvPr/>
            </p:nvSpPr>
            <p:spPr bwMode="auto">
              <a:xfrm>
                <a:off x="2480" y="1508"/>
                <a:ext cx="538" cy="1558"/>
              </a:xfrm>
              <a:custGeom>
                <a:avLst/>
                <a:gdLst>
                  <a:gd name="T0" fmla="*/ 0 w 541"/>
                  <a:gd name="T1" fmla="*/ 1502 h 1565"/>
                  <a:gd name="T2" fmla="*/ 68 w 541"/>
                  <a:gd name="T3" fmla="*/ 1435 h 1565"/>
                  <a:gd name="T4" fmla="*/ 128 w 541"/>
                  <a:gd name="T5" fmla="*/ 1345 h 1565"/>
                  <a:gd name="T6" fmla="*/ 179 w 541"/>
                  <a:gd name="T7" fmla="*/ 1234 h 1565"/>
                  <a:gd name="T8" fmla="*/ 245 w 541"/>
                  <a:gd name="T9" fmla="*/ 1045 h 1565"/>
                  <a:gd name="T10" fmla="*/ 284 w 541"/>
                  <a:gd name="T11" fmla="*/ 844 h 1565"/>
                  <a:gd name="T12" fmla="*/ 338 w 541"/>
                  <a:gd name="T13" fmla="*/ 577 h 1565"/>
                  <a:gd name="T14" fmla="*/ 392 w 541"/>
                  <a:gd name="T15" fmla="*/ 316 h 1565"/>
                  <a:gd name="T16" fmla="*/ 422 w 541"/>
                  <a:gd name="T17" fmla="*/ 181 h 1565"/>
                  <a:gd name="T18" fmla="*/ 461 w 541"/>
                  <a:gd name="T19" fmla="*/ 31 h 1565"/>
                  <a:gd name="T20" fmla="*/ 514 w 541"/>
                  <a:gd name="T21" fmla="*/ 4 h 15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41" h="1565">
                    <a:moveTo>
                      <a:pt x="0" y="1565"/>
                    </a:moveTo>
                    <a:cubicBezTo>
                      <a:pt x="11" y="1553"/>
                      <a:pt x="45" y="1523"/>
                      <a:pt x="68" y="1495"/>
                    </a:cubicBezTo>
                    <a:cubicBezTo>
                      <a:pt x="91" y="1467"/>
                      <a:pt x="117" y="1434"/>
                      <a:pt x="137" y="1399"/>
                    </a:cubicBezTo>
                    <a:cubicBezTo>
                      <a:pt x="157" y="1364"/>
                      <a:pt x="169" y="1339"/>
                      <a:pt x="188" y="1288"/>
                    </a:cubicBezTo>
                    <a:cubicBezTo>
                      <a:pt x="207" y="1237"/>
                      <a:pt x="235" y="1158"/>
                      <a:pt x="254" y="1090"/>
                    </a:cubicBezTo>
                    <a:cubicBezTo>
                      <a:pt x="273" y="1022"/>
                      <a:pt x="285" y="961"/>
                      <a:pt x="302" y="880"/>
                    </a:cubicBezTo>
                    <a:cubicBezTo>
                      <a:pt x="319" y="799"/>
                      <a:pt x="338" y="696"/>
                      <a:pt x="356" y="604"/>
                    </a:cubicBezTo>
                    <a:cubicBezTo>
                      <a:pt x="374" y="512"/>
                      <a:pt x="396" y="394"/>
                      <a:pt x="410" y="325"/>
                    </a:cubicBezTo>
                    <a:cubicBezTo>
                      <a:pt x="424" y="256"/>
                      <a:pt x="427" y="239"/>
                      <a:pt x="440" y="190"/>
                    </a:cubicBezTo>
                    <a:cubicBezTo>
                      <a:pt x="453" y="141"/>
                      <a:pt x="471" y="62"/>
                      <a:pt x="488" y="31"/>
                    </a:cubicBezTo>
                    <a:cubicBezTo>
                      <a:pt x="505" y="0"/>
                      <a:pt x="530" y="10"/>
                      <a:pt x="541" y="4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3" name="Freeform 172"/>
              <p:cNvSpPr/>
              <p:nvPr/>
            </p:nvSpPr>
            <p:spPr bwMode="auto">
              <a:xfrm>
                <a:off x="2342" y="1446"/>
                <a:ext cx="533" cy="1606"/>
              </a:xfrm>
              <a:custGeom>
                <a:avLst/>
                <a:gdLst>
                  <a:gd name="T0" fmla="*/ 0 w 533"/>
                  <a:gd name="T1" fmla="*/ 1606 h 1606"/>
                  <a:gd name="T2" fmla="*/ 76 w 533"/>
                  <a:gd name="T3" fmla="*/ 1540 h 1606"/>
                  <a:gd name="T4" fmla="*/ 157 w 533"/>
                  <a:gd name="T5" fmla="*/ 1446 h 1606"/>
                  <a:gd name="T6" fmla="*/ 217 w 533"/>
                  <a:gd name="T7" fmla="*/ 1320 h 1606"/>
                  <a:gd name="T8" fmla="*/ 274 w 533"/>
                  <a:gd name="T9" fmla="*/ 1135 h 1606"/>
                  <a:gd name="T10" fmla="*/ 328 w 533"/>
                  <a:gd name="T11" fmla="*/ 905 h 1606"/>
                  <a:gd name="T12" fmla="*/ 382 w 533"/>
                  <a:gd name="T13" fmla="*/ 621 h 1606"/>
                  <a:gd name="T14" fmla="*/ 423 w 533"/>
                  <a:gd name="T15" fmla="*/ 370 h 1606"/>
                  <a:gd name="T16" fmla="*/ 447 w 533"/>
                  <a:gd name="T17" fmla="*/ 242 h 1606"/>
                  <a:gd name="T18" fmla="*/ 494 w 533"/>
                  <a:gd name="T19" fmla="*/ 83 h 1606"/>
                  <a:gd name="T20" fmla="*/ 533 w 533"/>
                  <a:gd name="T21" fmla="*/ 0 h 160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33" h="1606">
                    <a:moveTo>
                      <a:pt x="0" y="1606"/>
                    </a:moveTo>
                    <a:cubicBezTo>
                      <a:pt x="13" y="1595"/>
                      <a:pt x="50" y="1567"/>
                      <a:pt x="76" y="1540"/>
                    </a:cubicBezTo>
                    <a:cubicBezTo>
                      <a:pt x="102" y="1513"/>
                      <a:pt x="133" y="1483"/>
                      <a:pt x="157" y="1446"/>
                    </a:cubicBezTo>
                    <a:cubicBezTo>
                      <a:pt x="181" y="1409"/>
                      <a:pt x="198" y="1372"/>
                      <a:pt x="217" y="1320"/>
                    </a:cubicBezTo>
                    <a:cubicBezTo>
                      <a:pt x="236" y="1268"/>
                      <a:pt x="256" y="1204"/>
                      <a:pt x="274" y="1135"/>
                    </a:cubicBezTo>
                    <a:cubicBezTo>
                      <a:pt x="292" y="1066"/>
                      <a:pt x="310" y="991"/>
                      <a:pt x="328" y="905"/>
                    </a:cubicBezTo>
                    <a:cubicBezTo>
                      <a:pt x="346" y="819"/>
                      <a:pt x="366" y="710"/>
                      <a:pt x="382" y="621"/>
                    </a:cubicBezTo>
                    <a:cubicBezTo>
                      <a:pt x="398" y="533"/>
                      <a:pt x="412" y="433"/>
                      <a:pt x="423" y="370"/>
                    </a:cubicBezTo>
                    <a:cubicBezTo>
                      <a:pt x="434" y="308"/>
                      <a:pt x="435" y="290"/>
                      <a:pt x="447" y="242"/>
                    </a:cubicBezTo>
                    <a:cubicBezTo>
                      <a:pt x="459" y="194"/>
                      <a:pt x="480" y="122"/>
                      <a:pt x="494" y="83"/>
                    </a:cubicBezTo>
                    <a:cubicBezTo>
                      <a:pt x="508" y="43"/>
                      <a:pt x="525" y="17"/>
                      <a:pt x="533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4" name="Freeform 173"/>
              <p:cNvSpPr/>
              <p:nvPr/>
            </p:nvSpPr>
            <p:spPr bwMode="auto">
              <a:xfrm>
                <a:off x="2197" y="1510"/>
                <a:ext cx="544" cy="1530"/>
              </a:xfrm>
              <a:custGeom>
                <a:avLst/>
                <a:gdLst>
                  <a:gd name="T0" fmla="*/ 0 w 547"/>
                  <a:gd name="T1" fmla="*/ 1474 h 1537"/>
                  <a:gd name="T2" fmla="*/ 91 w 547"/>
                  <a:gd name="T3" fmla="*/ 1409 h 1537"/>
                  <a:gd name="T4" fmla="*/ 172 w 547"/>
                  <a:gd name="T5" fmla="*/ 1319 h 1537"/>
                  <a:gd name="T6" fmla="*/ 241 w 547"/>
                  <a:gd name="T7" fmla="*/ 1195 h 1537"/>
                  <a:gd name="T8" fmla="*/ 298 w 547"/>
                  <a:gd name="T9" fmla="*/ 1013 h 1537"/>
                  <a:gd name="T10" fmla="*/ 346 w 547"/>
                  <a:gd name="T11" fmla="*/ 791 h 1537"/>
                  <a:gd name="T12" fmla="*/ 409 w 547"/>
                  <a:gd name="T13" fmla="*/ 515 h 1537"/>
                  <a:gd name="T14" fmla="*/ 446 w 547"/>
                  <a:gd name="T15" fmla="*/ 281 h 1537"/>
                  <a:gd name="T16" fmla="*/ 478 w 547"/>
                  <a:gd name="T17" fmla="*/ 134 h 1537"/>
                  <a:gd name="T18" fmla="*/ 520 w 547"/>
                  <a:gd name="T19" fmla="*/ 0 h 153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7" h="1537">
                    <a:moveTo>
                      <a:pt x="0" y="1537"/>
                    </a:moveTo>
                    <a:cubicBezTo>
                      <a:pt x="16" y="1526"/>
                      <a:pt x="67" y="1496"/>
                      <a:pt x="97" y="1469"/>
                    </a:cubicBezTo>
                    <a:cubicBezTo>
                      <a:pt x="127" y="1442"/>
                      <a:pt x="155" y="1410"/>
                      <a:pt x="181" y="1373"/>
                    </a:cubicBezTo>
                    <a:cubicBezTo>
                      <a:pt x="207" y="1336"/>
                      <a:pt x="228" y="1299"/>
                      <a:pt x="250" y="1247"/>
                    </a:cubicBezTo>
                    <a:cubicBezTo>
                      <a:pt x="272" y="1195"/>
                      <a:pt x="297" y="1128"/>
                      <a:pt x="316" y="1058"/>
                    </a:cubicBezTo>
                    <a:cubicBezTo>
                      <a:pt x="335" y="988"/>
                      <a:pt x="346" y="914"/>
                      <a:pt x="364" y="827"/>
                    </a:cubicBezTo>
                    <a:cubicBezTo>
                      <a:pt x="382" y="740"/>
                      <a:pt x="410" y="622"/>
                      <a:pt x="427" y="533"/>
                    </a:cubicBezTo>
                    <a:cubicBezTo>
                      <a:pt x="444" y="444"/>
                      <a:pt x="456" y="355"/>
                      <a:pt x="469" y="290"/>
                    </a:cubicBezTo>
                    <a:cubicBezTo>
                      <a:pt x="482" y="225"/>
                      <a:pt x="492" y="191"/>
                      <a:pt x="505" y="143"/>
                    </a:cubicBezTo>
                    <a:cubicBezTo>
                      <a:pt x="518" y="95"/>
                      <a:pt x="538" y="30"/>
                      <a:pt x="547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5" name="Freeform 174"/>
              <p:cNvSpPr/>
              <p:nvPr/>
            </p:nvSpPr>
            <p:spPr bwMode="auto">
              <a:xfrm>
                <a:off x="2066" y="1702"/>
                <a:ext cx="542" cy="1329"/>
              </a:xfrm>
              <a:custGeom>
                <a:avLst/>
                <a:gdLst>
                  <a:gd name="T0" fmla="*/ 0 w 542"/>
                  <a:gd name="T1" fmla="*/ 1329 h 1329"/>
                  <a:gd name="T2" fmla="*/ 92 w 542"/>
                  <a:gd name="T3" fmla="*/ 1266 h 1329"/>
                  <a:gd name="T4" fmla="*/ 191 w 542"/>
                  <a:gd name="T5" fmla="*/ 1178 h 1329"/>
                  <a:gd name="T6" fmla="*/ 263 w 542"/>
                  <a:gd name="T7" fmla="*/ 1055 h 1329"/>
                  <a:gd name="T8" fmla="*/ 335 w 542"/>
                  <a:gd name="T9" fmla="*/ 870 h 1329"/>
                  <a:gd name="T10" fmla="*/ 395 w 542"/>
                  <a:gd name="T11" fmla="*/ 655 h 1329"/>
                  <a:gd name="T12" fmla="*/ 457 w 542"/>
                  <a:gd name="T13" fmla="*/ 383 h 1329"/>
                  <a:gd name="T14" fmla="*/ 502 w 542"/>
                  <a:gd name="T15" fmla="*/ 153 h 1329"/>
                  <a:gd name="T16" fmla="*/ 542 w 542"/>
                  <a:gd name="T17" fmla="*/ 0 h 132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42" h="1329">
                    <a:moveTo>
                      <a:pt x="0" y="1329"/>
                    </a:moveTo>
                    <a:cubicBezTo>
                      <a:pt x="15" y="1319"/>
                      <a:pt x="60" y="1291"/>
                      <a:pt x="92" y="1266"/>
                    </a:cubicBezTo>
                    <a:cubicBezTo>
                      <a:pt x="124" y="1241"/>
                      <a:pt x="162" y="1213"/>
                      <a:pt x="191" y="1178"/>
                    </a:cubicBezTo>
                    <a:cubicBezTo>
                      <a:pt x="220" y="1143"/>
                      <a:pt x="239" y="1106"/>
                      <a:pt x="263" y="1055"/>
                    </a:cubicBezTo>
                    <a:cubicBezTo>
                      <a:pt x="287" y="1004"/>
                      <a:pt x="313" y="937"/>
                      <a:pt x="335" y="870"/>
                    </a:cubicBezTo>
                    <a:cubicBezTo>
                      <a:pt x="357" y="803"/>
                      <a:pt x="375" y="736"/>
                      <a:pt x="395" y="655"/>
                    </a:cubicBezTo>
                    <a:cubicBezTo>
                      <a:pt x="414" y="574"/>
                      <a:pt x="439" y="467"/>
                      <a:pt x="457" y="383"/>
                    </a:cubicBezTo>
                    <a:cubicBezTo>
                      <a:pt x="475" y="300"/>
                      <a:pt x="488" y="217"/>
                      <a:pt x="502" y="153"/>
                    </a:cubicBezTo>
                    <a:cubicBezTo>
                      <a:pt x="516" y="89"/>
                      <a:pt x="534" y="32"/>
                      <a:pt x="542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6" name="Freeform 175"/>
              <p:cNvSpPr/>
              <p:nvPr/>
            </p:nvSpPr>
            <p:spPr bwMode="auto">
              <a:xfrm>
                <a:off x="1932" y="1772"/>
                <a:ext cx="634" cy="1245"/>
              </a:xfrm>
              <a:custGeom>
                <a:avLst/>
                <a:gdLst>
                  <a:gd name="T0" fmla="*/ 0 w 634"/>
                  <a:gd name="T1" fmla="*/ 1245 h 1245"/>
                  <a:gd name="T2" fmla="*/ 97 w 634"/>
                  <a:gd name="T3" fmla="*/ 1177 h 1245"/>
                  <a:gd name="T4" fmla="*/ 203 w 634"/>
                  <a:gd name="T5" fmla="*/ 1096 h 1245"/>
                  <a:gd name="T6" fmla="*/ 296 w 634"/>
                  <a:gd name="T7" fmla="*/ 982 h 1245"/>
                  <a:gd name="T8" fmla="*/ 379 w 634"/>
                  <a:gd name="T9" fmla="*/ 788 h 1245"/>
                  <a:gd name="T10" fmla="*/ 442 w 634"/>
                  <a:gd name="T11" fmla="*/ 582 h 1245"/>
                  <a:gd name="T12" fmla="*/ 511 w 634"/>
                  <a:gd name="T13" fmla="*/ 337 h 1245"/>
                  <a:gd name="T14" fmla="*/ 548 w 634"/>
                  <a:gd name="T15" fmla="*/ 212 h 1245"/>
                  <a:gd name="T16" fmla="*/ 586 w 634"/>
                  <a:gd name="T17" fmla="*/ 108 h 1245"/>
                  <a:gd name="T18" fmla="*/ 634 w 634"/>
                  <a:gd name="T19" fmla="*/ 0 h 124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34" h="1245">
                    <a:moveTo>
                      <a:pt x="0" y="1245"/>
                    </a:moveTo>
                    <a:cubicBezTo>
                      <a:pt x="16" y="1234"/>
                      <a:pt x="63" y="1202"/>
                      <a:pt x="97" y="1177"/>
                    </a:cubicBezTo>
                    <a:cubicBezTo>
                      <a:pt x="130" y="1152"/>
                      <a:pt x="170" y="1128"/>
                      <a:pt x="203" y="1096"/>
                    </a:cubicBezTo>
                    <a:cubicBezTo>
                      <a:pt x="236" y="1063"/>
                      <a:pt x="266" y="1034"/>
                      <a:pt x="296" y="982"/>
                    </a:cubicBezTo>
                    <a:cubicBezTo>
                      <a:pt x="325" y="930"/>
                      <a:pt x="355" y="855"/>
                      <a:pt x="379" y="788"/>
                    </a:cubicBezTo>
                    <a:cubicBezTo>
                      <a:pt x="403" y="721"/>
                      <a:pt x="420" y="656"/>
                      <a:pt x="442" y="582"/>
                    </a:cubicBezTo>
                    <a:cubicBezTo>
                      <a:pt x="464" y="507"/>
                      <a:pt x="493" y="399"/>
                      <a:pt x="511" y="337"/>
                    </a:cubicBezTo>
                    <a:cubicBezTo>
                      <a:pt x="529" y="275"/>
                      <a:pt x="536" y="250"/>
                      <a:pt x="548" y="212"/>
                    </a:cubicBezTo>
                    <a:cubicBezTo>
                      <a:pt x="560" y="174"/>
                      <a:pt x="572" y="143"/>
                      <a:pt x="586" y="108"/>
                    </a:cubicBezTo>
                    <a:cubicBezTo>
                      <a:pt x="600" y="73"/>
                      <a:pt x="624" y="22"/>
                      <a:pt x="634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7" name="Freeform 176"/>
              <p:cNvSpPr/>
              <p:nvPr/>
            </p:nvSpPr>
            <p:spPr bwMode="auto">
              <a:xfrm>
                <a:off x="1794" y="2076"/>
                <a:ext cx="607" cy="929"/>
              </a:xfrm>
              <a:custGeom>
                <a:avLst/>
                <a:gdLst>
                  <a:gd name="T0" fmla="*/ 0 w 609"/>
                  <a:gd name="T1" fmla="*/ 897 h 933"/>
                  <a:gd name="T2" fmla="*/ 105 w 609"/>
                  <a:gd name="T3" fmla="*/ 833 h 933"/>
                  <a:gd name="T4" fmla="*/ 213 w 609"/>
                  <a:gd name="T5" fmla="*/ 765 h 933"/>
                  <a:gd name="T6" fmla="*/ 327 w 609"/>
                  <a:gd name="T7" fmla="*/ 636 h 933"/>
                  <a:gd name="T8" fmla="*/ 414 w 609"/>
                  <a:gd name="T9" fmla="*/ 471 h 933"/>
                  <a:gd name="T10" fmla="*/ 489 w 609"/>
                  <a:gd name="T11" fmla="*/ 273 h 933"/>
                  <a:gd name="T12" fmla="*/ 549 w 609"/>
                  <a:gd name="T13" fmla="*/ 116 h 933"/>
                  <a:gd name="T14" fmla="*/ 591 w 609"/>
                  <a:gd name="T15" fmla="*/ 0 h 9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09" h="933">
                    <a:moveTo>
                      <a:pt x="0" y="933"/>
                    </a:moveTo>
                    <a:cubicBezTo>
                      <a:pt x="17" y="922"/>
                      <a:pt x="68" y="892"/>
                      <a:pt x="105" y="869"/>
                    </a:cubicBezTo>
                    <a:cubicBezTo>
                      <a:pt x="142" y="846"/>
                      <a:pt x="183" y="826"/>
                      <a:pt x="222" y="792"/>
                    </a:cubicBezTo>
                    <a:cubicBezTo>
                      <a:pt x="261" y="758"/>
                      <a:pt x="303" y="713"/>
                      <a:pt x="336" y="663"/>
                    </a:cubicBezTo>
                    <a:cubicBezTo>
                      <a:pt x="369" y="613"/>
                      <a:pt x="395" y="552"/>
                      <a:pt x="423" y="489"/>
                    </a:cubicBezTo>
                    <a:cubicBezTo>
                      <a:pt x="451" y="426"/>
                      <a:pt x="483" y="343"/>
                      <a:pt x="507" y="282"/>
                    </a:cubicBezTo>
                    <a:cubicBezTo>
                      <a:pt x="531" y="221"/>
                      <a:pt x="550" y="167"/>
                      <a:pt x="567" y="120"/>
                    </a:cubicBezTo>
                    <a:cubicBezTo>
                      <a:pt x="584" y="73"/>
                      <a:pt x="600" y="25"/>
                      <a:pt x="609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8" name="Freeform 177"/>
              <p:cNvSpPr/>
              <p:nvPr/>
            </p:nvSpPr>
            <p:spPr bwMode="auto">
              <a:xfrm>
                <a:off x="1651" y="2243"/>
                <a:ext cx="645" cy="749"/>
              </a:xfrm>
              <a:custGeom>
                <a:avLst/>
                <a:gdLst>
                  <a:gd name="T0" fmla="*/ 0 w 648"/>
                  <a:gd name="T1" fmla="*/ 725 h 752"/>
                  <a:gd name="T2" fmla="*/ 102 w 648"/>
                  <a:gd name="T3" fmla="*/ 669 h 752"/>
                  <a:gd name="T4" fmla="*/ 228 w 648"/>
                  <a:gd name="T5" fmla="*/ 597 h 752"/>
                  <a:gd name="T6" fmla="*/ 360 w 648"/>
                  <a:gd name="T7" fmla="*/ 471 h 752"/>
                  <a:gd name="T8" fmla="*/ 465 w 648"/>
                  <a:gd name="T9" fmla="*/ 309 h 752"/>
                  <a:gd name="T10" fmla="*/ 555 w 648"/>
                  <a:gd name="T11" fmla="*/ 126 h 752"/>
                  <a:gd name="T12" fmla="*/ 621 w 648"/>
                  <a:gd name="T13" fmla="*/ 0 h 75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48" h="752">
                    <a:moveTo>
                      <a:pt x="0" y="752"/>
                    </a:moveTo>
                    <a:cubicBezTo>
                      <a:pt x="17" y="743"/>
                      <a:pt x="63" y="719"/>
                      <a:pt x="102" y="696"/>
                    </a:cubicBezTo>
                    <a:cubicBezTo>
                      <a:pt x="141" y="673"/>
                      <a:pt x="191" y="649"/>
                      <a:pt x="237" y="615"/>
                    </a:cubicBezTo>
                    <a:cubicBezTo>
                      <a:pt x="283" y="581"/>
                      <a:pt x="337" y="539"/>
                      <a:pt x="378" y="489"/>
                    </a:cubicBezTo>
                    <a:cubicBezTo>
                      <a:pt x="419" y="439"/>
                      <a:pt x="449" y="377"/>
                      <a:pt x="483" y="318"/>
                    </a:cubicBezTo>
                    <a:cubicBezTo>
                      <a:pt x="517" y="259"/>
                      <a:pt x="555" y="188"/>
                      <a:pt x="582" y="135"/>
                    </a:cubicBezTo>
                    <a:cubicBezTo>
                      <a:pt x="609" y="82"/>
                      <a:pt x="634" y="28"/>
                      <a:pt x="648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59" name="Freeform 178"/>
              <p:cNvSpPr/>
              <p:nvPr/>
            </p:nvSpPr>
            <p:spPr bwMode="auto">
              <a:xfrm>
                <a:off x="1517" y="1442"/>
                <a:ext cx="1959" cy="1538"/>
              </a:xfrm>
              <a:custGeom>
                <a:avLst/>
                <a:gdLst>
                  <a:gd name="T0" fmla="*/ 0 w 1968"/>
                  <a:gd name="T1" fmla="*/ 1482 h 1545"/>
                  <a:gd name="T2" fmla="*/ 101 w 1968"/>
                  <a:gd name="T3" fmla="*/ 1428 h 1545"/>
                  <a:gd name="T4" fmla="*/ 227 w 1968"/>
                  <a:gd name="T5" fmla="*/ 1356 h 1545"/>
                  <a:gd name="T6" fmla="*/ 381 w 1968"/>
                  <a:gd name="T7" fmla="*/ 1237 h 1545"/>
                  <a:gd name="T8" fmla="*/ 522 w 1968"/>
                  <a:gd name="T9" fmla="*/ 1081 h 1545"/>
                  <a:gd name="T10" fmla="*/ 618 w 1968"/>
                  <a:gd name="T11" fmla="*/ 937 h 1545"/>
                  <a:gd name="T12" fmla="*/ 675 w 1968"/>
                  <a:gd name="T13" fmla="*/ 868 h 1545"/>
                  <a:gd name="T14" fmla="*/ 743 w 1968"/>
                  <a:gd name="T15" fmla="*/ 782 h 1545"/>
                  <a:gd name="T16" fmla="*/ 814 w 1968"/>
                  <a:gd name="T17" fmla="*/ 671 h 1545"/>
                  <a:gd name="T18" fmla="*/ 918 w 1968"/>
                  <a:gd name="T19" fmla="*/ 498 h 1545"/>
                  <a:gd name="T20" fmla="*/ 981 w 1968"/>
                  <a:gd name="T21" fmla="*/ 358 h 1545"/>
                  <a:gd name="T22" fmla="*/ 1103 w 1968"/>
                  <a:gd name="T23" fmla="*/ 161 h 1545"/>
                  <a:gd name="T24" fmla="*/ 1192 w 1968"/>
                  <a:gd name="T25" fmla="*/ 54 h 1545"/>
                  <a:gd name="T26" fmla="*/ 1270 w 1968"/>
                  <a:gd name="T27" fmla="*/ 10 h 1545"/>
                  <a:gd name="T28" fmla="*/ 1373 w 1968"/>
                  <a:gd name="T29" fmla="*/ 12 h 1545"/>
                  <a:gd name="T30" fmla="*/ 1453 w 1968"/>
                  <a:gd name="T31" fmla="*/ 82 h 1545"/>
                  <a:gd name="T32" fmla="*/ 1592 w 1968"/>
                  <a:gd name="T33" fmla="*/ 311 h 1545"/>
                  <a:gd name="T34" fmla="*/ 1720 w 1968"/>
                  <a:gd name="T35" fmla="*/ 561 h 1545"/>
                  <a:gd name="T36" fmla="*/ 1782 w 1968"/>
                  <a:gd name="T37" fmla="*/ 679 h 1545"/>
                  <a:gd name="T38" fmla="*/ 1887 w 1968"/>
                  <a:gd name="T39" fmla="*/ 882 h 154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968" h="1545">
                    <a:moveTo>
                      <a:pt x="0" y="1545"/>
                    </a:moveTo>
                    <a:cubicBezTo>
                      <a:pt x="17" y="1536"/>
                      <a:pt x="62" y="1513"/>
                      <a:pt x="101" y="1491"/>
                    </a:cubicBezTo>
                    <a:cubicBezTo>
                      <a:pt x="140" y="1469"/>
                      <a:pt x="186" y="1443"/>
                      <a:pt x="236" y="1410"/>
                    </a:cubicBezTo>
                    <a:cubicBezTo>
                      <a:pt x="286" y="1377"/>
                      <a:pt x="348" y="1338"/>
                      <a:pt x="399" y="1291"/>
                    </a:cubicBezTo>
                    <a:cubicBezTo>
                      <a:pt x="450" y="1244"/>
                      <a:pt x="499" y="1179"/>
                      <a:pt x="540" y="1126"/>
                    </a:cubicBezTo>
                    <a:cubicBezTo>
                      <a:pt x="581" y="1073"/>
                      <a:pt x="618" y="1010"/>
                      <a:pt x="645" y="973"/>
                    </a:cubicBezTo>
                    <a:cubicBezTo>
                      <a:pt x="672" y="936"/>
                      <a:pt x="681" y="930"/>
                      <a:pt x="702" y="904"/>
                    </a:cubicBezTo>
                    <a:cubicBezTo>
                      <a:pt x="723" y="878"/>
                      <a:pt x="747" y="852"/>
                      <a:pt x="772" y="818"/>
                    </a:cubicBezTo>
                    <a:cubicBezTo>
                      <a:pt x="797" y="784"/>
                      <a:pt x="820" y="748"/>
                      <a:pt x="850" y="698"/>
                    </a:cubicBezTo>
                    <a:cubicBezTo>
                      <a:pt x="880" y="648"/>
                      <a:pt x="925" y="570"/>
                      <a:pt x="954" y="516"/>
                    </a:cubicBezTo>
                    <a:cubicBezTo>
                      <a:pt x="983" y="462"/>
                      <a:pt x="994" y="434"/>
                      <a:pt x="1026" y="376"/>
                    </a:cubicBezTo>
                    <a:cubicBezTo>
                      <a:pt x="1058" y="318"/>
                      <a:pt x="1112" y="224"/>
                      <a:pt x="1148" y="170"/>
                    </a:cubicBezTo>
                    <a:cubicBezTo>
                      <a:pt x="1184" y="116"/>
                      <a:pt x="1215" y="81"/>
                      <a:pt x="1244" y="54"/>
                    </a:cubicBezTo>
                    <a:cubicBezTo>
                      <a:pt x="1273" y="27"/>
                      <a:pt x="1293" y="17"/>
                      <a:pt x="1324" y="10"/>
                    </a:cubicBezTo>
                    <a:cubicBezTo>
                      <a:pt x="1355" y="3"/>
                      <a:pt x="1396" y="0"/>
                      <a:pt x="1428" y="12"/>
                    </a:cubicBezTo>
                    <a:cubicBezTo>
                      <a:pt x="1460" y="24"/>
                      <a:pt x="1478" y="31"/>
                      <a:pt x="1516" y="82"/>
                    </a:cubicBezTo>
                    <a:cubicBezTo>
                      <a:pt x="1554" y="133"/>
                      <a:pt x="1612" y="236"/>
                      <a:pt x="1658" y="320"/>
                    </a:cubicBezTo>
                    <a:cubicBezTo>
                      <a:pt x="1704" y="404"/>
                      <a:pt x="1759" y="524"/>
                      <a:pt x="1792" y="588"/>
                    </a:cubicBezTo>
                    <a:cubicBezTo>
                      <a:pt x="1825" y="652"/>
                      <a:pt x="1825" y="651"/>
                      <a:pt x="1854" y="706"/>
                    </a:cubicBezTo>
                    <a:cubicBezTo>
                      <a:pt x="1883" y="761"/>
                      <a:pt x="1944" y="874"/>
                      <a:pt x="1968" y="918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0" name="Freeform 179"/>
              <p:cNvSpPr/>
              <p:nvPr/>
            </p:nvSpPr>
            <p:spPr bwMode="auto">
              <a:xfrm>
                <a:off x="1381" y="2393"/>
                <a:ext cx="793" cy="573"/>
              </a:xfrm>
              <a:custGeom>
                <a:avLst/>
                <a:gdLst>
                  <a:gd name="T0" fmla="*/ 0 w 796"/>
                  <a:gd name="T1" fmla="*/ 549 h 576"/>
                  <a:gd name="T2" fmla="*/ 98 w 796"/>
                  <a:gd name="T3" fmla="*/ 499 h 576"/>
                  <a:gd name="T4" fmla="*/ 224 w 796"/>
                  <a:gd name="T5" fmla="*/ 427 h 576"/>
                  <a:gd name="T6" fmla="*/ 406 w 796"/>
                  <a:gd name="T7" fmla="*/ 315 h 576"/>
                  <a:gd name="T8" fmla="*/ 565 w 796"/>
                  <a:gd name="T9" fmla="*/ 183 h 576"/>
                  <a:gd name="T10" fmla="*/ 670 w 796"/>
                  <a:gd name="T11" fmla="*/ 69 h 576"/>
                  <a:gd name="T12" fmla="*/ 769 w 796"/>
                  <a:gd name="T13" fmla="*/ 0 h 57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96" h="576">
                    <a:moveTo>
                      <a:pt x="0" y="576"/>
                    </a:moveTo>
                    <a:cubicBezTo>
                      <a:pt x="17" y="567"/>
                      <a:pt x="59" y="548"/>
                      <a:pt x="98" y="526"/>
                    </a:cubicBezTo>
                    <a:cubicBezTo>
                      <a:pt x="137" y="504"/>
                      <a:pt x="179" y="477"/>
                      <a:pt x="233" y="445"/>
                    </a:cubicBezTo>
                    <a:cubicBezTo>
                      <a:pt x="287" y="413"/>
                      <a:pt x="366" y="375"/>
                      <a:pt x="424" y="333"/>
                    </a:cubicBezTo>
                    <a:cubicBezTo>
                      <a:pt x="482" y="291"/>
                      <a:pt x="538" y="236"/>
                      <a:pt x="583" y="192"/>
                    </a:cubicBezTo>
                    <a:cubicBezTo>
                      <a:pt x="628" y="148"/>
                      <a:pt x="661" y="101"/>
                      <a:pt x="697" y="69"/>
                    </a:cubicBezTo>
                    <a:cubicBezTo>
                      <a:pt x="733" y="37"/>
                      <a:pt x="776" y="14"/>
                      <a:pt x="796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1" name="Freeform 180"/>
              <p:cNvSpPr/>
              <p:nvPr/>
            </p:nvSpPr>
            <p:spPr bwMode="auto">
              <a:xfrm>
                <a:off x="1254" y="2425"/>
                <a:ext cx="872" cy="529"/>
              </a:xfrm>
              <a:custGeom>
                <a:avLst/>
                <a:gdLst>
                  <a:gd name="T0" fmla="*/ 0 w 876"/>
                  <a:gd name="T1" fmla="*/ 513 h 531"/>
                  <a:gd name="T2" fmla="*/ 105 w 876"/>
                  <a:gd name="T3" fmla="*/ 456 h 531"/>
                  <a:gd name="T4" fmla="*/ 249 w 876"/>
                  <a:gd name="T5" fmla="*/ 378 h 531"/>
                  <a:gd name="T6" fmla="*/ 441 w 876"/>
                  <a:gd name="T7" fmla="*/ 261 h 531"/>
                  <a:gd name="T8" fmla="*/ 570 w 876"/>
                  <a:gd name="T9" fmla="*/ 165 h 531"/>
                  <a:gd name="T10" fmla="*/ 726 w 876"/>
                  <a:gd name="T11" fmla="*/ 48 h 531"/>
                  <a:gd name="T12" fmla="*/ 840 w 876"/>
                  <a:gd name="T13" fmla="*/ 0 h 53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76" h="531">
                    <a:moveTo>
                      <a:pt x="0" y="531"/>
                    </a:moveTo>
                    <a:cubicBezTo>
                      <a:pt x="17" y="521"/>
                      <a:pt x="62" y="498"/>
                      <a:pt x="105" y="474"/>
                    </a:cubicBezTo>
                    <a:cubicBezTo>
                      <a:pt x="148" y="450"/>
                      <a:pt x="199" y="421"/>
                      <a:pt x="258" y="387"/>
                    </a:cubicBezTo>
                    <a:cubicBezTo>
                      <a:pt x="317" y="353"/>
                      <a:pt x="402" y="306"/>
                      <a:pt x="459" y="270"/>
                    </a:cubicBezTo>
                    <a:cubicBezTo>
                      <a:pt x="516" y="234"/>
                      <a:pt x="548" y="211"/>
                      <a:pt x="597" y="174"/>
                    </a:cubicBezTo>
                    <a:cubicBezTo>
                      <a:pt x="646" y="137"/>
                      <a:pt x="707" y="77"/>
                      <a:pt x="753" y="48"/>
                    </a:cubicBezTo>
                    <a:cubicBezTo>
                      <a:pt x="799" y="19"/>
                      <a:pt x="850" y="10"/>
                      <a:pt x="876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2" name="Freeform 181"/>
              <p:cNvSpPr/>
              <p:nvPr/>
            </p:nvSpPr>
            <p:spPr bwMode="auto">
              <a:xfrm>
                <a:off x="1109" y="2354"/>
                <a:ext cx="1095" cy="587"/>
              </a:xfrm>
              <a:custGeom>
                <a:avLst/>
                <a:gdLst>
                  <a:gd name="T0" fmla="*/ 0 w 1099"/>
                  <a:gd name="T1" fmla="*/ 563 h 590"/>
                  <a:gd name="T2" fmla="*/ 105 w 1099"/>
                  <a:gd name="T3" fmla="*/ 509 h 590"/>
                  <a:gd name="T4" fmla="*/ 249 w 1099"/>
                  <a:gd name="T5" fmla="*/ 431 h 590"/>
                  <a:gd name="T6" fmla="*/ 478 w 1099"/>
                  <a:gd name="T7" fmla="*/ 306 h 590"/>
                  <a:gd name="T8" fmla="*/ 655 w 1099"/>
                  <a:gd name="T9" fmla="*/ 204 h 590"/>
                  <a:gd name="T10" fmla="*/ 790 w 1099"/>
                  <a:gd name="T11" fmla="*/ 114 h 590"/>
                  <a:gd name="T12" fmla="*/ 982 w 1099"/>
                  <a:gd name="T13" fmla="*/ 27 h 590"/>
                  <a:gd name="T14" fmla="*/ 1063 w 1099"/>
                  <a:gd name="T15" fmla="*/ 0 h 59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99" h="590">
                    <a:moveTo>
                      <a:pt x="0" y="590"/>
                    </a:moveTo>
                    <a:cubicBezTo>
                      <a:pt x="17" y="581"/>
                      <a:pt x="62" y="559"/>
                      <a:pt x="105" y="536"/>
                    </a:cubicBezTo>
                    <a:cubicBezTo>
                      <a:pt x="148" y="513"/>
                      <a:pt x="193" y="484"/>
                      <a:pt x="258" y="449"/>
                    </a:cubicBezTo>
                    <a:cubicBezTo>
                      <a:pt x="323" y="414"/>
                      <a:pt x="427" y="363"/>
                      <a:pt x="496" y="324"/>
                    </a:cubicBezTo>
                    <a:cubicBezTo>
                      <a:pt x="565" y="285"/>
                      <a:pt x="620" y="246"/>
                      <a:pt x="673" y="213"/>
                    </a:cubicBezTo>
                    <a:cubicBezTo>
                      <a:pt x="726" y="180"/>
                      <a:pt x="759" y="154"/>
                      <a:pt x="817" y="123"/>
                    </a:cubicBezTo>
                    <a:cubicBezTo>
                      <a:pt x="875" y="92"/>
                      <a:pt x="971" y="47"/>
                      <a:pt x="1018" y="27"/>
                    </a:cubicBezTo>
                    <a:cubicBezTo>
                      <a:pt x="1065" y="7"/>
                      <a:pt x="1082" y="6"/>
                      <a:pt x="1099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3" name="Freeform 182"/>
              <p:cNvSpPr/>
              <p:nvPr/>
            </p:nvSpPr>
            <p:spPr bwMode="auto">
              <a:xfrm>
                <a:off x="973" y="2320"/>
                <a:ext cx="3725" cy="864"/>
              </a:xfrm>
              <a:custGeom>
                <a:avLst/>
                <a:gdLst>
                  <a:gd name="T0" fmla="*/ 1209 w 3741"/>
                  <a:gd name="T1" fmla="*/ 7 h 868"/>
                  <a:gd name="T2" fmla="*/ 1112 w 3741"/>
                  <a:gd name="T3" fmla="*/ 0 h 868"/>
                  <a:gd name="T4" fmla="*/ 0 w 3741"/>
                  <a:gd name="T5" fmla="*/ 586 h 868"/>
                  <a:gd name="T6" fmla="*/ 2688 w 3741"/>
                  <a:gd name="T7" fmla="*/ 832 h 868"/>
                  <a:gd name="T8" fmla="*/ 3598 w 3741"/>
                  <a:gd name="T9" fmla="*/ 202 h 868"/>
                  <a:gd name="T10" fmla="*/ 2457 w 3741"/>
                  <a:gd name="T11" fmla="*/ 108 h 8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741" h="868">
                    <a:moveTo>
                      <a:pt x="1254" y="7"/>
                    </a:moveTo>
                    <a:lnTo>
                      <a:pt x="1157" y="0"/>
                    </a:lnTo>
                    <a:lnTo>
                      <a:pt x="0" y="613"/>
                    </a:lnTo>
                    <a:lnTo>
                      <a:pt x="2796" y="868"/>
                    </a:lnTo>
                    <a:lnTo>
                      <a:pt x="3741" y="211"/>
                    </a:lnTo>
                    <a:lnTo>
                      <a:pt x="2556" y="112"/>
                    </a:ln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4" name="Freeform 183"/>
              <p:cNvSpPr/>
              <p:nvPr/>
            </p:nvSpPr>
            <p:spPr bwMode="auto">
              <a:xfrm>
                <a:off x="1041" y="2895"/>
                <a:ext cx="2770" cy="252"/>
              </a:xfrm>
              <a:custGeom>
                <a:avLst/>
                <a:gdLst>
                  <a:gd name="T0" fmla="*/ 0 w 2782"/>
                  <a:gd name="T1" fmla="*/ 0 h 253"/>
                  <a:gd name="T2" fmla="*/ 1215 w 2782"/>
                  <a:gd name="T3" fmla="*/ 116 h 253"/>
                  <a:gd name="T4" fmla="*/ 1625 w 2782"/>
                  <a:gd name="T5" fmla="*/ 127 h 253"/>
                  <a:gd name="T6" fmla="*/ 1991 w 2782"/>
                  <a:gd name="T7" fmla="*/ 147 h 253"/>
                  <a:gd name="T8" fmla="*/ 2393 w 2782"/>
                  <a:gd name="T9" fmla="*/ 207 h 253"/>
                  <a:gd name="T10" fmla="*/ 2674 w 2782"/>
                  <a:gd name="T11" fmla="*/ 244 h 2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782" h="253">
                    <a:moveTo>
                      <a:pt x="0" y="0"/>
                    </a:moveTo>
                    <a:cubicBezTo>
                      <a:pt x="489" y="46"/>
                      <a:pt x="979" y="93"/>
                      <a:pt x="1260" y="116"/>
                    </a:cubicBezTo>
                    <a:cubicBezTo>
                      <a:pt x="1541" y="139"/>
                      <a:pt x="1553" y="129"/>
                      <a:pt x="1688" y="136"/>
                    </a:cubicBezTo>
                    <a:cubicBezTo>
                      <a:pt x="1823" y="143"/>
                      <a:pt x="1939" y="143"/>
                      <a:pt x="2072" y="156"/>
                    </a:cubicBezTo>
                    <a:cubicBezTo>
                      <a:pt x="2205" y="169"/>
                      <a:pt x="2370" y="200"/>
                      <a:pt x="2488" y="216"/>
                    </a:cubicBezTo>
                    <a:cubicBezTo>
                      <a:pt x="2606" y="232"/>
                      <a:pt x="2721" y="245"/>
                      <a:pt x="2782" y="253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5" name="Freeform 184"/>
              <p:cNvSpPr/>
              <p:nvPr/>
            </p:nvSpPr>
            <p:spPr bwMode="auto">
              <a:xfrm>
                <a:off x="1098" y="2868"/>
                <a:ext cx="2768" cy="242"/>
              </a:xfrm>
              <a:custGeom>
                <a:avLst/>
                <a:gdLst>
                  <a:gd name="T0" fmla="*/ 0 w 2768"/>
                  <a:gd name="T1" fmla="*/ 0 h 242"/>
                  <a:gd name="T2" fmla="*/ 994 w 2768"/>
                  <a:gd name="T3" fmla="*/ 87 h 242"/>
                  <a:gd name="T4" fmla="*/ 1297 w 2768"/>
                  <a:gd name="T5" fmla="*/ 95 h 242"/>
                  <a:gd name="T6" fmla="*/ 1707 w 2768"/>
                  <a:gd name="T7" fmla="*/ 83 h 242"/>
                  <a:gd name="T8" fmla="*/ 2038 w 2768"/>
                  <a:gd name="T9" fmla="*/ 111 h 242"/>
                  <a:gd name="T10" fmla="*/ 2329 w 2768"/>
                  <a:gd name="T11" fmla="*/ 166 h 242"/>
                  <a:gd name="T12" fmla="*/ 2768 w 2768"/>
                  <a:gd name="T13" fmla="*/ 242 h 2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768" h="242">
                    <a:moveTo>
                      <a:pt x="0" y="0"/>
                    </a:moveTo>
                    <a:cubicBezTo>
                      <a:pt x="166" y="15"/>
                      <a:pt x="778" y="71"/>
                      <a:pt x="994" y="87"/>
                    </a:cubicBezTo>
                    <a:cubicBezTo>
                      <a:pt x="1210" y="103"/>
                      <a:pt x="1178" y="96"/>
                      <a:pt x="1297" y="95"/>
                    </a:cubicBezTo>
                    <a:cubicBezTo>
                      <a:pt x="1415" y="94"/>
                      <a:pt x="1584" y="80"/>
                      <a:pt x="1707" y="83"/>
                    </a:cubicBezTo>
                    <a:cubicBezTo>
                      <a:pt x="1831" y="86"/>
                      <a:pt x="1934" y="97"/>
                      <a:pt x="2038" y="111"/>
                    </a:cubicBezTo>
                    <a:cubicBezTo>
                      <a:pt x="2141" y="124"/>
                      <a:pt x="2207" y="144"/>
                      <a:pt x="2329" y="166"/>
                    </a:cubicBezTo>
                    <a:cubicBezTo>
                      <a:pt x="2451" y="188"/>
                      <a:pt x="2677" y="226"/>
                      <a:pt x="2768" y="242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6" name="Freeform 185"/>
              <p:cNvSpPr/>
              <p:nvPr/>
            </p:nvSpPr>
            <p:spPr bwMode="auto">
              <a:xfrm>
                <a:off x="1148" y="2840"/>
                <a:ext cx="2768" cy="235"/>
              </a:xfrm>
              <a:custGeom>
                <a:avLst/>
                <a:gdLst>
                  <a:gd name="T0" fmla="*/ 0 w 2780"/>
                  <a:gd name="T1" fmla="*/ 0 h 236"/>
                  <a:gd name="T2" fmla="*/ 701 w 2780"/>
                  <a:gd name="T3" fmla="*/ 64 h 236"/>
                  <a:gd name="T4" fmla="*/ 968 w 2780"/>
                  <a:gd name="T5" fmla="*/ 72 h 236"/>
                  <a:gd name="T6" fmla="*/ 1282 w 2780"/>
                  <a:gd name="T7" fmla="*/ 56 h 236"/>
                  <a:gd name="T8" fmla="*/ 1545 w 2780"/>
                  <a:gd name="T9" fmla="*/ 12 h 236"/>
                  <a:gd name="T10" fmla="*/ 1722 w 2780"/>
                  <a:gd name="T11" fmla="*/ 4 h 236"/>
                  <a:gd name="T12" fmla="*/ 1924 w 2780"/>
                  <a:gd name="T13" fmla="*/ 32 h 236"/>
                  <a:gd name="T14" fmla="*/ 2198 w 2780"/>
                  <a:gd name="T15" fmla="*/ 116 h 236"/>
                  <a:gd name="T16" fmla="*/ 2445 w 2780"/>
                  <a:gd name="T17" fmla="*/ 187 h 236"/>
                  <a:gd name="T18" fmla="*/ 2672 w 2780"/>
                  <a:gd name="T19" fmla="*/ 227 h 2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780" h="236">
                    <a:moveTo>
                      <a:pt x="0" y="0"/>
                    </a:moveTo>
                    <a:cubicBezTo>
                      <a:pt x="280" y="26"/>
                      <a:pt x="561" y="52"/>
                      <a:pt x="728" y="64"/>
                    </a:cubicBezTo>
                    <a:cubicBezTo>
                      <a:pt x="895" y="76"/>
                      <a:pt x="903" y="73"/>
                      <a:pt x="1004" y="72"/>
                    </a:cubicBezTo>
                    <a:cubicBezTo>
                      <a:pt x="1105" y="71"/>
                      <a:pt x="1235" y="66"/>
                      <a:pt x="1336" y="56"/>
                    </a:cubicBezTo>
                    <a:cubicBezTo>
                      <a:pt x="1437" y="46"/>
                      <a:pt x="1532" y="21"/>
                      <a:pt x="1608" y="12"/>
                    </a:cubicBezTo>
                    <a:cubicBezTo>
                      <a:pt x="1684" y="3"/>
                      <a:pt x="1727" y="1"/>
                      <a:pt x="1792" y="4"/>
                    </a:cubicBezTo>
                    <a:cubicBezTo>
                      <a:pt x="1857" y="7"/>
                      <a:pt x="1917" y="13"/>
                      <a:pt x="2000" y="32"/>
                    </a:cubicBezTo>
                    <a:cubicBezTo>
                      <a:pt x="2083" y="51"/>
                      <a:pt x="2197" y="89"/>
                      <a:pt x="2288" y="116"/>
                    </a:cubicBezTo>
                    <a:cubicBezTo>
                      <a:pt x="2379" y="143"/>
                      <a:pt x="2462" y="176"/>
                      <a:pt x="2544" y="196"/>
                    </a:cubicBezTo>
                    <a:cubicBezTo>
                      <a:pt x="2626" y="216"/>
                      <a:pt x="2703" y="226"/>
                      <a:pt x="2780" y="236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7" name="Freeform 186"/>
              <p:cNvSpPr/>
              <p:nvPr/>
            </p:nvSpPr>
            <p:spPr bwMode="auto">
              <a:xfrm>
                <a:off x="1212" y="2689"/>
                <a:ext cx="2763" cy="340"/>
              </a:xfrm>
              <a:custGeom>
                <a:avLst/>
                <a:gdLst>
                  <a:gd name="T0" fmla="*/ 0 w 2775"/>
                  <a:gd name="T1" fmla="*/ 115 h 341"/>
                  <a:gd name="T2" fmla="*/ 554 w 2775"/>
                  <a:gd name="T3" fmla="*/ 167 h 341"/>
                  <a:gd name="T4" fmla="*/ 868 w 2775"/>
                  <a:gd name="T5" fmla="*/ 170 h 341"/>
                  <a:gd name="T6" fmla="*/ 1115 w 2775"/>
                  <a:gd name="T7" fmla="*/ 135 h 341"/>
                  <a:gd name="T8" fmla="*/ 1442 w 2775"/>
                  <a:gd name="T9" fmla="*/ 43 h 341"/>
                  <a:gd name="T10" fmla="*/ 1613 w 2775"/>
                  <a:gd name="T11" fmla="*/ 7 h 341"/>
                  <a:gd name="T12" fmla="*/ 1764 w 2775"/>
                  <a:gd name="T13" fmla="*/ 19 h 341"/>
                  <a:gd name="T14" fmla="*/ 2043 w 2775"/>
                  <a:gd name="T15" fmla="*/ 119 h 341"/>
                  <a:gd name="T16" fmla="*/ 2254 w 2775"/>
                  <a:gd name="T17" fmla="*/ 214 h 341"/>
                  <a:gd name="T18" fmla="*/ 2433 w 2775"/>
                  <a:gd name="T19" fmla="*/ 282 h 341"/>
                  <a:gd name="T20" fmla="*/ 2667 w 2775"/>
                  <a:gd name="T21" fmla="*/ 332 h 34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775" h="341">
                    <a:moveTo>
                      <a:pt x="0" y="115"/>
                    </a:moveTo>
                    <a:cubicBezTo>
                      <a:pt x="210" y="136"/>
                      <a:pt x="421" y="157"/>
                      <a:pt x="572" y="167"/>
                    </a:cubicBezTo>
                    <a:cubicBezTo>
                      <a:pt x="723" y="177"/>
                      <a:pt x="806" y="180"/>
                      <a:pt x="904" y="175"/>
                    </a:cubicBezTo>
                    <a:cubicBezTo>
                      <a:pt x="1002" y="170"/>
                      <a:pt x="1061" y="157"/>
                      <a:pt x="1160" y="135"/>
                    </a:cubicBezTo>
                    <a:cubicBezTo>
                      <a:pt x="1259" y="113"/>
                      <a:pt x="1410" y="64"/>
                      <a:pt x="1496" y="43"/>
                    </a:cubicBezTo>
                    <a:cubicBezTo>
                      <a:pt x="1582" y="22"/>
                      <a:pt x="1619" y="11"/>
                      <a:pt x="1676" y="7"/>
                    </a:cubicBezTo>
                    <a:cubicBezTo>
                      <a:pt x="1733" y="3"/>
                      <a:pt x="1761" y="0"/>
                      <a:pt x="1836" y="19"/>
                    </a:cubicBezTo>
                    <a:cubicBezTo>
                      <a:pt x="1911" y="38"/>
                      <a:pt x="2039" y="85"/>
                      <a:pt x="2124" y="119"/>
                    </a:cubicBezTo>
                    <a:cubicBezTo>
                      <a:pt x="2209" y="153"/>
                      <a:pt x="2276" y="194"/>
                      <a:pt x="2344" y="223"/>
                    </a:cubicBezTo>
                    <a:cubicBezTo>
                      <a:pt x="2412" y="252"/>
                      <a:pt x="2460" y="271"/>
                      <a:pt x="2532" y="291"/>
                    </a:cubicBezTo>
                    <a:cubicBezTo>
                      <a:pt x="2604" y="311"/>
                      <a:pt x="2725" y="331"/>
                      <a:pt x="2775" y="341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8" name="Freeform 187"/>
              <p:cNvSpPr/>
              <p:nvPr/>
            </p:nvSpPr>
            <p:spPr bwMode="auto">
              <a:xfrm>
                <a:off x="1265" y="2478"/>
                <a:ext cx="2757" cy="523"/>
              </a:xfrm>
              <a:custGeom>
                <a:avLst/>
                <a:gdLst>
                  <a:gd name="T0" fmla="*/ 0 w 2769"/>
                  <a:gd name="T1" fmla="*/ 289 h 525"/>
                  <a:gd name="T2" fmla="*/ 517 w 2769"/>
                  <a:gd name="T3" fmla="*/ 330 h 525"/>
                  <a:gd name="T4" fmla="*/ 851 w 2769"/>
                  <a:gd name="T5" fmla="*/ 314 h 525"/>
                  <a:gd name="T6" fmla="*/ 1110 w 2769"/>
                  <a:gd name="T7" fmla="*/ 222 h 525"/>
                  <a:gd name="T8" fmla="*/ 1301 w 2769"/>
                  <a:gd name="T9" fmla="*/ 123 h 525"/>
                  <a:gd name="T10" fmla="*/ 1486 w 2769"/>
                  <a:gd name="T11" fmla="*/ 31 h 525"/>
                  <a:gd name="T12" fmla="*/ 1709 w 2769"/>
                  <a:gd name="T13" fmla="*/ 23 h 525"/>
                  <a:gd name="T14" fmla="*/ 1958 w 2769"/>
                  <a:gd name="T15" fmla="*/ 158 h 525"/>
                  <a:gd name="T16" fmla="*/ 2110 w 2769"/>
                  <a:gd name="T17" fmla="*/ 270 h 525"/>
                  <a:gd name="T18" fmla="*/ 2249 w 2769"/>
                  <a:gd name="T19" fmla="*/ 362 h 525"/>
                  <a:gd name="T20" fmla="*/ 2420 w 2769"/>
                  <a:gd name="T21" fmla="*/ 441 h 525"/>
                  <a:gd name="T22" fmla="*/ 2661 w 2769"/>
                  <a:gd name="T23" fmla="*/ 507 h 5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69" h="525">
                    <a:moveTo>
                      <a:pt x="0" y="298"/>
                    </a:moveTo>
                    <a:cubicBezTo>
                      <a:pt x="89" y="305"/>
                      <a:pt x="387" y="335"/>
                      <a:pt x="535" y="339"/>
                    </a:cubicBezTo>
                    <a:cubicBezTo>
                      <a:pt x="683" y="343"/>
                      <a:pt x="784" y="341"/>
                      <a:pt x="887" y="323"/>
                    </a:cubicBezTo>
                    <a:cubicBezTo>
                      <a:pt x="990" y="305"/>
                      <a:pt x="1077" y="264"/>
                      <a:pt x="1155" y="231"/>
                    </a:cubicBezTo>
                    <a:cubicBezTo>
                      <a:pt x="1233" y="198"/>
                      <a:pt x="1290" y="156"/>
                      <a:pt x="1355" y="123"/>
                    </a:cubicBezTo>
                    <a:cubicBezTo>
                      <a:pt x="1420" y="90"/>
                      <a:pt x="1476" y="48"/>
                      <a:pt x="1547" y="31"/>
                    </a:cubicBezTo>
                    <a:cubicBezTo>
                      <a:pt x="1618" y="14"/>
                      <a:pt x="1697" y="0"/>
                      <a:pt x="1779" y="23"/>
                    </a:cubicBezTo>
                    <a:cubicBezTo>
                      <a:pt x="1861" y="46"/>
                      <a:pt x="1970" y="124"/>
                      <a:pt x="2039" y="167"/>
                    </a:cubicBezTo>
                    <a:cubicBezTo>
                      <a:pt x="2108" y="210"/>
                      <a:pt x="2141" y="245"/>
                      <a:pt x="2191" y="279"/>
                    </a:cubicBezTo>
                    <a:cubicBezTo>
                      <a:pt x="2241" y="313"/>
                      <a:pt x="2284" y="341"/>
                      <a:pt x="2339" y="371"/>
                    </a:cubicBezTo>
                    <a:cubicBezTo>
                      <a:pt x="2394" y="401"/>
                      <a:pt x="2447" y="433"/>
                      <a:pt x="2519" y="459"/>
                    </a:cubicBezTo>
                    <a:cubicBezTo>
                      <a:pt x="2591" y="485"/>
                      <a:pt x="2717" y="511"/>
                      <a:pt x="2769" y="525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9" name="Freeform 188"/>
              <p:cNvSpPr/>
              <p:nvPr/>
            </p:nvSpPr>
            <p:spPr bwMode="auto">
              <a:xfrm>
                <a:off x="1334" y="2223"/>
                <a:ext cx="2726" cy="748"/>
              </a:xfrm>
              <a:custGeom>
                <a:avLst/>
                <a:gdLst>
                  <a:gd name="T0" fmla="*/ 0 w 2737"/>
                  <a:gd name="T1" fmla="*/ 502 h 751"/>
                  <a:gd name="T2" fmla="*/ 435 w 2737"/>
                  <a:gd name="T3" fmla="*/ 533 h 751"/>
                  <a:gd name="T4" fmla="*/ 670 w 2737"/>
                  <a:gd name="T5" fmla="*/ 529 h 751"/>
                  <a:gd name="T6" fmla="*/ 925 w 2737"/>
                  <a:gd name="T7" fmla="*/ 425 h 751"/>
                  <a:gd name="T8" fmla="*/ 1208 w 2737"/>
                  <a:gd name="T9" fmla="*/ 202 h 751"/>
                  <a:gd name="T10" fmla="*/ 1411 w 2737"/>
                  <a:gd name="T11" fmla="*/ 55 h 751"/>
                  <a:gd name="T12" fmla="*/ 1597 w 2737"/>
                  <a:gd name="T13" fmla="*/ 19 h 751"/>
                  <a:gd name="T14" fmla="*/ 1823 w 2737"/>
                  <a:gd name="T15" fmla="*/ 162 h 751"/>
                  <a:gd name="T16" fmla="*/ 2083 w 2737"/>
                  <a:gd name="T17" fmla="*/ 433 h 751"/>
                  <a:gd name="T18" fmla="*/ 2212 w 2737"/>
                  <a:gd name="T19" fmla="*/ 549 h 751"/>
                  <a:gd name="T20" fmla="*/ 2355 w 2737"/>
                  <a:gd name="T21" fmla="*/ 628 h 751"/>
                  <a:gd name="T22" fmla="*/ 2638 w 2737"/>
                  <a:gd name="T23" fmla="*/ 724 h 75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37" h="751">
                    <a:moveTo>
                      <a:pt x="0" y="520"/>
                    </a:moveTo>
                    <a:cubicBezTo>
                      <a:pt x="75" y="525"/>
                      <a:pt x="337" y="547"/>
                      <a:pt x="453" y="551"/>
                    </a:cubicBezTo>
                    <a:cubicBezTo>
                      <a:pt x="569" y="555"/>
                      <a:pt x="612" y="565"/>
                      <a:pt x="697" y="547"/>
                    </a:cubicBezTo>
                    <a:cubicBezTo>
                      <a:pt x="782" y="529"/>
                      <a:pt x="868" y="499"/>
                      <a:pt x="961" y="443"/>
                    </a:cubicBezTo>
                    <a:cubicBezTo>
                      <a:pt x="1054" y="387"/>
                      <a:pt x="1169" y="276"/>
                      <a:pt x="1253" y="211"/>
                    </a:cubicBezTo>
                    <a:cubicBezTo>
                      <a:pt x="1337" y="146"/>
                      <a:pt x="1398" y="87"/>
                      <a:pt x="1465" y="55"/>
                    </a:cubicBezTo>
                    <a:cubicBezTo>
                      <a:pt x="1532" y="23"/>
                      <a:pt x="1586" y="0"/>
                      <a:pt x="1657" y="19"/>
                    </a:cubicBezTo>
                    <a:cubicBezTo>
                      <a:pt x="1728" y="38"/>
                      <a:pt x="1805" y="99"/>
                      <a:pt x="1889" y="171"/>
                    </a:cubicBezTo>
                    <a:cubicBezTo>
                      <a:pt x="1973" y="243"/>
                      <a:pt x="2094" y="385"/>
                      <a:pt x="2161" y="451"/>
                    </a:cubicBezTo>
                    <a:cubicBezTo>
                      <a:pt x="2228" y="517"/>
                      <a:pt x="2246" y="533"/>
                      <a:pt x="2293" y="567"/>
                    </a:cubicBezTo>
                    <a:cubicBezTo>
                      <a:pt x="2340" y="601"/>
                      <a:pt x="2371" y="624"/>
                      <a:pt x="2445" y="655"/>
                    </a:cubicBezTo>
                    <a:cubicBezTo>
                      <a:pt x="2519" y="686"/>
                      <a:pt x="2639" y="728"/>
                      <a:pt x="2737" y="751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0" name="Freeform 189"/>
              <p:cNvSpPr/>
              <p:nvPr/>
            </p:nvSpPr>
            <p:spPr bwMode="auto">
              <a:xfrm>
                <a:off x="1397" y="1962"/>
                <a:ext cx="2707" cy="981"/>
              </a:xfrm>
              <a:custGeom>
                <a:avLst/>
                <a:gdLst>
                  <a:gd name="T0" fmla="*/ 0 w 2718"/>
                  <a:gd name="T1" fmla="*/ 712 h 986"/>
                  <a:gd name="T2" fmla="*/ 472 w 2718"/>
                  <a:gd name="T3" fmla="*/ 738 h 986"/>
                  <a:gd name="T4" fmla="*/ 779 w 2718"/>
                  <a:gd name="T5" fmla="*/ 635 h 986"/>
                  <a:gd name="T6" fmla="*/ 1042 w 2718"/>
                  <a:gd name="T7" fmla="*/ 388 h 986"/>
                  <a:gd name="T8" fmla="*/ 1153 w 2718"/>
                  <a:gd name="T9" fmla="*/ 241 h 986"/>
                  <a:gd name="T10" fmla="*/ 1277 w 2718"/>
                  <a:gd name="T11" fmla="*/ 109 h 986"/>
                  <a:gd name="T12" fmla="*/ 1428 w 2718"/>
                  <a:gd name="T13" fmla="*/ 10 h 986"/>
                  <a:gd name="T14" fmla="*/ 1600 w 2718"/>
                  <a:gd name="T15" fmla="*/ 58 h 986"/>
                  <a:gd name="T16" fmla="*/ 1818 w 2718"/>
                  <a:gd name="T17" fmla="*/ 300 h 986"/>
                  <a:gd name="T18" fmla="*/ 2086 w 2718"/>
                  <a:gd name="T19" fmla="*/ 663 h 986"/>
                  <a:gd name="T20" fmla="*/ 2348 w 2718"/>
                  <a:gd name="T21" fmla="*/ 859 h 986"/>
                  <a:gd name="T22" fmla="*/ 2619 w 2718"/>
                  <a:gd name="T23" fmla="*/ 941 h 98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18" h="986">
                    <a:moveTo>
                      <a:pt x="0" y="748"/>
                    </a:moveTo>
                    <a:cubicBezTo>
                      <a:pt x="81" y="752"/>
                      <a:pt x="356" y="788"/>
                      <a:pt x="490" y="774"/>
                    </a:cubicBezTo>
                    <a:cubicBezTo>
                      <a:pt x="624" y="760"/>
                      <a:pt x="708" y="723"/>
                      <a:pt x="806" y="662"/>
                    </a:cubicBezTo>
                    <a:cubicBezTo>
                      <a:pt x="904" y="601"/>
                      <a:pt x="1013" y="475"/>
                      <a:pt x="1078" y="406"/>
                    </a:cubicBezTo>
                    <a:cubicBezTo>
                      <a:pt x="1143" y="337"/>
                      <a:pt x="1157" y="298"/>
                      <a:pt x="1198" y="250"/>
                    </a:cubicBezTo>
                    <a:cubicBezTo>
                      <a:pt x="1239" y="202"/>
                      <a:pt x="1275" y="158"/>
                      <a:pt x="1322" y="118"/>
                    </a:cubicBezTo>
                    <a:cubicBezTo>
                      <a:pt x="1369" y="78"/>
                      <a:pt x="1425" y="20"/>
                      <a:pt x="1482" y="10"/>
                    </a:cubicBezTo>
                    <a:cubicBezTo>
                      <a:pt x="1539" y="0"/>
                      <a:pt x="1595" y="7"/>
                      <a:pt x="1662" y="58"/>
                    </a:cubicBezTo>
                    <a:cubicBezTo>
                      <a:pt x="1729" y="109"/>
                      <a:pt x="1802" y="213"/>
                      <a:pt x="1886" y="318"/>
                    </a:cubicBezTo>
                    <a:cubicBezTo>
                      <a:pt x="1970" y="423"/>
                      <a:pt x="2074" y="593"/>
                      <a:pt x="2166" y="690"/>
                    </a:cubicBezTo>
                    <a:cubicBezTo>
                      <a:pt x="2258" y="787"/>
                      <a:pt x="2346" y="849"/>
                      <a:pt x="2438" y="898"/>
                    </a:cubicBezTo>
                    <a:cubicBezTo>
                      <a:pt x="2530" y="947"/>
                      <a:pt x="2624" y="966"/>
                      <a:pt x="2718" y="986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1" name="Freeform 190"/>
              <p:cNvSpPr/>
              <p:nvPr/>
            </p:nvSpPr>
            <p:spPr bwMode="auto">
              <a:xfrm>
                <a:off x="1451" y="1717"/>
                <a:ext cx="2700" cy="1190"/>
              </a:xfrm>
              <a:custGeom>
                <a:avLst/>
                <a:gdLst>
                  <a:gd name="T0" fmla="*/ 0 w 2712"/>
                  <a:gd name="T1" fmla="*/ 921 h 1196"/>
                  <a:gd name="T2" fmla="*/ 390 w 2712"/>
                  <a:gd name="T3" fmla="*/ 931 h 1196"/>
                  <a:gd name="T4" fmla="*/ 641 w 2712"/>
                  <a:gd name="T5" fmla="*/ 856 h 1196"/>
                  <a:gd name="T6" fmla="*/ 920 w 2712"/>
                  <a:gd name="T7" fmla="*/ 569 h 1196"/>
                  <a:gd name="T8" fmla="*/ 1151 w 2712"/>
                  <a:gd name="T9" fmla="*/ 203 h 1196"/>
                  <a:gd name="T10" fmla="*/ 1290 w 2712"/>
                  <a:gd name="T11" fmla="*/ 44 h 1196"/>
                  <a:gd name="T12" fmla="*/ 1410 w 2712"/>
                  <a:gd name="T13" fmla="*/ 4 h 1196"/>
                  <a:gd name="T14" fmla="*/ 1545 w 2712"/>
                  <a:gd name="T15" fmla="*/ 68 h 1196"/>
                  <a:gd name="T16" fmla="*/ 1674 w 2712"/>
                  <a:gd name="T17" fmla="*/ 243 h 1196"/>
                  <a:gd name="T18" fmla="*/ 1800 w 2712"/>
                  <a:gd name="T19" fmla="*/ 466 h 1196"/>
                  <a:gd name="T20" fmla="*/ 2066 w 2712"/>
                  <a:gd name="T21" fmla="*/ 869 h 1196"/>
                  <a:gd name="T22" fmla="*/ 2340 w 2712"/>
                  <a:gd name="T23" fmla="*/ 1071 h 1196"/>
                  <a:gd name="T24" fmla="*/ 2604 w 2712"/>
                  <a:gd name="T25" fmla="*/ 1142 h 1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712" h="1196">
                    <a:moveTo>
                      <a:pt x="0" y="966"/>
                    </a:moveTo>
                    <a:cubicBezTo>
                      <a:pt x="68" y="967"/>
                      <a:pt x="297" y="988"/>
                      <a:pt x="408" y="976"/>
                    </a:cubicBezTo>
                    <a:cubicBezTo>
                      <a:pt x="519" y="964"/>
                      <a:pt x="577" y="955"/>
                      <a:pt x="668" y="892"/>
                    </a:cubicBezTo>
                    <a:cubicBezTo>
                      <a:pt x="759" y="829"/>
                      <a:pt x="868" y="709"/>
                      <a:pt x="956" y="596"/>
                    </a:cubicBezTo>
                    <a:cubicBezTo>
                      <a:pt x="1044" y="483"/>
                      <a:pt x="1131" y="304"/>
                      <a:pt x="1196" y="212"/>
                    </a:cubicBezTo>
                    <a:cubicBezTo>
                      <a:pt x="1261" y="120"/>
                      <a:pt x="1299" y="79"/>
                      <a:pt x="1344" y="44"/>
                    </a:cubicBezTo>
                    <a:cubicBezTo>
                      <a:pt x="1389" y="9"/>
                      <a:pt x="1420" y="0"/>
                      <a:pt x="1464" y="4"/>
                    </a:cubicBezTo>
                    <a:cubicBezTo>
                      <a:pt x="1508" y="8"/>
                      <a:pt x="1561" y="27"/>
                      <a:pt x="1608" y="68"/>
                    </a:cubicBezTo>
                    <a:cubicBezTo>
                      <a:pt x="1655" y="109"/>
                      <a:pt x="1700" y="183"/>
                      <a:pt x="1744" y="252"/>
                    </a:cubicBezTo>
                    <a:cubicBezTo>
                      <a:pt x="1788" y="321"/>
                      <a:pt x="1805" y="375"/>
                      <a:pt x="1872" y="484"/>
                    </a:cubicBezTo>
                    <a:cubicBezTo>
                      <a:pt x="1939" y="593"/>
                      <a:pt x="2054" y="802"/>
                      <a:pt x="2148" y="908"/>
                    </a:cubicBezTo>
                    <a:cubicBezTo>
                      <a:pt x="2242" y="1014"/>
                      <a:pt x="2342" y="1072"/>
                      <a:pt x="2436" y="1120"/>
                    </a:cubicBezTo>
                    <a:cubicBezTo>
                      <a:pt x="2530" y="1168"/>
                      <a:pt x="2666" y="1184"/>
                      <a:pt x="2712" y="1196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2" name="Freeform 191"/>
              <p:cNvSpPr/>
              <p:nvPr/>
            </p:nvSpPr>
            <p:spPr bwMode="auto">
              <a:xfrm>
                <a:off x="1515" y="1517"/>
                <a:ext cx="2682" cy="1362"/>
              </a:xfrm>
              <a:custGeom>
                <a:avLst/>
                <a:gdLst>
                  <a:gd name="T0" fmla="*/ 0 w 2694"/>
                  <a:gd name="T1" fmla="*/ 1079 h 1369"/>
                  <a:gd name="T2" fmla="*/ 287 w 2694"/>
                  <a:gd name="T3" fmla="*/ 1083 h 1369"/>
                  <a:gd name="T4" fmla="*/ 502 w 2694"/>
                  <a:gd name="T5" fmla="*/ 1038 h 1369"/>
                  <a:gd name="T6" fmla="*/ 757 w 2694"/>
                  <a:gd name="T7" fmla="*/ 801 h 1369"/>
                  <a:gd name="T8" fmla="*/ 1055 w 2694"/>
                  <a:gd name="T9" fmla="*/ 268 h 1369"/>
                  <a:gd name="T10" fmla="*/ 1238 w 2694"/>
                  <a:gd name="T11" fmla="*/ 41 h 1369"/>
                  <a:gd name="T12" fmla="*/ 1386 w 2694"/>
                  <a:gd name="T13" fmla="*/ 29 h 1369"/>
                  <a:gd name="T14" fmla="*/ 1537 w 2694"/>
                  <a:gd name="T15" fmla="*/ 180 h 1369"/>
                  <a:gd name="T16" fmla="*/ 1788 w 2694"/>
                  <a:gd name="T17" fmla="*/ 654 h 1369"/>
                  <a:gd name="T18" fmla="*/ 1927 w 2694"/>
                  <a:gd name="T19" fmla="*/ 896 h 1369"/>
                  <a:gd name="T20" fmla="*/ 2186 w 2694"/>
                  <a:gd name="T21" fmla="*/ 1175 h 1369"/>
                  <a:gd name="T22" fmla="*/ 2389 w 2694"/>
                  <a:gd name="T23" fmla="*/ 1259 h 1369"/>
                  <a:gd name="T24" fmla="*/ 2586 w 2694"/>
                  <a:gd name="T25" fmla="*/ 1306 h 136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94" h="1369">
                    <a:moveTo>
                      <a:pt x="0" y="1133"/>
                    </a:moveTo>
                    <a:cubicBezTo>
                      <a:pt x="104" y="1139"/>
                      <a:pt x="209" y="1145"/>
                      <a:pt x="296" y="1137"/>
                    </a:cubicBezTo>
                    <a:cubicBezTo>
                      <a:pt x="383" y="1129"/>
                      <a:pt x="439" y="1135"/>
                      <a:pt x="520" y="1085"/>
                    </a:cubicBezTo>
                    <a:cubicBezTo>
                      <a:pt x="601" y="1035"/>
                      <a:pt x="687" y="972"/>
                      <a:pt x="784" y="837"/>
                    </a:cubicBezTo>
                    <a:cubicBezTo>
                      <a:pt x="881" y="702"/>
                      <a:pt x="1015" y="410"/>
                      <a:pt x="1100" y="277"/>
                    </a:cubicBezTo>
                    <a:cubicBezTo>
                      <a:pt x="1185" y="144"/>
                      <a:pt x="1235" y="82"/>
                      <a:pt x="1292" y="41"/>
                    </a:cubicBezTo>
                    <a:cubicBezTo>
                      <a:pt x="1349" y="0"/>
                      <a:pt x="1389" y="4"/>
                      <a:pt x="1440" y="29"/>
                    </a:cubicBezTo>
                    <a:cubicBezTo>
                      <a:pt x="1491" y="54"/>
                      <a:pt x="1530" y="80"/>
                      <a:pt x="1600" y="189"/>
                    </a:cubicBezTo>
                    <a:cubicBezTo>
                      <a:pt x="1670" y="298"/>
                      <a:pt x="1792" y="556"/>
                      <a:pt x="1860" y="681"/>
                    </a:cubicBezTo>
                    <a:cubicBezTo>
                      <a:pt x="1928" y="806"/>
                      <a:pt x="1939" y="850"/>
                      <a:pt x="2008" y="941"/>
                    </a:cubicBezTo>
                    <a:cubicBezTo>
                      <a:pt x="2077" y="1032"/>
                      <a:pt x="2196" y="1166"/>
                      <a:pt x="2276" y="1229"/>
                    </a:cubicBezTo>
                    <a:cubicBezTo>
                      <a:pt x="2356" y="1292"/>
                      <a:pt x="2418" y="1298"/>
                      <a:pt x="2488" y="1321"/>
                    </a:cubicBezTo>
                    <a:cubicBezTo>
                      <a:pt x="2558" y="1344"/>
                      <a:pt x="2651" y="1359"/>
                      <a:pt x="2694" y="1369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3" name="Freeform 192"/>
              <p:cNvSpPr/>
              <p:nvPr/>
            </p:nvSpPr>
            <p:spPr bwMode="auto">
              <a:xfrm>
                <a:off x="1570" y="2194"/>
                <a:ext cx="788" cy="435"/>
              </a:xfrm>
              <a:custGeom>
                <a:avLst/>
                <a:gdLst>
                  <a:gd name="T0" fmla="*/ 0 w 788"/>
                  <a:gd name="T1" fmla="*/ 422 h 435"/>
                  <a:gd name="T2" fmla="*/ 267 w 788"/>
                  <a:gd name="T3" fmla="*/ 419 h 435"/>
                  <a:gd name="T4" fmla="*/ 510 w 788"/>
                  <a:gd name="T5" fmla="*/ 327 h 435"/>
                  <a:gd name="T6" fmla="*/ 657 w 788"/>
                  <a:gd name="T7" fmla="*/ 180 h 435"/>
                  <a:gd name="T8" fmla="*/ 788 w 788"/>
                  <a:gd name="T9" fmla="*/ 0 h 4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8" h="435">
                    <a:moveTo>
                      <a:pt x="0" y="422"/>
                    </a:moveTo>
                    <a:cubicBezTo>
                      <a:pt x="44" y="421"/>
                      <a:pt x="182" y="435"/>
                      <a:pt x="267" y="419"/>
                    </a:cubicBezTo>
                    <a:cubicBezTo>
                      <a:pt x="352" y="403"/>
                      <a:pt x="445" y="367"/>
                      <a:pt x="510" y="327"/>
                    </a:cubicBezTo>
                    <a:cubicBezTo>
                      <a:pt x="575" y="287"/>
                      <a:pt x="611" y="234"/>
                      <a:pt x="657" y="180"/>
                    </a:cubicBezTo>
                    <a:cubicBezTo>
                      <a:pt x="703" y="126"/>
                      <a:pt x="761" y="37"/>
                      <a:pt x="788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4" name="Freeform 193"/>
              <p:cNvSpPr/>
              <p:nvPr/>
            </p:nvSpPr>
            <p:spPr bwMode="auto">
              <a:xfrm>
                <a:off x="1630" y="2433"/>
                <a:ext cx="514" cy="148"/>
              </a:xfrm>
              <a:custGeom>
                <a:avLst/>
                <a:gdLst>
                  <a:gd name="T0" fmla="*/ 0 w 516"/>
                  <a:gd name="T1" fmla="*/ 148 h 148"/>
                  <a:gd name="T2" fmla="*/ 247 w 516"/>
                  <a:gd name="T3" fmla="*/ 136 h 148"/>
                  <a:gd name="T4" fmla="*/ 386 w 516"/>
                  <a:gd name="T5" fmla="*/ 76 h 148"/>
                  <a:gd name="T6" fmla="*/ 498 w 516"/>
                  <a:gd name="T7" fmla="*/ 0 h 1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16" h="148">
                    <a:moveTo>
                      <a:pt x="0" y="148"/>
                    </a:moveTo>
                    <a:cubicBezTo>
                      <a:pt x="95" y="148"/>
                      <a:pt x="189" y="148"/>
                      <a:pt x="256" y="136"/>
                    </a:cubicBezTo>
                    <a:cubicBezTo>
                      <a:pt x="323" y="124"/>
                      <a:pt x="361" y="99"/>
                      <a:pt x="404" y="76"/>
                    </a:cubicBezTo>
                    <a:cubicBezTo>
                      <a:pt x="447" y="53"/>
                      <a:pt x="493" y="16"/>
                      <a:pt x="516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5" name="Freeform 194"/>
              <p:cNvSpPr/>
              <p:nvPr/>
            </p:nvSpPr>
            <p:spPr bwMode="auto">
              <a:xfrm>
                <a:off x="1705" y="2437"/>
                <a:ext cx="439" cy="113"/>
              </a:xfrm>
              <a:custGeom>
                <a:avLst/>
                <a:gdLst>
                  <a:gd name="T0" fmla="*/ 0 w 441"/>
                  <a:gd name="T1" fmla="*/ 107 h 113"/>
                  <a:gd name="T2" fmla="*/ 116 w 441"/>
                  <a:gd name="T3" fmla="*/ 108 h 113"/>
                  <a:gd name="T4" fmla="*/ 260 w 441"/>
                  <a:gd name="T5" fmla="*/ 76 h 113"/>
                  <a:gd name="T6" fmla="*/ 423 w 441"/>
                  <a:gd name="T7" fmla="*/ 0 h 1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41" h="113">
                    <a:moveTo>
                      <a:pt x="0" y="107"/>
                    </a:moveTo>
                    <a:cubicBezTo>
                      <a:pt x="21" y="107"/>
                      <a:pt x="80" y="113"/>
                      <a:pt x="125" y="108"/>
                    </a:cubicBezTo>
                    <a:cubicBezTo>
                      <a:pt x="170" y="103"/>
                      <a:pt x="216" y="94"/>
                      <a:pt x="269" y="76"/>
                    </a:cubicBezTo>
                    <a:cubicBezTo>
                      <a:pt x="322" y="58"/>
                      <a:pt x="413" y="13"/>
                      <a:pt x="441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195"/>
              <p:cNvSpPr/>
              <p:nvPr/>
            </p:nvSpPr>
            <p:spPr bwMode="auto">
              <a:xfrm>
                <a:off x="1768" y="2431"/>
                <a:ext cx="342" cy="82"/>
              </a:xfrm>
              <a:custGeom>
                <a:avLst/>
                <a:gdLst>
                  <a:gd name="T0" fmla="*/ 0 w 344"/>
                  <a:gd name="T1" fmla="*/ 80 h 82"/>
                  <a:gd name="T2" fmla="*/ 99 w 344"/>
                  <a:gd name="T3" fmla="*/ 76 h 82"/>
                  <a:gd name="T4" fmla="*/ 247 w 344"/>
                  <a:gd name="T5" fmla="*/ 42 h 82"/>
                  <a:gd name="T6" fmla="*/ 326 w 344"/>
                  <a:gd name="T7" fmla="*/ 0 h 8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44" h="82">
                    <a:moveTo>
                      <a:pt x="0" y="80"/>
                    </a:moveTo>
                    <a:cubicBezTo>
                      <a:pt x="18" y="79"/>
                      <a:pt x="65" y="82"/>
                      <a:pt x="108" y="76"/>
                    </a:cubicBezTo>
                    <a:cubicBezTo>
                      <a:pt x="151" y="70"/>
                      <a:pt x="217" y="55"/>
                      <a:pt x="256" y="42"/>
                    </a:cubicBezTo>
                    <a:cubicBezTo>
                      <a:pt x="295" y="29"/>
                      <a:pt x="319" y="14"/>
                      <a:pt x="344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196"/>
              <p:cNvSpPr/>
              <p:nvPr/>
            </p:nvSpPr>
            <p:spPr bwMode="auto">
              <a:xfrm>
                <a:off x="1823" y="2455"/>
                <a:ext cx="213" cy="24"/>
              </a:xfrm>
              <a:custGeom>
                <a:avLst/>
                <a:gdLst>
                  <a:gd name="T0" fmla="*/ 0 w 214"/>
                  <a:gd name="T1" fmla="*/ 24 h 24"/>
                  <a:gd name="T2" fmla="*/ 107 w 214"/>
                  <a:gd name="T3" fmla="*/ 18 h 24"/>
                  <a:gd name="T4" fmla="*/ 205 w 214"/>
                  <a:gd name="T5" fmla="*/ 0 h 2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4" h="24">
                    <a:moveTo>
                      <a:pt x="0" y="24"/>
                    </a:moveTo>
                    <a:cubicBezTo>
                      <a:pt x="19" y="23"/>
                      <a:pt x="74" y="22"/>
                      <a:pt x="110" y="18"/>
                    </a:cubicBezTo>
                    <a:cubicBezTo>
                      <a:pt x="146" y="14"/>
                      <a:pt x="180" y="7"/>
                      <a:pt x="214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197"/>
              <p:cNvSpPr/>
              <p:nvPr/>
            </p:nvSpPr>
            <p:spPr bwMode="auto">
              <a:xfrm>
                <a:off x="1879" y="2412"/>
                <a:ext cx="267" cy="39"/>
              </a:xfrm>
              <a:custGeom>
                <a:avLst/>
                <a:gdLst>
                  <a:gd name="T0" fmla="*/ 0 w 268"/>
                  <a:gd name="T1" fmla="*/ 31 h 40"/>
                  <a:gd name="T2" fmla="*/ 114 w 268"/>
                  <a:gd name="T3" fmla="*/ 23 h 40"/>
                  <a:gd name="T4" fmla="*/ 259 w 268"/>
                  <a:gd name="T5" fmla="*/ 0 h 4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8" h="40">
                    <a:moveTo>
                      <a:pt x="0" y="40"/>
                    </a:moveTo>
                    <a:cubicBezTo>
                      <a:pt x="34" y="39"/>
                      <a:pt x="69" y="39"/>
                      <a:pt x="114" y="32"/>
                    </a:cubicBezTo>
                    <a:cubicBezTo>
                      <a:pt x="159" y="25"/>
                      <a:pt x="213" y="12"/>
                      <a:pt x="268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198"/>
              <p:cNvSpPr/>
              <p:nvPr/>
            </p:nvSpPr>
            <p:spPr bwMode="auto">
              <a:xfrm>
                <a:off x="1929" y="2406"/>
                <a:ext cx="227" cy="19"/>
              </a:xfrm>
              <a:custGeom>
                <a:avLst/>
                <a:gdLst>
                  <a:gd name="T0" fmla="*/ 0 w 228"/>
                  <a:gd name="T1" fmla="*/ 11 h 20"/>
                  <a:gd name="T2" fmla="*/ 114 w 228"/>
                  <a:gd name="T3" fmla="*/ 10 h 20"/>
                  <a:gd name="T4" fmla="*/ 219 w 228"/>
                  <a:gd name="T5" fmla="*/ 0 h 2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8" h="20">
                    <a:moveTo>
                      <a:pt x="0" y="20"/>
                    </a:moveTo>
                    <a:cubicBezTo>
                      <a:pt x="20" y="19"/>
                      <a:pt x="84" y="19"/>
                      <a:pt x="122" y="16"/>
                    </a:cubicBezTo>
                    <a:cubicBezTo>
                      <a:pt x="160" y="13"/>
                      <a:pt x="206" y="3"/>
                      <a:pt x="228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0" name="Freeform 199"/>
              <p:cNvSpPr/>
              <p:nvPr/>
            </p:nvSpPr>
            <p:spPr bwMode="auto">
              <a:xfrm>
                <a:off x="1981" y="2388"/>
                <a:ext cx="195" cy="12"/>
              </a:xfrm>
              <a:custGeom>
                <a:avLst/>
                <a:gdLst>
                  <a:gd name="T0" fmla="*/ 0 w 196"/>
                  <a:gd name="T1" fmla="*/ 10 h 12"/>
                  <a:gd name="T2" fmla="*/ 101 w 196"/>
                  <a:gd name="T3" fmla="*/ 10 h 12"/>
                  <a:gd name="T4" fmla="*/ 187 w 196"/>
                  <a:gd name="T5" fmla="*/ 0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96" h="12">
                    <a:moveTo>
                      <a:pt x="0" y="10"/>
                    </a:moveTo>
                    <a:cubicBezTo>
                      <a:pt x="38" y="11"/>
                      <a:pt x="77" y="12"/>
                      <a:pt x="110" y="10"/>
                    </a:cubicBezTo>
                    <a:cubicBezTo>
                      <a:pt x="143" y="8"/>
                      <a:pt x="169" y="4"/>
                      <a:pt x="196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1" name="Freeform 200"/>
              <p:cNvSpPr/>
              <p:nvPr/>
            </p:nvSpPr>
            <p:spPr bwMode="auto">
              <a:xfrm>
                <a:off x="2030" y="2370"/>
                <a:ext cx="152" cy="11"/>
              </a:xfrm>
              <a:custGeom>
                <a:avLst/>
                <a:gdLst>
                  <a:gd name="T0" fmla="*/ 0 w 152"/>
                  <a:gd name="T1" fmla="*/ 0 h 11"/>
                  <a:gd name="T2" fmla="*/ 94 w 152"/>
                  <a:gd name="T3" fmla="*/ 10 h 11"/>
                  <a:gd name="T4" fmla="*/ 152 w 152"/>
                  <a:gd name="T5" fmla="*/ 6 h 1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2" h="11">
                    <a:moveTo>
                      <a:pt x="0" y="0"/>
                    </a:moveTo>
                    <a:cubicBezTo>
                      <a:pt x="16" y="2"/>
                      <a:pt x="69" y="9"/>
                      <a:pt x="94" y="10"/>
                    </a:cubicBezTo>
                    <a:cubicBezTo>
                      <a:pt x="119" y="11"/>
                      <a:pt x="140" y="7"/>
                      <a:pt x="152" y="6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201"/>
              <p:cNvSpPr/>
              <p:nvPr/>
            </p:nvSpPr>
            <p:spPr bwMode="auto">
              <a:xfrm>
                <a:off x="2077" y="2347"/>
                <a:ext cx="125" cy="7"/>
              </a:xfrm>
              <a:custGeom>
                <a:avLst/>
                <a:gdLst>
                  <a:gd name="T0" fmla="*/ 0 w 125"/>
                  <a:gd name="T1" fmla="*/ 0 h 7"/>
                  <a:gd name="T2" fmla="*/ 69 w 125"/>
                  <a:gd name="T3" fmla="*/ 5 h 7"/>
                  <a:gd name="T4" fmla="*/ 125 w 125"/>
                  <a:gd name="T5" fmla="*/ 7 h 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25" h="7">
                    <a:moveTo>
                      <a:pt x="0" y="0"/>
                    </a:moveTo>
                    <a:cubicBezTo>
                      <a:pt x="11" y="1"/>
                      <a:pt x="48" y="4"/>
                      <a:pt x="69" y="5"/>
                    </a:cubicBezTo>
                    <a:cubicBezTo>
                      <a:pt x="90" y="6"/>
                      <a:pt x="107" y="7"/>
                      <a:pt x="125" y="7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202"/>
              <p:cNvSpPr/>
              <p:nvPr/>
            </p:nvSpPr>
            <p:spPr bwMode="auto">
              <a:xfrm>
                <a:off x="3580" y="2513"/>
                <a:ext cx="667" cy="329"/>
              </a:xfrm>
              <a:custGeom>
                <a:avLst/>
                <a:gdLst>
                  <a:gd name="T0" fmla="*/ 643 w 670"/>
                  <a:gd name="T1" fmla="*/ 321 h 330"/>
                  <a:gd name="T2" fmla="*/ 376 w 670"/>
                  <a:gd name="T3" fmla="*/ 277 h 330"/>
                  <a:gd name="T4" fmla="*/ 231 w 670"/>
                  <a:gd name="T5" fmla="*/ 209 h 330"/>
                  <a:gd name="T6" fmla="*/ 100 w 670"/>
                  <a:gd name="T7" fmla="*/ 122 h 330"/>
                  <a:gd name="T8" fmla="*/ 0 w 670"/>
                  <a:gd name="T9" fmla="*/ 0 h 3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70" h="330">
                    <a:moveTo>
                      <a:pt x="670" y="330"/>
                    </a:moveTo>
                    <a:cubicBezTo>
                      <a:pt x="624" y="323"/>
                      <a:pt x="466" y="305"/>
                      <a:pt x="394" y="286"/>
                    </a:cubicBezTo>
                    <a:cubicBezTo>
                      <a:pt x="322" y="267"/>
                      <a:pt x="289" y="245"/>
                      <a:pt x="240" y="218"/>
                    </a:cubicBezTo>
                    <a:cubicBezTo>
                      <a:pt x="191" y="191"/>
                      <a:pt x="140" y="158"/>
                      <a:pt x="100" y="122"/>
                    </a:cubicBezTo>
                    <a:cubicBezTo>
                      <a:pt x="60" y="86"/>
                      <a:pt x="32" y="44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203"/>
              <p:cNvSpPr/>
              <p:nvPr/>
            </p:nvSpPr>
            <p:spPr bwMode="auto">
              <a:xfrm>
                <a:off x="3650" y="2581"/>
                <a:ext cx="639" cy="231"/>
              </a:xfrm>
              <a:custGeom>
                <a:avLst/>
                <a:gdLst>
                  <a:gd name="T0" fmla="*/ 615 w 642"/>
                  <a:gd name="T1" fmla="*/ 223 h 232"/>
                  <a:gd name="T2" fmla="*/ 338 w 642"/>
                  <a:gd name="T3" fmla="*/ 183 h 232"/>
                  <a:gd name="T4" fmla="*/ 223 w 642"/>
                  <a:gd name="T5" fmla="*/ 145 h 232"/>
                  <a:gd name="T6" fmla="*/ 78 w 642"/>
                  <a:gd name="T7" fmla="*/ 74 h 232"/>
                  <a:gd name="T8" fmla="*/ 0 w 642"/>
                  <a:gd name="T9" fmla="*/ 0 h 2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2" h="232">
                    <a:moveTo>
                      <a:pt x="642" y="232"/>
                    </a:moveTo>
                    <a:cubicBezTo>
                      <a:pt x="533" y="218"/>
                      <a:pt x="424" y="205"/>
                      <a:pt x="356" y="192"/>
                    </a:cubicBezTo>
                    <a:cubicBezTo>
                      <a:pt x="288" y="179"/>
                      <a:pt x="278" y="174"/>
                      <a:pt x="232" y="154"/>
                    </a:cubicBezTo>
                    <a:cubicBezTo>
                      <a:pt x="186" y="134"/>
                      <a:pt x="117" y="100"/>
                      <a:pt x="78" y="74"/>
                    </a:cubicBezTo>
                    <a:cubicBezTo>
                      <a:pt x="39" y="48"/>
                      <a:pt x="19" y="24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204"/>
              <p:cNvSpPr/>
              <p:nvPr/>
            </p:nvSpPr>
            <p:spPr bwMode="auto">
              <a:xfrm>
                <a:off x="3671" y="2599"/>
                <a:ext cx="661" cy="185"/>
              </a:xfrm>
              <a:custGeom>
                <a:avLst/>
                <a:gdLst>
                  <a:gd name="T0" fmla="*/ 661 w 661"/>
                  <a:gd name="T1" fmla="*/ 185 h 185"/>
                  <a:gd name="T2" fmla="*/ 389 w 661"/>
                  <a:gd name="T3" fmla="*/ 151 h 185"/>
                  <a:gd name="T4" fmla="*/ 255 w 661"/>
                  <a:gd name="T5" fmla="*/ 127 h 185"/>
                  <a:gd name="T6" fmla="*/ 104 w 661"/>
                  <a:gd name="T7" fmla="*/ 74 h 185"/>
                  <a:gd name="T8" fmla="*/ 0 w 661"/>
                  <a:gd name="T9" fmla="*/ 0 h 1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61" h="185">
                    <a:moveTo>
                      <a:pt x="661" y="185"/>
                    </a:moveTo>
                    <a:cubicBezTo>
                      <a:pt x="615" y="179"/>
                      <a:pt x="457" y="161"/>
                      <a:pt x="389" y="151"/>
                    </a:cubicBezTo>
                    <a:cubicBezTo>
                      <a:pt x="321" y="141"/>
                      <a:pt x="303" y="140"/>
                      <a:pt x="255" y="127"/>
                    </a:cubicBezTo>
                    <a:cubicBezTo>
                      <a:pt x="207" y="114"/>
                      <a:pt x="147" y="94"/>
                      <a:pt x="104" y="74"/>
                    </a:cubicBezTo>
                    <a:cubicBezTo>
                      <a:pt x="61" y="53"/>
                      <a:pt x="30" y="26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6" name="Freeform 205"/>
              <p:cNvSpPr/>
              <p:nvPr/>
            </p:nvSpPr>
            <p:spPr bwMode="auto">
              <a:xfrm>
                <a:off x="3653" y="2585"/>
                <a:ext cx="725" cy="169"/>
              </a:xfrm>
              <a:custGeom>
                <a:avLst/>
                <a:gdLst>
                  <a:gd name="T0" fmla="*/ 725 w 725"/>
                  <a:gd name="T1" fmla="*/ 169 h 169"/>
                  <a:gd name="T2" fmla="*/ 446 w 725"/>
                  <a:gd name="T3" fmla="*/ 139 h 169"/>
                  <a:gd name="T4" fmla="*/ 195 w 725"/>
                  <a:gd name="T5" fmla="*/ 93 h 169"/>
                  <a:gd name="T6" fmla="*/ 0 w 725"/>
                  <a:gd name="T7" fmla="*/ 0 h 16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25" h="169">
                    <a:moveTo>
                      <a:pt x="725" y="169"/>
                    </a:moveTo>
                    <a:cubicBezTo>
                      <a:pt x="678" y="164"/>
                      <a:pt x="534" y="152"/>
                      <a:pt x="446" y="139"/>
                    </a:cubicBezTo>
                    <a:cubicBezTo>
                      <a:pt x="358" y="126"/>
                      <a:pt x="270" y="116"/>
                      <a:pt x="195" y="93"/>
                    </a:cubicBezTo>
                    <a:cubicBezTo>
                      <a:pt x="121" y="71"/>
                      <a:pt x="60" y="35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7" name="Freeform 206"/>
              <p:cNvSpPr/>
              <p:nvPr/>
            </p:nvSpPr>
            <p:spPr bwMode="auto">
              <a:xfrm>
                <a:off x="3693" y="2611"/>
                <a:ext cx="729" cy="109"/>
              </a:xfrm>
              <a:custGeom>
                <a:avLst/>
                <a:gdLst>
                  <a:gd name="T0" fmla="*/ 705 w 732"/>
                  <a:gd name="T1" fmla="*/ 101 h 110"/>
                  <a:gd name="T2" fmla="*/ 442 w 732"/>
                  <a:gd name="T3" fmla="*/ 79 h 110"/>
                  <a:gd name="T4" fmla="*/ 185 w 732"/>
                  <a:gd name="T5" fmla="*/ 52 h 110"/>
                  <a:gd name="T6" fmla="*/ 0 w 732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2" h="110">
                    <a:moveTo>
                      <a:pt x="732" y="110"/>
                    </a:moveTo>
                    <a:cubicBezTo>
                      <a:pt x="641" y="104"/>
                      <a:pt x="550" y="98"/>
                      <a:pt x="460" y="88"/>
                    </a:cubicBezTo>
                    <a:cubicBezTo>
                      <a:pt x="370" y="78"/>
                      <a:pt x="271" y="67"/>
                      <a:pt x="194" y="52"/>
                    </a:cubicBezTo>
                    <a:cubicBezTo>
                      <a:pt x="117" y="37"/>
                      <a:pt x="58" y="18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207"/>
              <p:cNvSpPr/>
              <p:nvPr/>
            </p:nvSpPr>
            <p:spPr bwMode="auto">
              <a:xfrm>
                <a:off x="3659" y="2585"/>
                <a:ext cx="814" cy="103"/>
              </a:xfrm>
              <a:custGeom>
                <a:avLst/>
                <a:gdLst>
                  <a:gd name="T0" fmla="*/ 790 w 817"/>
                  <a:gd name="T1" fmla="*/ 95 h 104"/>
                  <a:gd name="T2" fmla="*/ 397 w 817"/>
                  <a:gd name="T3" fmla="*/ 59 h 104"/>
                  <a:gd name="T4" fmla="*/ 136 w 817"/>
                  <a:gd name="T5" fmla="*/ 34 h 104"/>
                  <a:gd name="T6" fmla="*/ 0 w 817"/>
                  <a:gd name="T7" fmla="*/ 0 h 1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17" h="104">
                    <a:moveTo>
                      <a:pt x="817" y="104"/>
                    </a:moveTo>
                    <a:cubicBezTo>
                      <a:pt x="748" y="98"/>
                      <a:pt x="519" y="80"/>
                      <a:pt x="406" y="68"/>
                    </a:cubicBezTo>
                    <a:cubicBezTo>
                      <a:pt x="293" y="56"/>
                      <a:pt x="204" y="45"/>
                      <a:pt x="136" y="34"/>
                    </a:cubicBezTo>
                    <a:cubicBezTo>
                      <a:pt x="68" y="23"/>
                      <a:pt x="34" y="11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208"/>
              <p:cNvSpPr/>
              <p:nvPr/>
            </p:nvSpPr>
            <p:spPr bwMode="auto">
              <a:xfrm>
                <a:off x="3626" y="2555"/>
                <a:ext cx="894" cy="99"/>
              </a:xfrm>
              <a:custGeom>
                <a:avLst/>
                <a:gdLst>
                  <a:gd name="T0" fmla="*/ 862 w 898"/>
                  <a:gd name="T1" fmla="*/ 91 h 100"/>
                  <a:gd name="T2" fmla="*/ 476 w 898"/>
                  <a:gd name="T3" fmla="*/ 61 h 100"/>
                  <a:gd name="T4" fmla="*/ 211 w 898"/>
                  <a:gd name="T5" fmla="*/ 42 h 100"/>
                  <a:gd name="T6" fmla="*/ 68 w 898"/>
                  <a:gd name="T7" fmla="*/ 20 h 100"/>
                  <a:gd name="T8" fmla="*/ 0 w 898"/>
                  <a:gd name="T9" fmla="*/ 0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98" h="100">
                    <a:moveTo>
                      <a:pt x="898" y="100"/>
                    </a:moveTo>
                    <a:cubicBezTo>
                      <a:pt x="752" y="90"/>
                      <a:pt x="607" y="80"/>
                      <a:pt x="494" y="70"/>
                    </a:cubicBezTo>
                    <a:cubicBezTo>
                      <a:pt x="381" y="60"/>
                      <a:pt x="291" y="50"/>
                      <a:pt x="220" y="42"/>
                    </a:cubicBezTo>
                    <a:cubicBezTo>
                      <a:pt x="149" y="34"/>
                      <a:pt x="105" y="27"/>
                      <a:pt x="68" y="20"/>
                    </a:cubicBezTo>
                    <a:cubicBezTo>
                      <a:pt x="31" y="13"/>
                      <a:pt x="15" y="6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209"/>
              <p:cNvSpPr/>
              <p:nvPr/>
            </p:nvSpPr>
            <p:spPr bwMode="auto">
              <a:xfrm>
                <a:off x="3600" y="2529"/>
                <a:ext cx="958" cy="95"/>
              </a:xfrm>
              <a:custGeom>
                <a:avLst/>
                <a:gdLst>
                  <a:gd name="T0" fmla="*/ 958 w 958"/>
                  <a:gd name="T1" fmla="*/ 95 h 95"/>
                  <a:gd name="T2" fmla="*/ 430 w 958"/>
                  <a:gd name="T3" fmla="*/ 54 h 95"/>
                  <a:gd name="T4" fmla="*/ 145 w 958"/>
                  <a:gd name="T5" fmla="*/ 24 h 95"/>
                  <a:gd name="T6" fmla="*/ 28 w 958"/>
                  <a:gd name="T7" fmla="*/ 10 h 95"/>
                  <a:gd name="T8" fmla="*/ 0 w 958"/>
                  <a:gd name="T9" fmla="*/ 0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58" h="95">
                    <a:moveTo>
                      <a:pt x="958" y="95"/>
                    </a:moveTo>
                    <a:cubicBezTo>
                      <a:pt x="870" y="89"/>
                      <a:pt x="565" y="66"/>
                      <a:pt x="430" y="54"/>
                    </a:cubicBezTo>
                    <a:cubicBezTo>
                      <a:pt x="295" y="42"/>
                      <a:pt x="212" y="31"/>
                      <a:pt x="145" y="24"/>
                    </a:cubicBezTo>
                    <a:cubicBezTo>
                      <a:pt x="79" y="17"/>
                      <a:pt x="52" y="14"/>
                      <a:pt x="28" y="10"/>
                    </a:cubicBezTo>
                    <a:cubicBezTo>
                      <a:pt x="4" y="6"/>
                      <a:pt x="2" y="3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210"/>
              <p:cNvSpPr/>
              <p:nvPr/>
            </p:nvSpPr>
            <p:spPr bwMode="auto">
              <a:xfrm>
                <a:off x="3562" y="2495"/>
                <a:ext cx="1044" cy="97"/>
              </a:xfrm>
              <a:custGeom>
                <a:avLst/>
                <a:gdLst>
                  <a:gd name="T0" fmla="*/ 1044 w 1044"/>
                  <a:gd name="T1" fmla="*/ 97 h 97"/>
                  <a:gd name="T2" fmla="*/ 508 w 1044"/>
                  <a:gd name="T3" fmla="*/ 58 h 97"/>
                  <a:gd name="T4" fmla="*/ 115 w 1044"/>
                  <a:gd name="T5" fmla="*/ 22 h 97"/>
                  <a:gd name="T6" fmla="*/ 0 w 1044"/>
                  <a:gd name="T7" fmla="*/ 0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44" h="97">
                    <a:moveTo>
                      <a:pt x="1044" y="97"/>
                    </a:moveTo>
                    <a:cubicBezTo>
                      <a:pt x="954" y="91"/>
                      <a:pt x="663" y="70"/>
                      <a:pt x="508" y="58"/>
                    </a:cubicBezTo>
                    <a:cubicBezTo>
                      <a:pt x="353" y="46"/>
                      <a:pt x="200" y="32"/>
                      <a:pt x="115" y="22"/>
                    </a:cubicBezTo>
                    <a:cubicBezTo>
                      <a:pt x="31" y="12"/>
                      <a:pt x="15" y="6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2" name="Freeform 211"/>
              <p:cNvSpPr/>
              <p:nvPr/>
            </p:nvSpPr>
            <p:spPr bwMode="auto">
              <a:xfrm>
                <a:off x="3505" y="2464"/>
                <a:ext cx="1146" cy="99"/>
              </a:xfrm>
              <a:custGeom>
                <a:avLst/>
                <a:gdLst>
                  <a:gd name="T0" fmla="*/ 1106 w 1151"/>
                  <a:gd name="T1" fmla="*/ 99 h 99"/>
                  <a:gd name="T2" fmla="*/ 582 w 1151"/>
                  <a:gd name="T3" fmla="*/ 57 h 99"/>
                  <a:gd name="T4" fmla="*/ 95 w 1151"/>
                  <a:gd name="T5" fmla="*/ 9 h 99"/>
                  <a:gd name="T6" fmla="*/ 39 w 1151"/>
                  <a:gd name="T7" fmla="*/ 1 h 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51" h="99">
                    <a:moveTo>
                      <a:pt x="1151" y="99"/>
                    </a:moveTo>
                    <a:cubicBezTo>
                      <a:pt x="968" y="85"/>
                      <a:pt x="785" y="72"/>
                      <a:pt x="609" y="57"/>
                    </a:cubicBezTo>
                    <a:cubicBezTo>
                      <a:pt x="433" y="42"/>
                      <a:pt x="190" y="18"/>
                      <a:pt x="95" y="9"/>
                    </a:cubicBezTo>
                    <a:cubicBezTo>
                      <a:pt x="0" y="0"/>
                      <a:pt x="19" y="0"/>
                      <a:pt x="39" y="1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Freeform 212"/>
              <p:cNvSpPr/>
              <p:nvPr/>
            </p:nvSpPr>
            <p:spPr bwMode="auto">
              <a:xfrm>
                <a:off x="3627" y="2454"/>
                <a:ext cx="150" cy="84"/>
              </a:xfrm>
              <a:custGeom>
                <a:avLst/>
                <a:gdLst>
                  <a:gd name="T0" fmla="*/ 150 w 150"/>
                  <a:gd name="T1" fmla="*/ 0 h 84"/>
                  <a:gd name="T2" fmla="*/ 69 w 150"/>
                  <a:gd name="T3" fmla="*/ 48 h 84"/>
                  <a:gd name="T4" fmla="*/ 0 w 150"/>
                  <a:gd name="T5" fmla="*/ 84 h 84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0" h="84">
                    <a:moveTo>
                      <a:pt x="150" y="0"/>
                    </a:moveTo>
                    <a:cubicBezTo>
                      <a:pt x="137" y="8"/>
                      <a:pt x="94" y="34"/>
                      <a:pt x="69" y="48"/>
                    </a:cubicBezTo>
                    <a:cubicBezTo>
                      <a:pt x="44" y="62"/>
                      <a:pt x="14" y="77"/>
                      <a:pt x="0" y="84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94" name="Freeform 213"/>
              <p:cNvSpPr/>
              <p:nvPr/>
            </p:nvSpPr>
            <p:spPr bwMode="auto">
              <a:xfrm>
                <a:off x="3570" y="2442"/>
                <a:ext cx="81" cy="48"/>
              </a:xfrm>
              <a:custGeom>
                <a:avLst/>
                <a:gdLst>
                  <a:gd name="T0" fmla="*/ 81 w 81"/>
                  <a:gd name="T1" fmla="*/ 0 h 48"/>
                  <a:gd name="T2" fmla="*/ 0 w 81"/>
                  <a:gd name="T3" fmla="*/ 48 h 48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81" h="48">
                    <a:moveTo>
                      <a:pt x="81" y="0"/>
                    </a:moveTo>
                    <a:cubicBezTo>
                      <a:pt x="81" y="0"/>
                      <a:pt x="40" y="24"/>
                      <a:pt x="0" y="48"/>
                    </a:cubicBez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aphicFrame>
        <p:nvGraphicFramePr>
          <p:cNvPr id="97" name="对象 96"/>
          <p:cNvGraphicFramePr>
            <a:graphicFrameLocks noChangeAspect="1"/>
          </p:cNvGraphicFramePr>
          <p:nvPr/>
        </p:nvGraphicFramePr>
        <p:xfrm>
          <a:off x="3764870" y="3535121"/>
          <a:ext cx="48418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83" name="Equation" r:id="rId9" imgW="165100" imgH="215900" progId="Equation.DSMT4">
                  <p:embed/>
                </p:oleObj>
              </mc:Choice>
              <mc:Fallback>
                <p:oleObj name="Equation" r:id="rId9" imgW="165100" imgH="215900" progId="Equation.DSMT4">
                  <p:embed/>
                  <p:pic>
                    <p:nvPicPr>
                      <p:cNvPr id="0" name="对象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870" y="3535121"/>
                        <a:ext cx="48418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712763" y="5952168"/>
            <a:ext cx="29546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“中间高，四周低”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8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2.2.3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二维连续型随机变量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</p:bldLst>
  </p:timing>
</p:sld>
</file>

<file path=ppt/tags/tag1.xml><?xml version="1.0" encoding="utf-8"?>
<p:tagLst xmlns:p="http://schemas.openxmlformats.org/presentationml/2006/main">
  <p:tag name="KSO_WM_UNIT_TABLE_BEAUTIFY" val="smartTable{4eb0fb5e-7585-473e-9115-6fd5e55cbf2f}"/>
  <p:tag name="TABLE_ENDDRAG_ORIGIN_RECT" val="614*65"/>
  <p:tag name="TABLE_ENDDRAG_RECT" val="64*174*614*65"/>
</p:tagLst>
</file>

<file path=ppt/tags/tag2.xml><?xml version="1.0" encoding="utf-8"?>
<p:tagLst xmlns:p="http://schemas.openxmlformats.org/presentationml/2006/main">
  <p:tag name="KSO_WM_UNIT_TABLE_BEAUTIFY" val="smartTable{afda63a9-fb0b-4e40-a43b-7f4d88dc844f}"/>
</p:tagLst>
</file>

<file path=ppt/tags/tag3.xml><?xml version="1.0" encoding="utf-8"?>
<p:tagLst xmlns:p="http://schemas.openxmlformats.org/presentationml/2006/main">
  <p:tag name="KSO_WM_UNIT_TABLE_BEAUTIFY" val="smartTable{a3447da6-338f-4f1e-bef7-8590fdc3b9c5}"/>
</p:tagLst>
</file>

<file path=ppt/tags/tag4.xml><?xml version="1.0" encoding="utf-8"?>
<p:tagLst xmlns:p="http://schemas.openxmlformats.org/presentationml/2006/main">
  <p:tag name="KSO_WM_UNIT_TABLE_BEAUTIFY" val="smartTable{c2ee51e0-0769-441a-8565-088ab49ac8ad}"/>
</p:tagLst>
</file>

<file path=ppt/tags/tag5.xml><?xml version="1.0" encoding="utf-8"?>
<p:tagLst xmlns:p="http://schemas.openxmlformats.org/presentationml/2006/main">
  <p:tag name="COMMONDATA" val="eyJoZGlkIjoiOGQzNzI3ODYxZGU5ZmExN2U4ZTQ2ZWZjMTViYzEzOTQifQ=="/>
  <p:tag name="KSO_WPP_MARK_KEY" val="70ba788f-0e29-4c15-ae96-e1594652edea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21014</Words>
  <Application>WPS 演示</Application>
  <PresentationFormat>全屏显示(4:3)</PresentationFormat>
  <Paragraphs>2780</Paragraphs>
  <Slides>162</Slides>
  <Notes>82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597</vt:i4>
      </vt:variant>
      <vt:variant>
        <vt:lpstr>幻灯片标题</vt:lpstr>
      </vt:variant>
      <vt:variant>
        <vt:i4>162</vt:i4>
      </vt:variant>
    </vt:vector>
  </HeadingPairs>
  <TitlesOfParts>
    <vt:vector size="775" baseType="lpstr">
      <vt:lpstr>Arial</vt:lpstr>
      <vt:lpstr>宋体</vt:lpstr>
      <vt:lpstr>Wingdings</vt:lpstr>
      <vt:lpstr>微软雅黑</vt:lpstr>
      <vt:lpstr>Times New Roman</vt:lpstr>
      <vt:lpstr>隶书</vt:lpstr>
      <vt:lpstr>楷体</vt:lpstr>
      <vt:lpstr>黑体</vt:lpstr>
      <vt:lpstr>Arial Unicode MS</vt:lpstr>
      <vt:lpstr>Calibri</vt:lpstr>
      <vt:lpstr>Verdana</vt:lpstr>
      <vt:lpstr>Times New Roman</vt:lpstr>
      <vt:lpstr>Verdana</vt:lpstr>
      <vt:lpstr>华文新魏</vt:lpstr>
      <vt:lpstr>Cambria Math</vt:lpstr>
      <vt:lpstr>Office 主题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Photoshop.Image.8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Photoshop.Image.8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pc</cp:lastModifiedBy>
  <cp:revision>275</cp:revision>
  <cp:lastPrinted>2015-03-12T14:31:00Z</cp:lastPrinted>
  <dcterms:created xsi:type="dcterms:W3CDTF">2014-12-22T06:08:00Z</dcterms:created>
  <dcterms:modified xsi:type="dcterms:W3CDTF">2023-03-24T10:48:27Z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9927C2F373D44E21BDAFAA82AD2B97DF</vt:lpwstr>
  </property>
</Properties>
</file>